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2" r:id="rId3"/>
    <p:sldId id="257" r:id="rId4"/>
    <p:sldId id="256" r:id="rId5"/>
    <p:sldId id="258" r:id="rId6"/>
    <p:sldId id="259" r:id="rId7"/>
    <p:sldId id="265" r:id="rId8"/>
    <p:sldId id="261" r:id="rId9"/>
    <p:sldId id="262" r:id="rId10"/>
    <p:sldId id="263" r:id="rId11"/>
    <p:sldId id="264" r:id="rId12"/>
    <p:sldId id="260" r:id="rId13"/>
    <p:sldId id="266" r:id="rId14"/>
    <p:sldId id="267" r:id="rId15"/>
    <p:sldId id="268" r:id="rId16"/>
    <p:sldId id="270" r:id="rId17"/>
    <p:sldId id="281" r:id="rId18"/>
    <p:sldId id="271" r:id="rId19"/>
    <p:sldId id="272" r:id="rId20"/>
    <p:sldId id="273" r:id="rId21"/>
    <p:sldId id="274" r:id="rId22"/>
    <p:sldId id="269" r:id="rId23"/>
    <p:sldId id="275" r:id="rId24"/>
    <p:sldId id="279" r:id="rId25"/>
    <p:sldId id="276" r:id="rId26"/>
    <p:sldId id="277" r:id="rId27"/>
    <p:sldId id="27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9A68-FAD2-4E84-A816-80CD8D188378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1DDB8-A8A9-4E1A-8C74-EA009BC379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04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9A68-FAD2-4E84-A816-80CD8D188378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1DDB8-A8A9-4E1A-8C74-EA009BC379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289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9A68-FAD2-4E84-A816-80CD8D188378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1DDB8-A8A9-4E1A-8C74-EA009BC379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966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9A68-FAD2-4E84-A816-80CD8D188378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1DDB8-A8A9-4E1A-8C74-EA009BC379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679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9A68-FAD2-4E84-A816-80CD8D188378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1DDB8-A8A9-4E1A-8C74-EA009BC379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083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9A68-FAD2-4E84-A816-80CD8D188378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1DDB8-A8A9-4E1A-8C74-EA009BC379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105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9A68-FAD2-4E84-A816-80CD8D188378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1DDB8-A8A9-4E1A-8C74-EA009BC379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179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9A68-FAD2-4E84-A816-80CD8D188378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1DDB8-A8A9-4E1A-8C74-EA009BC379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359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9A68-FAD2-4E84-A816-80CD8D188378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1DDB8-A8A9-4E1A-8C74-EA009BC379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305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9A68-FAD2-4E84-A816-80CD8D188378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1DDB8-A8A9-4E1A-8C74-EA009BC379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07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49A68-FAD2-4E84-A816-80CD8D188378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1DDB8-A8A9-4E1A-8C74-EA009BC379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774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49A68-FAD2-4E84-A816-80CD8D188378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1DDB8-A8A9-4E1A-8C74-EA009BC379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631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ramota.ru/slovari/dic/?word=&amp;all=x&amp;ab=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620688"/>
            <a:ext cx="820891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cap="all" dirty="0"/>
              <a:t>Приёмы обучения пониманию текста на уроках русского языка и </a:t>
            </a:r>
            <a:r>
              <a:rPr lang="ru-RU" sz="5400" b="1" cap="all" dirty="0" smtClean="0"/>
              <a:t>литературы</a:t>
            </a:r>
          </a:p>
          <a:p>
            <a:pPr algn="ctr"/>
            <a:r>
              <a:rPr lang="ru-RU" sz="4400" b="1" dirty="0" smtClean="0"/>
              <a:t> </a:t>
            </a:r>
            <a:r>
              <a:rPr lang="ru-RU" sz="4400" b="1" dirty="0"/>
              <a:t>(стратегии </a:t>
            </a:r>
            <a:r>
              <a:rPr lang="ru-RU" sz="4400" b="1" dirty="0" err="1"/>
              <a:t>послетекстовой</a:t>
            </a:r>
            <a:r>
              <a:rPr lang="ru-RU" sz="4400" b="1" dirty="0"/>
              <a:t> деятельности</a:t>
            </a:r>
            <a:r>
              <a:rPr lang="ru-RU" sz="4400" b="1" dirty="0" smtClean="0"/>
              <a:t>)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54344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548680"/>
            <a:ext cx="9144000" cy="461665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ВОПРОСНО-ОТВЕТНЫЕ УПРАЖНЕНИЯ</a:t>
            </a:r>
            <a:r>
              <a:rPr lang="ru-RU" sz="2400" dirty="0"/>
              <a:t> 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1" t="35739" r="15962" b="29553"/>
          <a:stretch/>
        </p:blipFill>
        <p:spPr bwMode="auto">
          <a:xfrm>
            <a:off x="0" y="1451840"/>
            <a:ext cx="9144000" cy="32733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09122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6" y="548680"/>
            <a:ext cx="9143644" cy="461665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r>
              <a:rPr lang="ru-RU" sz="2400" b="1" cap="all" dirty="0"/>
              <a:t>деление текста на абзацы (</a:t>
            </a:r>
            <a:r>
              <a:rPr lang="ru-RU" sz="2400" b="1" cap="all" dirty="0" err="1"/>
              <a:t>микротемы</a:t>
            </a:r>
            <a:r>
              <a:rPr lang="ru-RU" sz="2400" b="1" cap="all" dirty="0"/>
              <a:t>)</a:t>
            </a:r>
            <a:r>
              <a:rPr lang="ru-RU" sz="2400" dirty="0"/>
              <a:t> 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1" t="25087" r="19633" b="14270"/>
          <a:stretch/>
        </p:blipFill>
        <p:spPr bwMode="auto">
          <a:xfrm>
            <a:off x="435612" y="1196752"/>
            <a:ext cx="7992888" cy="50793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22964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5419" y="174607"/>
            <a:ext cx="9144000" cy="461665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r>
              <a:rPr lang="ru-RU" sz="2400" b="1" cap="all" dirty="0" smtClean="0"/>
              <a:t>Задания </a:t>
            </a:r>
            <a:r>
              <a:rPr lang="ru-RU" sz="2400" b="1" cap="all" dirty="0"/>
              <a:t>на выбор альтернатив верно/неверно: </a:t>
            </a:r>
            <a:endParaRPr lang="ru-RU" sz="24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2" t="22038" r="21944" b="8816"/>
          <a:stretch/>
        </p:blipFill>
        <p:spPr bwMode="auto">
          <a:xfrm>
            <a:off x="1228328" y="1998324"/>
            <a:ext cx="6516216" cy="48596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040" y="652831"/>
            <a:ext cx="886679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dirty="0"/>
              <a:t>Отметь значком * правильный вариант ответа, согласно тексту.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dirty="0"/>
              <a:t>Прочитай текст. Выбери правильный вариант ответа (один из предложенных), согласно тексту.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dirty="0"/>
              <a:t>Какое из утверждений соответствует тексту?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dirty="0"/>
              <a:t>Прочитай текст. То, о чем НЕ сообщается в тексте, отметь «галочкой».</a:t>
            </a:r>
          </a:p>
        </p:txBody>
      </p:sp>
    </p:spTree>
    <p:extLst>
      <p:ext uri="{BB962C8B-B14F-4D97-AF65-F5344CB8AC3E}">
        <p14:creationId xmlns:p14="http://schemas.microsoft.com/office/powerpoint/2010/main" val="1603521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8215" y="548680"/>
            <a:ext cx="9125785" cy="461665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r>
              <a:rPr lang="ru-RU" sz="2400" b="1" cap="all" dirty="0"/>
              <a:t>ДОПОЛНИ предложения (слепой текст) </a:t>
            </a:r>
            <a:endParaRPr lang="ru-RU" sz="24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50772" t="21705" r="6030" b="14928"/>
          <a:stretch/>
        </p:blipFill>
        <p:spPr bwMode="auto">
          <a:xfrm>
            <a:off x="1187624" y="1025834"/>
            <a:ext cx="7056784" cy="57155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475427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404664"/>
            <a:ext cx="9144000" cy="461665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r>
              <a:rPr lang="ru-RU" sz="2400" b="1" cap="all" dirty="0"/>
              <a:t>ЗАПОЛНЕНИЕ ТАБЛИЦ, СХЕМ, сводные </a:t>
            </a:r>
            <a:r>
              <a:rPr lang="ru-RU" sz="2400" b="1" cap="all" dirty="0" err="1"/>
              <a:t>таблИцы</a:t>
            </a:r>
            <a:endParaRPr lang="ru-RU" sz="24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7" t="37921" r="3930" b="17672"/>
          <a:stretch/>
        </p:blipFill>
        <p:spPr bwMode="auto">
          <a:xfrm>
            <a:off x="431540" y="872722"/>
            <a:ext cx="8280920" cy="50109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0484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7" t="25846" r="16783" b="24605"/>
          <a:stretch/>
        </p:blipFill>
        <p:spPr bwMode="auto">
          <a:xfrm>
            <a:off x="0" y="476672"/>
            <a:ext cx="8964488" cy="4680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92940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332656"/>
            <a:ext cx="9144000" cy="461665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r>
              <a:rPr lang="ru-RU" sz="2400" b="1" cap="all" dirty="0" smtClean="0"/>
              <a:t>Интеллект-карты </a:t>
            </a:r>
            <a:r>
              <a:rPr lang="ru-RU" sz="2400" b="1" cap="all" dirty="0"/>
              <a:t>(по готовому шаблону, самостоятельно) </a:t>
            </a:r>
            <a:endParaRPr lang="ru-RU" sz="24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4" t="23999" r="40486" b="8295"/>
          <a:stretch/>
        </p:blipFill>
        <p:spPr bwMode="auto">
          <a:xfrm>
            <a:off x="395536" y="794321"/>
            <a:ext cx="8136904" cy="57310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348483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9" t="20833" r="22024" b="10714"/>
          <a:stretch/>
        </p:blipFill>
        <p:spPr bwMode="auto">
          <a:xfrm>
            <a:off x="251519" y="188640"/>
            <a:ext cx="8661833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4949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2" t="21539" r="27856" b="16501"/>
          <a:stretch/>
        </p:blipFill>
        <p:spPr bwMode="auto">
          <a:xfrm>
            <a:off x="734060" y="116632"/>
            <a:ext cx="8014404" cy="65527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622446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58" y="1340768"/>
            <a:ext cx="9011406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толерантен, если не сжимаешь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тебе противоречат. Ты толерантен, если можешь понять, почему тебя так ненавидят или так назойливо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хлопотливо любят, и можешь простить это и тем, и другим. Ты толерантен, если способен разумно и спокойно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договариваться с разными людьми, не задевая их самолюбия и в глубине души извиняя их за непохожесть на себя.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61" y="188640"/>
            <a:ext cx="9144000" cy="461665"/>
          </a:xfrm>
          <a:prstGeom prst="rect">
            <a:avLst/>
          </a:prstGeom>
          <a:solidFill>
            <a:srgbClr val="CCFFFF"/>
          </a:solidFill>
        </p:spPr>
        <p:txBody>
          <a:bodyPr wrap="square">
            <a:spAutoFit/>
          </a:bodyPr>
          <a:lstStyle/>
          <a:p>
            <a:r>
              <a:rPr lang="ru-RU" sz="2400" b="1" dirty="0"/>
              <a:t>СОЗДАНИЕ ТЕКСТОВ ПО АНАЛОГИИ</a:t>
            </a:r>
            <a:endParaRPr lang="ru-RU" sz="2400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29535" t="31384" r="3807" b="11679"/>
          <a:stretch/>
        </p:blipFill>
        <p:spPr bwMode="auto">
          <a:xfrm>
            <a:off x="1835696" y="3140968"/>
            <a:ext cx="7312465" cy="37170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10804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Тексты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4525963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Тексты изучаемых художественных произведений </a:t>
            </a:r>
          </a:p>
          <a:p>
            <a:r>
              <a:rPr lang="ru-RU" sz="3600" b="1" dirty="0" smtClean="0"/>
              <a:t>Вводные учебные статьи</a:t>
            </a:r>
          </a:p>
          <a:p>
            <a:r>
              <a:rPr lang="ru-RU" sz="3600" b="1" dirty="0" smtClean="0"/>
              <a:t>Биографические статьи</a:t>
            </a:r>
          </a:p>
          <a:p>
            <a:r>
              <a:rPr lang="ru-RU" sz="3600" b="1" dirty="0" smtClean="0"/>
              <a:t>Тексты, используемые на уроках развития речи</a:t>
            </a:r>
          </a:p>
          <a:p>
            <a:r>
              <a:rPr lang="ru-RU" sz="3600" b="1" dirty="0" smtClean="0"/>
              <a:t>Тексты упражнений из учебников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479713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2" t="29538" r="9689" b="16295"/>
          <a:stretch/>
        </p:blipFill>
        <p:spPr bwMode="auto">
          <a:xfrm>
            <a:off x="3131840" y="3789040"/>
            <a:ext cx="6031485" cy="30529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32594" y="1340768"/>
            <a:ext cx="901140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Есть три вещи, которых следует избегать, ибо они способны унизить весь человеческий род. Это невежество, леность и злодеяние. </a:t>
            </a: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Невежество – суть отсутствие знаний, а без знаний ничего не приобретается в этом мире. Не стремиться к знаниям – значит уподобиться животному.</a:t>
            </a:r>
          </a:p>
          <a:p>
            <a:pPr algn="l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Леность – враг всего, что именуется созиданием. Она в свою очередь рождает безынициативность, малодушие, бесстыдство и нищету.</a:t>
            </a:r>
          </a:p>
          <a:p>
            <a:pPr algn="l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Злодеяние – античеловечно. Тот, кто одержим сделать зло людям, теряет свою человеческую сущность и превращается в дикого зверя.</a:t>
            </a:r>
          </a:p>
          <a:p>
            <a:pPr algn="l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Противостоять этим порокам и искоренить их возможно любовью, которую ты испытываешь к родному народу, желанием всеобщего благоденствия, крепостью духа и знаниями, которые помогут тебе добиваться справедливости. (А.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Кунанбаев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5324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4" t="21231" r="21801" b="8906"/>
          <a:stretch/>
        </p:blipFill>
        <p:spPr bwMode="auto">
          <a:xfrm>
            <a:off x="96981" y="292743"/>
            <a:ext cx="8723491" cy="63046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925251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4" t="21540" r="14014" b="14139"/>
          <a:stretch/>
        </p:blipFill>
        <p:spPr bwMode="auto">
          <a:xfrm>
            <a:off x="179512" y="548680"/>
            <a:ext cx="8856984" cy="5976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473014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404664"/>
            <a:ext cx="9144000" cy="461665"/>
          </a:xfrm>
          <a:prstGeom prst="rect">
            <a:avLst/>
          </a:prstGeom>
          <a:solidFill>
            <a:srgbClr val="CCFFFF"/>
          </a:solidFill>
        </p:spPr>
        <p:txBody>
          <a:bodyPr wrap="square">
            <a:spAutoFit/>
          </a:bodyPr>
          <a:lstStyle/>
          <a:p>
            <a:r>
              <a:rPr lang="ru-RU" sz="2400" b="1" dirty="0"/>
              <a:t>СВОБОДНОЕ ПИСЬМО </a:t>
            </a:r>
            <a:endParaRPr lang="ru-RU" sz="24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1" t="21231" r="18859" b="15986"/>
          <a:stretch/>
        </p:blipFill>
        <p:spPr bwMode="auto">
          <a:xfrm>
            <a:off x="251520" y="1196752"/>
            <a:ext cx="8568952" cy="52565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47781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37885" y="188640"/>
            <a:ext cx="8868230" cy="6480720"/>
            <a:chOff x="137885" y="188640"/>
            <a:chExt cx="8868230" cy="6480720"/>
          </a:xfrm>
        </p:grpSpPr>
        <p:pic>
          <p:nvPicPr>
            <p:cNvPr id="4" name="Рисунок 3"/>
            <p:cNvPicPr/>
            <p:nvPr/>
          </p:nvPicPr>
          <p:blipFill rotWithShape="1">
            <a:blip r:embed="rId2"/>
            <a:srcRect l="7123" t="23416" r="66118" b="46522"/>
            <a:stretch/>
          </p:blipFill>
          <p:spPr bwMode="auto">
            <a:xfrm>
              <a:off x="395535" y="1770698"/>
              <a:ext cx="3889147" cy="24766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64" t="22619" r="15778" b="55754"/>
            <a:stretch/>
          </p:blipFill>
          <p:spPr bwMode="auto">
            <a:xfrm>
              <a:off x="137885" y="188640"/>
              <a:ext cx="8868230" cy="1582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5"/>
            <p:cNvPicPr/>
            <p:nvPr/>
          </p:nvPicPr>
          <p:blipFill rotWithShape="1">
            <a:blip r:embed="rId2"/>
            <a:srcRect l="51118" t="54858" r="36968" b="14960"/>
            <a:stretch/>
          </p:blipFill>
          <p:spPr bwMode="auto">
            <a:xfrm>
              <a:off x="2534072" y="4247348"/>
              <a:ext cx="1728906" cy="2422012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05" t="45437" r="68059" b="34920"/>
            <a:stretch/>
          </p:blipFill>
          <p:spPr bwMode="auto">
            <a:xfrm>
              <a:off x="5004048" y="3212976"/>
              <a:ext cx="2073487" cy="1436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Рисунок 7"/>
            <p:cNvPicPr/>
            <p:nvPr/>
          </p:nvPicPr>
          <p:blipFill rotWithShape="1">
            <a:blip r:embed="rId2"/>
            <a:srcRect l="51118" t="22038" r="36968" b="48824"/>
            <a:stretch/>
          </p:blipFill>
          <p:spPr bwMode="auto">
            <a:xfrm>
              <a:off x="337422" y="4168836"/>
              <a:ext cx="2002686" cy="2500524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38481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07504" y="213518"/>
            <a:ext cx="9036496" cy="892552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ПРИМЕР ЗАДАНИЙ К ТЕКСТУ (В РАМКАХ СПЕЦКУРСА «ВВЕДЕНИЕ В ЯЗЫКОЗНАНИЕ. 5 КЛАСС»). ВЫПОЛНЯЕТСЯ ЭЛЕКТРОННО.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Arial" pitchFamily="34" charset="0"/>
                <a:cs typeface="Arial" pitchFamily="34" charset="0"/>
              </a:rPr>
              <a:t>1. Прочитай текст, раздели его на абзацы.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5496" y="948690"/>
            <a:ext cx="8912125" cy="5909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/>
            </a:r>
            <a:b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</a:b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СЕТЕВОЙ ЭТИКЕТ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Сетевой этикет - это несложные правила, которые придумали люди, общающиеся друг с другом через Интернет. Правила нужны для того, чтобы всем - и опытным пользователям, и новичкам - было комфортно общаться между собой. 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Самой ярко выраженной особенностью общения в интернете является то, что при разговоре с человеком посредством глобальной сети мы обычно не видим его лица и не слышим его голоса. Все, что нам доступно, это обычный текст, набранный им на клавиатуре.                        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В такой ситуации очень часто теряется ощущение «присутствия» человека, а также невербальная (т. е. несловесная) связь - ведь мимика человека, его жестикуляция несут, порой, гораздо больше информации, чем сказанные им слова. Поэтому очень легко ошибиться в трактовке слов собеседника, в определении его эмоционального состояния. Отсюда вытекает главный принцип сетевого этикета: необходимо помнить, что в сети нас окружают реальные люди.</a:t>
            </a:r>
            <a:b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</a:b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А как мы себя ведем с реальными людьми вне виртуального пространства? Мы подчиняемся общепринятым нормам общения. Так почему бы их не применять и при общении в сети? Ведь человек, который находится от вас на расстоянии многих километров, продолжает оставаться человеком и заслуживает к себе столь же уважительного отношения, как и при личной встрече. Поэтому при общении в сети отталкивайтесь от тех правил поведения, которые приняты людьми в реальной жизни.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/>
            </a:r>
            <a:b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</a:b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Помните, что интернет-собеседник лишен возможности оценивать вас по вашей внешности, жестам. Он, может так случиться, и вовсе о вас ничего не знает, и единственное, по чему он будет вас оценивать, так это по тому, как вы пишете.   Старайтесь четко и правильно излагать свои мысли, не используйте формулировок, которые могут быть неоднозначно поняты собеседником, применяйте простые и понятные ему слова и выражения.</a:t>
            </a:r>
            <a:b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</a:b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Не помешает также убедиться в отсутствии в тексте сообщения грамматических ошибок.</a:t>
            </a:r>
            <a:b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</a:b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Перед тем, как что-либо твердо или же категорично утверждать, не лишним будет еще раз убедиться в достоверности излагаемых фактов, а еще лучше - указать в сообщении ссылки на материалы, подтверждающие ваши суждения.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image00.jpg" descr="http://run-pc.ru/uploads/pravila-raboty-za-kompjuterom-s-umensheniem-vreda-dlja-zdorovj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620" y="608163"/>
            <a:ext cx="943310" cy="99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7577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16632"/>
            <a:ext cx="87129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2. Дополни </a:t>
            </a:r>
            <a:r>
              <a:rPr lang="ru-RU" b="1" dirty="0" smtClean="0"/>
              <a:t>предложения:</a:t>
            </a:r>
            <a:endParaRPr lang="ru-RU" dirty="0" smtClean="0"/>
          </a:p>
          <a:p>
            <a:r>
              <a:rPr lang="ru-RU" b="1" dirty="0" smtClean="0">
                <a:solidFill>
                  <a:srgbClr val="0070C0"/>
                </a:solidFill>
              </a:rPr>
              <a:t>Этот </a:t>
            </a:r>
            <a:r>
              <a:rPr lang="ru-RU" b="1" dirty="0">
                <a:solidFill>
                  <a:srgbClr val="0070C0"/>
                </a:solidFill>
              </a:rPr>
              <a:t>текст рассказывает о том, как </a:t>
            </a:r>
            <a:r>
              <a:rPr lang="ru-RU" b="1" dirty="0" smtClean="0">
                <a:solidFill>
                  <a:srgbClr val="0070C0"/>
                </a:solidFill>
              </a:rPr>
              <a:t> …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 </a:t>
            </a:r>
          </a:p>
          <a:p>
            <a:r>
              <a:rPr lang="ru-RU" b="1" dirty="0">
                <a:solidFill>
                  <a:srgbClr val="0070C0"/>
                </a:solidFill>
              </a:rPr>
              <a:t>Его полезно прочитать тем, кто </a:t>
            </a:r>
            <a:r>
              <a:rPr lang="ru-RU" b="1" dirty="0" smtClean="0">
                <a:solidFill>
                  <a:srgbClr val="0070C0"/>
                </a:solidFill>
              </a:rPr>
              <a:t>…</a:t>
            </a:r>
            <a:endParaRPr lang="ru-RU" b="1" dirty="0">
              <a:solidFill>
                <a:srgbClr val="0070C0"/>
              </a:solidFill>
            </a:endParaRPr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3</a:t>
            </a:r>
            <a:r>
              <a:rPr lang="ru-RU" dirty="0"/>
              <a:t>. </a:t>
            </a:r>
            <a:r>
              <a:rPr lang="ru-RU" b="1" dirty="0"/>
              <a:t>Выдели желтым цветом предложения, которые отражают идею (основную мысль) текста</a:t>
            </a:r>
            <a:r>
              <a:rPr lang="ru-RU" dirty="0"/>
              <a:t>.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538042"/>
              </p:ext>
            </p:extLst>
          </p:nvPr>
        </p:nvGraphicFramePr>
        <p:xfrm>
          <a:off x="216140" y="3284984"/>
          <a:ext cx="8676340" cy="2775395"/>
        </p:xfrm>
        <a:graphic>
          <a:graphicData uri="http://schemas.openxmlformats.org/drawingml/2006/table">
            <a:tbl>
              <a:tblPr/>
              <a:tblGrid>
                <a:gridCol w="1984170"/>
                <a:gridCol w="6692170"/>
              </a:tblGrid>
              <a:tr h="408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Arial"/>
                          <a:cs typeface="Arial"/>
                        </a:rPr>
                        <a:t>этикет</a:t>
                      </a: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76" marR="644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Arial"/>
                          <a:cs typeface="Arial"/>
                        </a:rPr>
                        <a:t>Движение мышц лица, отражающее внутреннее душевное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Arial"/>
                          <a:cs typeface="Arial"/>
                        </a:rPr>
                        <a:t>состояние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76" marR="644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1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Arial"/>
                          <a:cs typeface="Arial"/>
                        </a:rPr>
                        <a:t>мимика</a:t>
                      </a:r>
                      <a:endParaRPr lang="ru-RU" sz="16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76" marR="644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9900CC"/>
                          </a:solidFill>
                          <a:effectLst/>
                          <a:latin typeface="Calibri"/>
                          <a:ea typeface="Arial"/>
                          <a:cs typeface="Arial"/>
                        </a:rPr>
                        <a:t>Внутренняя убеждённость в чём-либо, точка зрения на что-либо; норма </a:t>
                      </a:r>
                      <a:r>
                        <a:rPr lang="ru-RU" sz="2000" b="1" dirty="0" smtClean="0">
                          <a:solidFill>
                            <a:srgbClr val="9900CC"/>
                          </a:solidFill>
                          <a:effectLst/>
                          <a:latin typeface="Calibri"/>
                          <a:ea typeface="Arial"/>
                          <a:cs typeface="Arial"/>
                        </a:rPr>
                        <a:t>поведения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76" marR="644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Arial"/>
                          <a:cs typeface="Arial"/>
                        </a:rPr>
                        <a:t>жестикуляция</a:t>
                      </a:r>
                      <a:endParaRPr lang="ru-RU" sz="16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76" marR="644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CC00"/>
                          </a:solidFill>
                          <a:effectLst/>
                          <a:latin typeface="Calibri"/>
                          <a:ea typeface="Arial"/>
                          <a:cs typeface="Arial"/>
                        </a:rPr>
                        <a:t>Установленный порядок поведения, форм обхождения в какой-либо среде, в определённых условиях</a:t>
                      </a:r>
                      <a:endParaRPr lang="ru-RU" sz="16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76" marR="644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6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Arial"/>
                          <a:cs typeface="Arial"/>
                        </a:rPr>
                        <a:t>принцип</a:t>
                      </a:r>
                      <a:endParaRPr lang="ru-RU" sz="1600" b="1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76" marR="644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CC"/>
                          </a:solidFill>
                          <a:effectLst/>
                          <a:latin typeface="Calibri"/>
                          <a:ea typeface="Arial"/>
                          <a:cs typeface="Arial"/>
                        </a:rPr>
                        <a:t>Манера жестикулировать; использование жестов</a:t>
                      </a:r>
                      <a:r>
                        <a:rPr lang="ru-RU" sz="2000" b="1" dirty="0" smtClean="0">
                          <a:solidFill>
                            <a:srgbClr val="0000CC"/>
                          </a:solidFill>
                          <a:effectLst/>
                          <a:latin typeface="Calibri"/>
                          <a:ea typeface="Arial"/>
                          <a:cs typeface="Arial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76" marR="644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12870" y="2367553"/>
            <a:ext cx="882362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4. Соотнеси слова и их значения. Укажи соотношения с помощью цвета: измени цвет шрифта слов.</a:t>
            </a:r>
            <a:endParaRPr kumimoji="0" lang="ru-RU" altLang="ru-RU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9397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260648"/>
            <a:ext cx="87849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5. Подбери синонимы или синонимичные словосочетания к словам. При затруднении обращайтесь к словарям:  </a:t>
            </a:r>
            <a:r>
              <a:rPr lang="ru-RU" b="1" u="sng" dirty="0">
                <a:hlinkClick r:id="rId2"/>
              </a:rPr>
              <a:t>http://www.gramota.ru/slovari/dic/?word=&amp;all=x&amp;ab=x</a:t>
            </a:r>
            <a:endParaRPr lang="ru-RU" dirty="0"/>
          </a:p>
          <a:p>
            <a:r>
              <a:rPr lang="ru-RU" b="1" dirty="0">
                <a:solidFill>
                  <a:srgbClr val="0070C0"/>
                </a:solidFill>
              </a:rPr>
              <a:t>Виртуальный – </a:t>
            </a:r>
          </a:p>
          <a:p>
            <a:r>
              <a:rPr lang="ru-RU" b="1" dirty="0">
                <a:solidFill>
                  <a:srgbClr val="0070C0"/>
                </a:solidFill>
              </a:rPr>
              <a:t>Интернет – </a:t>
            </a:r>
          </a:p>
          <a:p>
            <a:r>
              <a:rPr lang="ru-RU" b="1" dirty="0">
                <a:solidFill>
                  <a:srgbClr val="0070C0"/>
                </a:solidFill>
              </a:rPr>
              <a:t>Глобальный – </a:t>
            </a:r>
          </a:p>
          <a:p>
            <a:r>
              <a:rPr lang="ru-RU" b="1" dirty="0">
                <a:solidFill>
                  <a:srgbClr val="0070C0"/>
                </a:solidFill>
              </a:rPr>
              <a:t>Невербальный- </a:t>
            </a:r>
          </a:p>
          <a:p>
            <a:r>
              <a:rPr lang="ru-RU" b="1" dirty="0">
                <a:solidFill>
                  <a:srgbClr val="0070C0"/>
                </a:solidFill>
              </a:rPr>
              <a:t>Достоверный – </a:t>
            </a:r>
          </a:p>
          <a:p>
            <a:r>
              <a:rPr lang="ru-RU" dirty="0"/>
              <a:t> </a:t>
            </a:r>
          </a:p>
          <a:p>
            <a:r>
              <a:rPr lang="ru-RU" b="1" dirty="0"/>
              <a:t>6. Запиши правила сетевого этикета, о которых рассказывается в тексте:</a:t>
            </a:r>
            <a:endParaRPr lang="ru-RU" dirty="0"/>
          </a:p>
          <a:p>
            <a:r>
              <a:rPr lang="ru-RU" b="1" dirty="0">
                <a:solidFill>
                  <a:srgbClr val="0070C0"/>
                </a:solidFill>
              </a:rPr>
              <a:t>1.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2.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3.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4.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5.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7. Какое правило ещё важно соблюдать при работе в сетевых сообществах? Дополни список своим правилом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b="1" dirty="0"/>
              <a:t>8. Создай небольшой плакат, призывающий людей соблюдать сетевой этикет (опиши словесно или представь эскиз).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5640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32656"/>
            <a:ext cx="9144000" cy="504056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32656"/>
            <a:ext cx="878497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РАБОТА С  ЗАГОЛОВКАМИ</a:t>
            </a:r>
            <a:r>
              <a:rPr lang="ru-RU" sz="2400" b="1" dirty="0" smtClean="0"/>
              <a:t>:</a:t>
            </a:r>
          </a:p>
          <a:p>
            <a:endParaRPr lang="ru-RU" sz="2000" dirty="0"/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800" dirty="0"/>
              <a:t>определите </a:t>
            </a:r>
            <a:r>
              <a:rPr lang="ru-RU" sz="2800" dirty="0" smtClean="0"/>
              <a:t>тему </a:t>
            </a:r>
            <a:r>
              <a:rPr lang="ru-RU" sz="2800" dirty="0"/>
              <a:t>и </a:t>
            </a:r>
            <a:r>
              <a:rPr lang="ru-RU" sz="2800" dirty="0" smtClean="0"/>
              <a:t>основную мысль </a:t>
            </a:r>
            <a:r>
              <a:rPr lang="ru-RU" sz="2800" dirty="0"/>
              <a:t>текста,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800" dirty="0"/>
              <a:t>укажите, какой заголовок отражает тему/идею текста,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800" dirty="0" smtClean="0"/>
              <a:t>озаглавьте текст так, чтобы в заглавии была отражена идея/тема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800" dirty="0" smtClean="0"/>
              <a:t>исключите </a:t>
            </a:r>
            <a:r>
              <a:rPr lang="ru-RU" sz="2800" dirty="0"/>
              <a:t>лишний заголовок из предложенных к тексту, объясните свой выбор,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800" dirty="0"/>
              <a:t>сравните два заголовка, </a:t>
            </a:r>
            <a:r>
              <a:rPr lang="ru-RU" sz="2800" dirty="0" smtClean="0"/>
              <a:t>выберите </a:t>
            </a:r>
            <a:r>
              <a:rPr lang="ru-RU" sz="2800" dirty="0"/>
              <a:t>подходящий, </a:t>
            </a:r>
            <a:r>
              <a:rPr lang="ru-RU" sz="2800" dirty="0" smtClean="0"/>
              <a:t>объясните свой выбор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64833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1" t="23451" r="23282" b="12183"/>
          <a:stretch/>
        </p:blipFill>
        <p:spPr bwMode="auto">
          <a:xfrm>
            <a:off x="4283968" y="3717032"/>
            <a:ext cx="4860032" cy="31352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251356"/>
            <a:ext cx="9144000" cy="400110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>
                <a:solidFill>
                  <a:schemeClr val="accent4">
                    <a:lumMod val="75000"/>
                  </a:schemeClr>
                </a:solidFill>
              </a:rPr>
              <a:t>ЛОГИЧЕСКАЯ ПЕРЕГРУППИРОВКА/ВОССТАНОВЛЕНИЕ ПОСЛЕДОВАТЕЛЬНОСТИ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2" t="24699" r="24263" b="17173"/>
          <a:stretch/>
        </p:blipFill>
        <p:spPr bwMode="auto">
          <a:xfrm>
            <a:off x="0" y="608290"/>
            <a:ext cx="5891514" cy="34250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7115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5222" t="22462" r="14187" b="9524"/>
          <a:stretch/>
        </p:blipFill>
        <p:spPr bwMode="auto">
          <a:xfrm>
            <a:off x="0" y="476672"/>
            <a:ext cx="8964488" cy="54726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5307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1" t="26624" r="23531" b="13216"/>
          <a:stretch/>
        </p:blipFill>
        <p:spPr bwMode="auto">
          <a:xfrm>
            <a:off x="179512" y="284165"/>
            <a:ext cx="8604448" cy="61206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04740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260648"/>
            <a:ext cx="9144000" cy="46166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РАБОТА С ЛЕКСИЧЕСКИМ ЗНАЧЕНИЕМ СЛОВ: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Рисунок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" t="18170" r="45744" b="8459"/>
          <a:stretch>
            <a:fillRect/>
          </a:stretch>
        </p:blipFill>
        <p:spPr bwMode="auto">
          <a:xfrm>
            <a:off x="4634267" y="908720"/>
            <a:ext cx="4330221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5796" y="1052736"/>
            <a:ext cx="4592828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установи соответствия нахождение соответствия слов их значениям;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соотнесение данных слов (выражений) со словами из текста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(нахождение синонимов/ антонимов);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составление предложений с новыми словами;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ассоциативные кроссворды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5843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2054542" y="252413"/>
            <a:ext cx="5034915" cy="6353175"/>
            <a:chOff x="0" y="0"/>
            <a:chExt cx="6991350" cy="958215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57" t="21189" r="10175" b="13136"/>
            <a:stretch/>
          </p:blipFill>
          <p:spPr bwMode="auto">
            <a:xfrm>
              <a:off x="0" y="0"/>
              <a:ext cx="6953250" cy="32956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55" t="21964" r="14536" b="14429"/>
            <a:stretch/>
          </p:blipFill>
          <p:spPr bwMode="auto">
            <a:xfrm>
              <a:off x="133350" y="3276600"/>
              <a:ext cx="6819900" cy="33909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70" t="25478" r="11376" b="18472"/>
            <a:stretch/>
          </p:blipFill>
          <p:spPr bwMode="auto">
            <a:xfrm>
              <a:off x="0" y="6667500"/>
              <a:ext cx="6991350" cy="29146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76922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2284730" y="304483"/>
            <a:ext cx="4574541" cy="6249035"/>
            <a:chOff x="0" y="0"/>
            <a:chExt cx="5745707" cy="7915702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93" t="21381" r="7853" b="8780"/>
            <a:stretch/>
          </p:blipFill>
          <p:spPr bwMode="auto">
            <a:xfrm>
              <a:off x="163773" y="2715905"/>
              <a:ext cx="5513696" cy="2593074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36" t="22521" r="9936" b="8211"/>
            <a:stretch/>
          </p:blipFill>
          <p:spPr bwMode="auto">
            <a:xfrm>
              <a:off x="0" y="0"/>
              <a:ext cx="5486400" cy="2661314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4" t="22466" r="6891" b="11060"/>
            <a:stretch/>
          </p:blipFill>
          <p:spPr bwMode="auto">
            <a:xfrm>
              <a:off x="272955" y="5308979"/>
              <a:ext cx="5472752" cy="2606723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384885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536</Words>
  <Application>Microsoft Office PowerPoint</Application>
  <PresentationFormat>Экран (4:3)</PresentationFormat>
  <Paragraphs>78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Тексты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Ты толерантен, если не сжимаешь кулаки, когда тебе противоречат. Ты толерантен, если можешь понять, почему тебя так ненавидят или так назойливо и хлопотливо любят, и можешь простить это и тем, и другим. Ты толерантен, если способен разумно и спокойно  договариваться с разными людьми, не задевая их самолюбия и в глубине души извиняя их за непохожесть на себя.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2016-12-22T13:53:54Z</dcterms:created>
  <dcterms:modified xsi:type="dcterms:W3CDTF">2016-12-22T16:55:00Z</dcterms:modified>
</cp:coreProperties>
</file>