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19" r:id="rId2"/>
    <p:sldId id="321" r:id="rId3"/>
    <p:sldId id="346" r:id="rId4"/>
    <p:sldId id="326" r:id="rId5"/>
    <p:sldId id="327" r:id="rId6"/>
    <p:sldId id="329" r:id="rId7"/>
    <p:sldId id="347" r:id="rId8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7CD10E"/>
    <a:srgbClr val="CC3300"/>
    <a:srgbClr val="FFFFFF"/>
    <a:srgbClr val="D7181F"/>
    <a:srgbClr val="E0E4D0"/>
    <a:srgbClr val="CCE7D4"/>
    <a:srgbClr val="D4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2873" autoAdjust="0"/>
  </p:normalViewPr>
  <p:slideViewPr>
    <p:cSldViewPr>
      <p:cViewPr varScale="1">
        <p:scale>
          <a:sx n="108" d="100"/>
          <a:sy n="108" d="100"/>
        </p:scale>
        <p:origin x="169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8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EEC73FC3-9844-4707-9882-FD2DA9836D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7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89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9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89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0228E6C-F458-49FC-AF3C-7EDE7E2627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91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8E6C-F458-49FC-AF3C-7EDE7E26272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8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8E6C-F458-49FC-AF3C-7EDE7E2627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637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228E6C-F458-49FC-AF3C-7EDE7E26272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84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3" name="Picture 161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1905000" y="4681538"/>
            <a:ext cx="1970088" cy="1795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2" name="Picture 160" descr="artplus_nature_naturalcity38_g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/>
          <a:stretch>
            <a:fillRect/>
          </a:stretch>
        </p:blipFill>
        <p:spPr bwMode="auto">
          <a:xfrm>
            <a:off x="0" y="3205163"/>
            <a:ext cx="2990850" cy="327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31" name="Picture 159" descr="artplus_nature_naturalcity38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5"/>
          <a:stretch>
            <a:fillRect/>
          </a:stretch>
        </p:blipFill>
        <p:spPr bwMode="auto">
          <a:xfrm>
            <a:off x="0" y="4114800"/>
            <a:ext cx="9144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34" name="Group 162"/>
          <p:cNvGrpSpPr>
            <a:grpSpLocks/>
          </p:cNvGrpSpPr>
          <p:nvPr/>
        </p:nvGrpSpPr>
        <p:grpSpPr bwMode="auto">
          <a:xfrm>
            <a:off x="0" y="0"/>
            <a:ext cx="9144000" cy="3200400"/>
            <a:chOff x="0" y="0"/>
            <a:chExt cx="5760" cy="2016"/>
          </a:xfrm>
        </p:grpSpPr>
        <p:pic>
          <p:nvPicPr>
            <p:cNvPr id="3225" name="Picture 153" descr="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12" name="Picture 140" descr="0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76200" y="6477000"/>
            <a:ext cx="2895600" cy="304800"/>
          </a:xfrm>
        </p:spPr>
        <p:txBody>
          <a:bodyPr/>
          <a:lstStyle>
            <a:lvl1pPr algn="l">
              <a:defRPr sz="17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581400"/>
            <a:ext cx="7010400" cy="3810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226" name="Rectangle 154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324600" y="6477000"/>
            <a:ext cx="2133600" cy="244475"/>
          </a:xfrm>
        </p:spPr>
        <p:txBody>
          <a:bodyPr/>
          <a:lstStyle>
            <a:lvl1pPr algn="ctr">
              <a:defRPr sz="14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227" name="Rectangle 15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477000"/>
            <a:ext cx="457200" cy="244475"/>
          </a:xfrm>
        </p:spPr>
        <p:txBody>
          <a:bodyPr/>
          <a:lstStyle>
            <a:lvl1pPr algn="ctr">
              <a:defRPr sz="1400">
                <a:latin typeface="Arial" pitchFamily="34" charset="0"/>
              </a:defRPr>
            </a:lvl1pPr>
          </a:lstStyle>
          <a:p>
            <a:fld id="{298CBCD4-7699-4AC3-AEA3-B949BC379BA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2514600"/>
            <a:ext cx="7010400" cy="685800"/>
          </a:xfrm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500">
                <a:latin typeface="Arial" pitchFamily="34" charset="0"/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505200" y="5943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>
                <a:solidFill>
                  <a:srgbClr val="D43636"/>
                </a:solidFill>
                <a:latin typeface="Arial Black" pitchFamily="34" charset="0"/>
              </a:rPr>
              <a:t>L/O/G/O</a:t>
            </a:r>
          </a:p>
        </p:txBody>
      </p:sp>
      <p:pic>
        <p:nvPicPr>
          <p:cNvPr id="3235" name="Picture 163" descr="wa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86677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7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698A94-3F51-42BB-953C-2644DF435C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8629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350838"/>
            <a:ext cx="2095500" cy="5973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50838"/>
            <a:ext cx="6134100" cy="5973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527969-B4F9-4DA3-B0AC-5B323A60FE4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024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C9331B9C-7269-4B1A-ADA7-0F7709B9676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456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0838"/>
            <a:ext cx="7239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04800" y="1219200"/>
            <a:ext cx="8382000" cy="5105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114800" y="6537325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04800" y="6537325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fld id="{D138F533-B619-4990-8AB2-DDC98493C4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914400" y="65373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339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BF4EB59-3AB7-4278-AA5A-E0D4B9A1541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308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594FCB-904A-4DD4-8BA3-223F09D214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1599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41148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10E2EC-B28F-4650-B1CC-EEED1D40F4F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2616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FB2429-FF7D-4BA6-B02A-CDCC9F311D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7615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CB10B44-DB9B-4EAF-AD52-71F45C0E197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29566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9F5DFD-F00C-4519-9567-FFF35ED48B8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2365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DE72D3-C29F-4F0E-B89D-12165F67A9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6417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45676A-B971-4D3F-9261-8ED525D571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773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9" name="Group 165"/>
          <p:cNvGrpSpPr>
            <a:grpSpLocks/>
          </p:cNvGrpSpPr>
          <p:nvPr/>
        </p:nvGrpSpPr>
        <p:grpSpPr bwMode="auto">
          <a:xfrm>
            <a:off x="0" y="0"/>
            <a:ext cx="9144000" cy="1943100"/>
            <a:chOff x="0" y="0"/>
            <a:chExt cx="5760" cy="1224"/>
          </a:xfrm>
        </p:grpSpPr>
        <p:pic>
          <p:nvPicPr>
            <p:cNvPr id="1173" name="Picture 149" descr="4_1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1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77" name="Picture 153" descr="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" y="0"/>
              <a:ext cx="666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82" name="Picture 158" descr="123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30090">
              <a:off x="48" y="96"/>
              <a:ext cx="543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88" name="Rectangle 164"/>
          <p:cNvSpPr>
            <a:spLocks noChangeArrowheads="1"/>
          </p:cNvSpPr>
          <p:nvPr/>
        </p:nvSpPr>
        <p:spPr bwMode="gray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87" name="Picture 163" descr="artplus_nature_naturalcity38_g"/>
          <p:cNvPicPr>
            <a:picLocks noChangeAspect="1" noChangeArrowheads="1"/>
          </p:cNvPicPr>
          <p:nvPr/>
        </p:nvPicPr>
        <p:blipFill>
          <a:blip r:embed="rId18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80"/>
          <a:stretch>
            <a:fillRect/>
          </a:stretch>
        </p:blipFill>
        <p:spPr bwMode="auto">
          <a:xfrm>
            <a:off x="7543800" y="5322888"/>
            <a:ext cx="1600200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114800" y="6537325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04800" y="1219200"/>
            <a:ext cx="83820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04800" y="6537325"/>
            <a:ext cx="533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fld id="{4BA4D9B5-2555-43D8-A2A1-A7904121D6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159" name="Line 135"/>
          <p:cNvSpPr>
            <a:spLocks noChangeShapeType="1"/>
          </p:cNvSpPr>
          <p:nvPr/>
        </p:nvSpPr>
        <p:spPr bwMode="white">
          <a:xfrm>
            <a:off x="9525" y="5967413"/>
            <a:ext cx="641350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838200" y="350838"/>
            <a:ext cx="7239000" cy="563562"/>
          </a:xfrm>
          <a:prstGeom prst="rect">
            <a:avLst/>
          </a:prstGeom>
          <a:noFill/>
          <a:ln>
            <a:noFill/>
          </a:ln>
          <a:effectLst>
            <a:outerShdw dist="28398" dir="1593903" algn="ctr" rotWithShape="0">
              <a:schemeClr val="bg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83" name="Rectangle 15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914400" y="6537325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900" name="AutoShape 12"/>
          <p:cNvSpPr>
            <a:spLocks noChangeArrowheads="1"/>
          </p:cNvSpPr>
          <p:nvPr/>
        </p:nvSpPr>
        <p:spPr bwMode="gray">
          <a:xfrm>
            <a:off x="6344285" y="1608617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gray">
          <a:xfrm>
            <a:off x="6367267" y="24469"/>
            <a:ext cx="2543175" cy="1522893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gray">
          <a:xfrm>
            <a:off x="3415746" y="5030099"/>
            <a:ext cx="2543175" cy="154323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AutoShape 17"/>
          <p:cNvSpPr>
            <a:spLocks noChangeArrowheads="1"/>
          </p:cNvSpPr>
          <p:nvPr/>
        </p:nvSpPr>
        <p:spPr bwMode="gray">
          <a:xfrm>
            <a:off x="3530249" y="5289019"/>
            <a:ext cx="2408238" cy="127119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3891" name="AutoShape 3"/>
          <p:cNvSpPr>
            <a:spLocks noChangeArrowheads="1"/>
          </p:cNvSpPr>
          <p:nvPr/>
        </p:nvSpPr>
        <p:spPr bwMode="gray">
          <a:xfrm>
            <a:off x="6377438" y="5009626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3893" name="AutoShape 5"/>
          <p:cNvSpPr>
            <a:spLocks noChangeArrowheads="1"/>
          </p:cNvSpPr>
          <p:nvPr/>
        </p:nvSpPr>
        <p:spPr bwMode="gray">
          <a:xfrm>
            <a:off x="6479222" y="1891384"/>
            <a:ext cx="2408238" cy="1265469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3895" name="Text Box 9"/>
          <p:cNvSpPr txBox="1">
            <a:spLocks noChangeArrowheads="1"/>
          </p:cNvSpPr>
          <p:nvPr/>
        </p:nvSpPr>
        <p:spPr bwMode="gray">
          <a:xfrm>
            <a:off x="6563667" y="1935122"/>
            <a:ext cx="2316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Денсаулығыңыз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кемшілік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анықтаңыз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3896" name="AutoShape 8"/>
          <p:cNvSpPr>
            <a:spLocks noChangeArrowheads="1"/>
          </p:cNvSpPr>
          <p:nvPr/>
        </p:nvSpPr>
        <p:spPr bwMode="gray">
          <a:xfrm>
            <a:off x="282694" y="24469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fol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3897" name="AutoShape 9"/>
          <p:cNvSpPr>
            <a:spLocks noChangeArrowheads="1"/>
          </p:cNvSpPr>
          <p:nvPr/>
        </p:nvSpPr>
        <p:spPr bwMode="gray">
          <a:xfrm>
            <a:off x="417631" y="485942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3899" name="Text Box 9"/>
          <p:cNvSpPr txBox="1">
            <a:spLocks noChangeArrowheads="1"/>
          </p:cNvSpPr>
          <p:nvPr/>
        </p:nvSpPr>
        <p:spPr bwMode="gray">
          <a:xfrm>
            <a:off x="504477" y="419265"/>
            <a:ext cx="2316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Оқуға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түсер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кезде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құжаттардың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екендігін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біліңіз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3901" name="AutoShape 13"/>
          <p:cNvSpPr>
            <a:spLocks noChangeArrowheads="1"/>
          </p:cNvSpPr>
          <p:nvPr/>
        </p:nvSpPr>
        <p:spPr bwMode="gray">
          <a:xfrm>
            <a:off x="6548887" y="5317969"/>
            <a:ext cx="2361555" cy="12553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3903" name="Text Box 9"/>
          <p:cNvSpPr txBox="1">
            <a:spLocks noChangeArrowheads="1"/>
          </p:cNvSpPr>
          <p:nvPr/>
        </p:nvSpPr>
        <p:spPr bwMode="gray">
          <a:xfrm>
            <a:off x="6622706" y="5272487"/>
            <a:ext cx="23161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Мүмкіндігіңізді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Қабілетіңізді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Біліміңізді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бағалаңыз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3904" name="AutoShape 16"/>
          <p:cNvSpPr>
            <a:spLocks noChangeArrowheads="1"/>
          </p:cNvSpPr>
          <p:nvPr/>
        </p:nvSpPr>
        <p:spPr bwMode="gray">
          <a:xfrm>
            <a:off x="3315405" y="24469"/>
            <a:ext cx="2543175" cy="1687005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chemeClr val="accent2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3905" name="AutoShape 17"/>
          <p:cNvSpPr>
            <a:spLocks noChangeArrowheads="1"/>
          </p:cNvSpPr>
          <p:nvPr/>
        </p:nvSpPr>
        <p:spPr bwMode="gray">
          <a:xfrm>
            <a:off x="6471592" y="40186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3907" name="Text Box 9"/>
          <p:cNvSpPr txBox="1">
            <a:spLocks noChangeArrowheads="1"/>
          </p:cNvSpPr>
          <p:nvPr/>
        </p:nvSpPr>
        <p:spPr bwMode="gray">
          <a:xfrm>
            <a:off x="6548887" y="650097"/>
            <a:ext cx="2316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орындарына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барыңыз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3908" name="Group 20"/>
          <p:cNvGrpSpPr>
            <a:grpSpLocks/>
          </p:cNvGrpSpPr>
          <p:nvPr/>
        </p:nvGrpSpPr>
        <p:grpSpPr bwMode="auto">
          <a:xfrm>
            <a:off x="3095625" y="2133600"/>
            <a:ext cx="2819400" cy="2803525"/>
            <a:chOff x="1968" y="1488"/>
            <a:chExt cx="1776" cy="1766"/>
          </a:xfrm>
        </p:grpSpPr>
        <p:sp>
          <p:nvSpPr>
            <p:cNvPr id="293909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93910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0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93911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93912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>
              <a:noFill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00000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</p:grpSp>
      <p:sp>
        <p:nvSpPr>
          <p:cNvPr id="27" name="Text Box 9"/>
          <p:cNvSpPr txBox="1">
            <a:spLocks noChangeArrowheads="1"/>
          </p:cNvSpPr>
          <p:nvPr/>
        </p:nvSpPr>
        <p:spPr bwMode="gray">
          <a:xfrm>
            <a:off x="3554222" y="5177372"/>
            <a:ext cx="23161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бітірген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жұмысқа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орналасу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орнының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көмек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көрсететінін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біліңіз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AutoShape 5"/>
          <p:cNvSpPr>
            <a:spLocks noChangeArrowheads="1"/>
          </p:cNvSpPr>
          <p:nvPr/>
        </p:nvSpPr>
        <p:spPr bwMode="gray">
          <a:xfrm>
            <a:off x="3397869" y="485942"/>
            <a:ext cx="2408238" cy="119798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99DEE7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3446528" y="595331"/>
            <a:ext cx="2316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Бірнеше оқу орнын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k-KZ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таңдаңыз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27293" y="2535287"/>
            <a:ext cx="1702566" cy="14697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>
                <a:gd name="adj1" fmla="val 10427396"/>
                <a:gd name="adj2" fmla="val 55649"/>
              </a:avLst>
            </a:prstTxWarp>
            <a:spAutoFit/>
          </a:bodyPr>
          <a:lstStyle/>
          <a:p>
            <a:pPr algn="ctr"/>
            <a:r>
              <a:rPr lang="ru-RU" sz="5400" b="0" cap="none" spc="0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0" cap="none" spc="0" dirty="0" err="1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ісіңізді</a:t>
            </a:r>
            <a:r>
              <a:rPr lang="ru-RU" sz="5400" b="0" cap="none" spc="0" dirty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46529" y="2967334"/>
            <a:ext cx="2146510" cy="14458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Pour">
              <a:avLst>
                <a:gd name="adj1" fmla="val 21162196"/>
                <a:gd name="adj2" fmla="val 46442"/>
              </a:avLst>
            </a:prstTxWarp>
            <a:spAutoFit/>
          </a:bodyPr>
          <a:lstStyle/>
          <a:p>
            <a:pPr algn="ctr"/>
            <a:r>
              <a:rPr lang="kk-KZ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жоспарлаңыз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471" y="1749924"/>
            <a:ext cx="2548349" cy="1597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31" y="2160394"/>
            <a:ext cx="2444708" cy="11522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161" y="3443689"/>
            <a:ext cx="2542252" cy="159729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932" y="3859879"/>
            <a:ext cx="2444708" cy="11522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087" y="5109430"/>
            <a:ext cx="2542252" cy="146389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908" y="5407968"/>
            <a:ext cx="2444708" cy="11522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8356" y="3288128"/>
            <a:ext cx="2548349" cy="160338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1997" y="3733495"/>
            <a:ext cx="2444708" cy="1152244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6149763" y="3690259"/>
            <a:ext cx="2737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түсетініңізді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шешіңіз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38516" y="5522425"/>
            <a:ext cx="2329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Басқа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жолдарын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қарастырыңыз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54820" y="3813019"/>
            <a:ext cx="2387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Қосымша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дайындықтың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өзіңізге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ыңғайлысын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таңдап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алыңыз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-23021" y="2312264"/>
            <a:ext cx="27102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Өткен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жылдың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ұпай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мөлшері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сайыс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талабын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анықтаңыз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Freeform 3"/>
          <p:cNvSpPr>
            <a:spLocks/>
          </p:cNvSpPr>
          <p:nvPr/>
        </p:nvSpPr>
        <p:spPr bwMode="gray">
          <a:xfrm>
            <a:off x="2632125" y="3430737"/>
            <a:ext cx="1900237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5940" name="Freeform 4"/>
          <p:cNvSpPr>
            <a:spLocks/>
          </p:cNvSpPr>
          <p:nvPr/>
        </p:nvSpPr>
        <p:spPr bwMode="gray">
          <a:xfrm>
            <a:off x="4782739" y="3015727"/>
            <a:ext cx="366713" cy="1562100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5941" name="Freeform 5"/>
          <p:cNvSpPr>
            <a:spLocks/>
          </p:cNvSpPr>
          <p:nvPr/>
        </p:nvSpPr>
        <p:spPr bwMode="gray">
          <a:xfrm flipH="1">
            <a:off x="5365543" y="3332172"/>
            <a:ext cx="1900238" cy="1376362"/>
          </a:xfrm>
          <a:custGeom>
            <a:avLst/>
            <a:gdLst>
              <a:gd name="T0" fmla="*/ 0 w 735"/>
              <a:gd name="T1" fmla="*/ 0 h 532"/>
              <a:gd name="T2" fmla="*/ 382 w 735"/>
              <a:gd name="T3" fmla="*/ 202 h 532"/>
              <a:gd name="T4" fmla="*/ 577 w 735"/>
              <a:gd name="T5" fmla="*/ 202 h 532"/>
              <a:gd name="T6" fmla="*/ 637 w 735"/>
              <a:gd name="T7" fmla="*/ 249 h 532"/>
              <a:gd name="T8" fmla="*/ 639 w 735"/>
              <a:gd name="T9" fmla="*/ 402 h 532"/>
              <a:gd name="T10" fmla="*/ 598 w 735"/>
              <a:gd name="T11" fmla="*/ 400 h 532"/>
              <a:gd name="T12" fmla="*/ 669 w 735"/>
              <a:gd name="T13" fmla="*/ 532 h 532"/>
              <a:gd name="T14" fmla="*/ 735 w 735"/>
              <a:gd name="T15" fmla="*/ 402 h 532"/>
              <a:gd name="T16" fmla="*/ 696 w 735"/>
              <a:gd name="T17" fmla="*/ 402 h 532"/>
              <a:gd name="T18" fmla="*/ 694 w 735"/>
              <a:gd name="T19" fmla="*/ 226 h 532"/>
              <a:gd name="T20" fmla="*/ 616 w 735"/>
              <a:gd name="T21" fmla="*/ 150 h 532"/>
              <a:gd name="T22" fmla="*/ 335 w 735"/>
              <a:gd name="T23" fmla="*/ 149 h 532"/>
              <a:gd name="T24" fmla="*/ 69 w 735"/>
              <a:gd name="T25" fmla="*/ 0 h 532"/>
              <a:gd name="T26" fmla="*/ 0 w 735"/>
              <a:gd name="T27" fmla="*/ 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735" h="532">
                <a:moveTo>
                  <a:pt x="0" y="0"/>
                </a:moveTo>
                <a:cubicBezTo>
                  <a:pt x="0" y="0"/>
                  <a:pt x="85" y="216"/>
                  <a:pt x="382" y="202"/>
                </a:cubicBezTo>
                <a:cubicBezTo>
                  <a:pt x="479" y="202"/>
                  <a:pt x="577" y="202"/>
                  <a:pt x="577" y="202"/>
                </a:cubicBezTo>
                <a:cubicBezTo>
                  <a:pt x="577" y="202"/>
                  <a:pt x="639" y="201"/>
                  <a:pt x="637" y="249"/>
                </a:cubicBezTo>
                <a:cubicBezTo>
                  <a:pt x="638" y="325"/>
                  <a:pt x="639" y="402"/>
                  <a:pt x="639" y="402"/>
                </a:cubicBezTo>
                <a:lnTo>
                  <a:pt x="598" y="400"/>
                </a:lnTo>
                <a:lnTo>
                  <a:pt x="669" y="532"/>
                </a:lnTo>
                <a:lnTo>
                  <a:pt x="735" y="402"/>
                </a:lnTo>
                <a:lnTo>
                  <a:pt x="696" y="402"/>
                </a:lnTo>
                <a:cubicBezTo>
                  <a:pt x="696" y="402"/>
                  <a:pt x="695" y="314"/>
                  <a:pt x="694" y="226"/>
                </a:cubicBezTo>
                <a:cubicBezTo>
                  <a:pt x="687" y="160"/>
                  <a:pt x="616" y="150"/>
                  <a:pt x="616" y="150"/>
                </a:cubicBezTo>
                <a:cubicBezTo>
                  <a:pt x="556" y="137"/>
                  <a:pt x="473" y="153"/>
                  <a:pt x="335" y="149"/>
                </a:cubicBezTo>
                <a:cubicBezTo>
                  <a:pt x="110" y="126"/>
                  <a:pt x="69" y="0"/>
                  <a:pt x="69" y="0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rgbClr val="80808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95942" name="Group 6"/>
          <p:cNvGrpSpPr>
            <a:grpSpLocks/>
          </p:cNvGrpSpPr>
          <p:nvPr/>
        </p:nvGrpSpPr>
        <p:grpSpPr bwMode="auto">
          <a:xfrm>
            <a:off x="900644" y="4237435"/>
            <a:ext cx="2681599" cy="2212724"/>
            <a:chOff x="4320" y="1152"/>
            <a:chExt cx="414" cy="402"/>
          </a:xfrm>
        </p:grpSpPr>
        <p:sp>
          <p:nvSpPr>
            <p:cNvPr id="295943" name="AutoShape 7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5944" name="Freeform 8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>
                    <a:gamma/>
                    <a:tint val="48627"/>
                    <a:invGamma/>
                  </a:schemeClr>
                </a:gs>
                <a:gs pos="5000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5945" name="Rectangle 9"/>
          <p:cNvSpPr>
            <a:spLocks noChangeArrowheads="1"/>
          </p:cNvSpPr>
          <p:nvPr/>
        </p:nvSpPr>
        <p:spPr bwMode="gray">
          <a:xfrm>
            <a:off x="1018218" y="4763641"/>
            <a:ext cx="254343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ru-RU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әрекеттің</a:t>
            </a:r>
            <a:r>
              <a:rPr lang="ru-RU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нысаны</a:t>
            </a:r>
            <a:endParaRPr lang="ru-RU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5946" name="Group 10"/>
          <p:cNvGrpSpPr>
            <a:grpSpLocks/>
          </p:cNvGrpSpPr>
          <p:nvPr/>
        </p:nvGrpSpPr>
        <p:grpSpPr bwMode="auto">
          <a:xfrm>
            <a:off x="3371962" y="2454280"/>
            <a:ext cx="2998189" cy="2212724"/>
            <a:chOff x="4346" y="1145"/>
            <a:chExt cx="414" cy="402"/>
          </a:xfrm>
        </p:grpSpPr>
        <p:sp>
          <p:nvSpPr>
            <p:cNvPr id="295947" name="AutoShape 11"/>
            <p:cNvSpPr>
              <a:spLocks noChangeArrowheads="1"/>
            </p:cNvSpPr>
            <p:nvPr/>
          </p:nvSpPr>
          <p:spPr bwMode="gray">
            <a:xfrm>
              <a:off x="4346" y="1145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5948" name="Freeform 12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tint val="48627"/>
                    <a:invGamma/>
                  </a:schemeClr>
                </a:gs>
                <a:gs pos="5000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95949" name="Group 13"/>
          <p:cNvGrpSpPr>
            <a:grpSpLocks/>
          </p:cNvGrpSpPr>
          <p:nvPr/>
        </p:nvGrpSpPr>
        <p:grpSpPr bwMode="auto">
          <a:xfrm>
            <a:off x="5868145" y="4258839"/>
            <a:ext cx="2741128" cy="2169916"/>
            <a:chOff x="4320" y="1152"/>
            <a:chExt cx="414" cy="402"/>
          </a:xfrm>
        </p:grpSpPr>
        <p:sp>
          <p:nvSpPr>
            <p:cNvPr id="295950" name="AutoShape 14"/>
            <p:cNvSpPr>
              <a:spLocks noChangeArrowheads="1"/>
            </p:cNvSpPr>
            <p:nvPr/>
          </p:nvSpPr>
          <p:spPr bwMode="gray">
            <a:xfrm>
              <a:off x="4320" y="1152"/>
              <a:ext cx="414" cy="40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FFFFF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5951" name="Freeform 15"/>
            <p:cNvSpPr>
              <a:spLocks/>
            </p:cNvSpPr>
            <p:nvPr/>
          </p:nvSpPr>
          <p:spPr bwMode="gray">
            <a:xfrm>
              <a:off x="4346" y="1178"/>
              <a:ext cx="206" cy="201"/>
            </a:xfrm>
            <a:custGeom>
              <a:avLst/>
              <a:gdLst>
                <a:gd name="T0" fmla="*/ 118 w 596"/>
                <a:gd name="T1" fmla="*/ 0 h 598"/>
                <a:gd name="T2" fmla="*/ 0 w 596"/>
                <a:gd name="T3" fmla="*/ 118 h 598"/>
                <a:gd name="T4" fmla="*/ 0 w 596"/>
                <a:gd name="T5" fmla="*/ 589 h 598"/>
                <a:gd name="T6" fmla="*/ 161 w 596"/>
                <a:gd name="T7" fmla="*/ 174 h 598"/>
                <a:gd name="T8" fmla="*/ 589 w 596"/>
                <a:gd name="T9" fmla="*/ 0 h 598"/>
                <a:gd name="T10" fmla="*/ 118 w 59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tint val="48627"/>
                    <a:invGamma/>
                  </a:schemeClr>
                </a:gs>
                <a:gs pos="50000">
                  <a:schemeClr val="hlink">
                    <a:alpha val="0"/>
                  </a:schemeClr>
                </a:gs>
                <a:gs pos="100000">
                  <a:schemeClr val="hlink">
                    <a:gamma/>
                    <a:tint val="48627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5952" name="Rectangle 16"/>
          <p:cNvSpPr>
            <a:spLocks noChangeArrowheads="1"/>
          </p:cNvSpPr>
          <p:nvPr/>
        </p:nvSpPr>
        <p:spPr bwMode="gray">
          <a:xfrm>
            <a:off x="3623482" y="2992529"/>
            <a:ext cx="265094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shade val="72549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C0C0C0"/>
                  </a:outerShdw>
                </a:effectLst>
              </a14:hiddenEffects>
            </a:ext>
          </a:extLst>
        </p:spPr>
        <p:txBody>
          <a:bodyPr wrap="square">
            <a:spAutoFit/>
            <a:flatTx/>
          </a:bodyPr>
          <a:lstStyle/>
          <a:p>
            <a:pPr algn="ctr"/>
            <a:r>
              <a:rPr lang="ru-RU" sz="40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endParaRPr lang="ru-RU" sz="4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95954" name="Group 18"/>
          <p:cNvGrpSpPr>
            <a:grpSpLocks/>
          </p:cNvGrpSpPr>
          <p:nvPr/>
        </p:nvGrpSpPr>
        <p:grpSpPr bwMode="auto">
          <a:xfrm>
            <a:off x="441024" y="184027"/>
            <a:ext cx="7277101" cy="2271713"/>
            <a:chOff x="367" y="2829"/>
            <a:chExt cx="4584" cy="1431"/>
          </a:xfrm>
        </p:grpSpPr>
        <p:sp>
          <p:nvSpPr>
            <p:cNvPr id="295955" name="AutoShape 19"/>
            <p:cNvSpPr>
              <a:spLocks noChangeArrowheads="1"/>
            </p:cNvSpPr>
            <p:nvPr/>
          </p:nvSpPr>
          <p:spPr bwMode="ltGray">
            <a:xfrm>
              <a:off x="1456" y="2934"/>
              <a:ext cx="3495" cy="122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5715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95956" name="Rectangle 20"/>
            <p:cNvSpPr>
              <a:spLocks noChangeArrowheads="1"/>
            </p:cNvSpPr>
            <p:nvPr/>
          </p:nvSpPr>
          <p:spPr bwMode="auto">
            <a:xfrm>
              <a:off x="1783" y="3023"/>
              <a:ext cx="2961" cy="1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Мамандық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2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дегеніміз</a:t>
              </a:r>
              <a:r>
                <a:rPr lang="ru-RU" sz="2000" b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не?</a:t>
              </a:r>
            </a:p>
            <a:p>
              <a:pPr algn="ctr"/>
              <a:r>
                <a:rPr lang="kk-KZ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Мамандық (</a:t>
              </a:r>
              <a:r>
                <a:rPr lang="kk-KZ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лат</a:t>
              </a:r>
              <a:r>
                <a:rPr lang="kk-KZ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1600" i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professio</a:t>
              </a:r>
              <a:r>
                <a:rPr lang="en-US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— </a:t>
              </a:r>
              <a:r>
                <a:rPr lang="kk-KZ" sz="1600" i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белгілі бір істің немесе мамандықтың ресми атауы) — еңбек қызметінің түрі (қызмет) арнайы дайындық, тәжірибе немесе жұмыс өтілі барысында  қажетті теориялық білім мен практикалық дағдыларды қалыптастырған адам.</a:t>
              </a:r>
              <a:endPara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5957" name="Picture 21" descr="YG_circle0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" y="2829"/>
              <a:ext cx="1364" cy="1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Freeform 8"/>
          <p:cNvSpPr>
            <a:spLocks/>
          </p:cNvSpPr>
          <p:nvPr/>
        </p:nvSpPr>
        <p:spPr bwMode="gray">
          <a:xfrm>
            <a:off x="6821683" y="1939629"/>
            <a:ext cx="1232981" cy="1106362"/>
          </a:xfrm>
          <a:custGeom>
            <a:avLst/>
            <a:gdLst>
              <a:gd name="T0" fmla="*/ 118 w 596"/>
              <a:gd name="T1" fmla="*/ 0 h 598"/>
              <a:gd name="T2" fmla="*/ 0 w 596"/>
              <a:gd name="T3" fmla="*/ 118 h 598"/>
              <a:gd name="T4" fmla="*/ 0 w 596"/>
              <a:gd name="T5" fmla="*/ 589 h 598"/>
              <a:gd name="T6" fmla="*/ 161 w 596"/>
              <a:gd name="T7" fmla="*/ 174 h 598"/>
              <a:gd name="T8" fmla="*/ 589 w 596"/>
              <a:gd name="T9" fmla="*/ 0 h 598"/>
              <a:gd name="T10" fmla="*/ 118 w 596"/>
              <a:gd name="T11" fmla="*/ 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48627"/>
                  <a:invGamma/>
                </a:schemeClr>
              </a:gs>
              <a:gs pos="50000">
                <a:schemeClr val="accent1">
                  <a:alpha val="0"/>
                </a:schemeClr>
              </a:gs>
              <a:gs pos="100000">
                <a:schemeClr val="accent1">
                  <a:gamma/>
                  <a:tint val="48627"/>
                  <a:invGamma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060407" y="4495478"/>
            <a:ext cx="24401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</a:t>
            </a:r>
            <a:r>
              <a:rPr lang="ru-RU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әрекеттің</a:t>
            </a:r>
            <a:r>
              <a:rPr lang="ru-RU" sz="3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endParaRPr lang="ru-RU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304" y="2538055"/>
            <a:ext cx="6456684" cy="1289257"/>
          </a:xfrm>
          <a:prstGeom prst="rect">
            <a:avLst/>
          </a:prstGeom>
        </p:spPr>
      </p:pic>
      <p:grpSp>
        <p:nvGrpSpPr>
          <p:cNvPr id="57" name="Group 20"/>
          <p:cNvGrpSpPr>
            <a:grpSpLocks/>
          </p:cNvGrpSpPr>
          <p:nvPr/>
        </p:nvGrpSpPr>
        <p:grpSpPr bwMode="auto">
          <a:xfrm>
            <a:off x="1158440" y="59763"/>
            <a:ext cx="1889125" cy="2549878"/>
            <a:chOff x="3762" y="1166"/>
            <a:chExt cx="1370" cy="2355"/>
          </a:xfrm>
        </p:grpSpPr>
        <p:sp>
          <p:nvSpPr>
            <p:cNvPr id="58" name="AutoShape 21"/>
            <p:cNvSpPr>
              <a:spLocks noChangeArrowheads="1"/>
            </p:cNvSpPr>
            <p:nvPr/>
          </p:nvSpPr>
          <p:spPr bwMode="gray">
            <a:xfrm>
              <a:off x="3762" y="1166"/>
              <a:ext cx="1370" cy="2355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Left"/>
              <a:lightRig rig="legacyFlat3" dir="r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9" name="Line 22"/>
            <p:cNvSpPr>
              <a:spLocks noChangeShapeType="1"/>
            </p:cNvSpPr>
            <p:nvPr/>
          </p:nvSpPr>
          <p:spPr bwMode="gray">
            <a:xfrm>
              <a:off x="3829" y="1176"/>
              <a:ext cx="1246" cy="0"/>
            </a:xfrm>
            <a:prstGeom prst="line">
              <a:avLst/>
            </a:prstGeom>
            <a:noFill/>
            <a:ln w="9525">
              <a:solidFill>
                <a:srgbClr val="F8F8F8">
                  <a:alpha val="25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0" name="Freeform 23"/>
            <p:cNvSpPr>
              <a:spLocks/>
            </p:cNvSpPr>
            <p:nvPr/>
          </p:nvSpPr>
          <p:spPr bwMode="gray">
            <a:xfrm flipV="1">
              <a:off x="3772" y="3487"/>
              <a:ext cx="1353" cy="30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" name="Freeform 24"/>
            <p:cNvSpPr>
              <a:spLocks/>
            </p:cNvSpPr>
            <p:nvPr/>
          </p:nvSpPr>
          <p:spPr bwMode="gray">
            <a:xfrm>
              <a:off x="3779" y="1169"/>
              <a:ext cx="1336" cy="23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8F8F8">
                  <a:alpha val="3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2563" name="Group 3"/>
          <p:cNvGrpSpPr>
            <a:grpSpLocks/>
          </p:cNvGrpSpPr>
          <p:nvPr/>
        </p:nvGrpSpPr>
        <p:grpSpPr bwMode="auto">
          <a:xfrm>
            <a:off x="6881076" y="55286"/>
            <a:ext cx="2021628" cy="2568078"/>
            <a:chOff x="4387" y="1999"/>
            <a:chExt cx="1370" cy="1755"/>
          </a:xfrm>
        </p:grpSpPr>
        <p:sp>
          <p:nvSpPr>
            <p:cNvPr id="322564" name="AutoShape 4"/>
            <p:cNvSpPr>
              <a:spLocks noChangeArrowheads="1"/>
            </p:cNvSpPr>
            <p:nvPr/>
          </p:nvSpPr>
          <p:spPr bwMode="gray">
            <a:xfrm>
              <a:off x="4387" y="2004"/>
              <a:ext cx="1370" cy="1740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Left">
                <a:rot lat="0" lon="21299999" rev="0"/>
              </a:camera>
              <a:lightRig rig="legacyFlat3" dir="r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22565" name="Line 5"/>
            <p:cNvSpPr>
              <a:spLocks noChangeShapeType="1"/>
            </p:cNvSpPr>
            <p:nvPr/>
          </p:nvSpPr>
          <p:spPr bwMode="gray">
            <a:xfrm>
              <a:off x="4456" y="1999"/>
              <a:ext cx="1224" cy="18"/>
            </a:xfrm>
            <a:prstGeom prst="line">
              <a:avLst/>
            </a:prstGeom>
            <a:noFill/>
            <a:ln w="9525">
              <a:solidFill>
                <a:srgbClr val="F8F8F8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66" name="Freeform 6"/>
            <p:cNvSpPr>
              <a:spLocks/>
            </p:cNvSpPr>
            <p:nvPr/>
          </p:nvSpPr>
          <p:spPr bwMode="gray">
            <a:xfrm>
              <a:off x="4402" y="3682"/>
              <a:ext cx="1330" cy="72"/>
            </a:xfrm>
            <a:custGeom>
              <a:avLst/>
              <a:gdLst>
                <a:gd name="T0" fmla="*/ 0 w 1330"/>
                <a:gd name="T1" fmla="*/ 34 h 72"/>
                <a:gd name="T2" fmla="*/ 68 w 1330"/>
                <a:gd name="T3" fmla="*/ 68 h 72"/>
                <a:gd name="T4" fmla="*/ 1270 w 1330"/>
                <a:gd name="T5" fmla="*/ 50 h 72"/>
                <a:gd name="T6" fmla="*/ 1330 w 133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0" h="72">
                  <a:moveTo>
                    <a:pt x="0" y="34"/>
                  </a:moveTo>
                  <a:cubicBezTo>
                    <a:pt x="0" y="36"/>
                    <a:pt x="40" y="72"/>
                    <a:pt x="68" y="68"/>
                  </a:cubicBezTo>
                  <a:lnTo>
                    <a:pt x="1270" y="50"/>
                  </a:lnTo>
                  <a:cubicBezTo>
                    <a:pt x="1324" y="48"/>
                    <a:pt x="1317" y="11"/>
                    <a:pt x="1330" y="0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2567" name="Group 7"/>
          <p:cNvGrpSpPr>
            <a:grpSpLocks/>
          </p:cNvGrpSpPr>
          <p:nvPr/>
        </p:nvGrpSpPr>
        <p:grpSpPr bwMode="auto">
          <a:xfrm>
            <a:off x="2547562" y="3836088"/>
            <a:ext cx="1889125" cy="2687732"/>
            <a:chOff x="60" y="2014"/>
            <a:chExt cx="1370" cy="1762"/>
          </a:xfrm>
        </p:grpSpPr>
        <p:sp>
          <p:nvSpPr>
            <p:cNvPr id="322568" name="AutoShape 8"/>
            <p:cNvSpPr>
              <a:spLocks noChangeArrowheads="1"/>
            </p:cNvSpPr>
            <p:nvPr/>
          </p:nvSpPr>
          <p:spPr bwMode="gray">
            <a:xfrm>
              <a:off x="60" y="2016"/>
              <a:ext cx="1370" cy="1760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Right">
                <a:rot lat="0" lon="300000" rev="0"/>
              </a:camera>
              <a:lightRig rig="legacyFlat3" dir="r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22569" name="Line 9"/>
            <p:cNvSpPr>
              <a:spLocks noChangeShapeType="1"/>
            </p:cNvSpPr>
            <p:nvPr/>
          </p:nvSpPr>
          <p:spPr bwMode="gray">
            <a:xfrm flipV="1">
              <a:off x="134" y="2014"/>
              <a:ext cx="1222" cy="16"/>
            </a:xfrm>
            <a:prstGeom prst="line">
              <a:avLst/>
            </a:prstGeom>
            <a:noFill/>
            <a:ln w="9525">
              <a:solidFill>
                <a:srgbClr val="F8F8F8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70" name="Freeform 10"/>
            <p:cNvSpPr>
              <a:spLocks/>
            </p:cNvSpPr>
            <p:nvPr/>
          </p:nvSpPr>
          <p:spPr bwMode="gray">
            <a:xfrm rot="60000" flipV="1">
              <a:off x="86" y="3728"/>
              <a:ext cx="1334" cy="47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2571" name="Group 11"/>
          <p:cNvGrpSpPr>
            <a:grpSpLocks/>
          </p:cNvGrpSpPr>
          <p:nvPr/>
        </p:nvGrpSpPr>
        <p:grpSpPr bwMode="auto">
          <a:xfrm>
            <a:off x="3928695" y="43180"/>
            <a:ext cx="1889125" cy="2559346"/>
            <a:chOff x="3762" y="1166"/>
            <a:chExt cx="1370" cy="2355"/>
          </a:xfrm>
        </p:grpSpPr>
        <p:sp>
          <p:nvSpPr>
            <p:cNvPr id="322572" name="AutoShape 12"/>
            <p:cNvSpPr>
              <a:spLocks noChangeArrowheads="1"/>
            </p:cNvSpPr>
            <p:nvPr/>
          </p:nvSpPr>
          <p:spPr bwMode="gray">
            <a:xfrm>
              <a:off x="3762" y="1166"/>
              <a:ext cx="1370" cy="2355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Right"/>
              <a:lightRig rig="legacyFlat3" dir="r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22573" name="Line 13"/>
            <p:cNvSpPr>
              <a:spLocks noChangeShapeType="1"/>
            </p:cNvSpPr>
            <p:nvPr/>
          </p:nvSpPr>
          <p:spPr bwMode="gray">
            <a:xfrm>
              <a:off x="3829" y="1176"/>
              <a:ext cx="1246" cy="0"/>
            </a:xfrm>
            <a:prstGeom prst="line">
              <a:avLst/>
            </a:prstGeom>
            <a:noFill/>
            <a:ln w="9525">
              <a:solidFill>
                <a:srgbClr val="F8F8F8">
                  <a:alpha val="25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74" name="Freeform 14"/>
            <p:cNvSpPr>
              <a:spLocks/>
            </p:cNvSpPr>
            <p:nvPr/>
          </p:nvSpPr>
          <p:spPr bwMode="gray">
            <a:xfrm flipV="1">
              <a:off x="3772" y="3487"/>
              <a:ext cx="1353" cy="30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75" name="Freeform 15"/>
            <p:cNvSpPr>
              <a:spLocks/>
            </p:cNvSpPr>
            <p:nvPr/>
          </p:nvSpPr>
          <p:spPr bwMode="gray">
            <a:xfrm>
              <a:off x="3779" y="1169"/>
              <a:ext cx="1336" cy="23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8F8F8">
                  <a:alpha val="3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2576" name="Group 16"/>
          <p:cNvGrpSpPr>
            <a:grpSpLocks/>
          </p:cNvGrpSpPr>
          <p:nvPr/>
        </p:nvGrpSpPr>
        <p:grpSpPr bwMode="auto">
          <a:xfrm>
            <a:off x="4392109" y="-90745"/>
            <a:ext cx="1065213" cy="1065213"/>
            <a:chOff x="3024" y="960"/>
            <a:chExt cx="692" cy="730"/>
          </a:xfrm>
        </p:grpSpPr>
        <p:pic>
          <p:nvPicPr>
            <p:cNvPr id="322577" name="Picture 17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24" y="960"/>
              <a:ext cx="692" cy="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2578" name="Oval 18"/>
            <p:cNvSpPr>
              <a:spLocks noChangeArrowheads="1"/>
            </p:cNvSpPr>
            <p:nvPr/>
          </p:nvSpPr>
          <p:spPr bwMode="gray">
            <a:xfrm>
              <a:off x="3024" y="960"/>
              <a:ext cx="687" cy="730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50000">
                  <a:srgbClr val="DDDDDD">
                    <a:alpha val="55000"/>
                  </a:srgbClr>
                </a:gs>
                <a:gs pos="100000">
                  <a:srgbClr val="DDDDDD">
                    <a:gamma/>
                    <a:shade val="4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22579" name="Picture 19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93" y="967"/>
              <a:ext cx="547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2580" name="Group 20"/>
          <p:cNvGrpSpPr>
            <a:grpSpLocks/>
          </p:cNvGrpSpPr>
          <p:nvPr/>
        </p:nvGrpSpPr>
        <p:grpSpPr bwMode="auto">
          <a:xfrm>
            <a:off x="7092177" y="3846301"/>
            <a:ext cx="1889125" cy="2673033"/>
            <a:chOff x="3762" y="1166"/>
            <a:chExt cx="1370" cy="2355"/>
          </a:xfrm>
        </p:grpSpPr>
        <p:sp>
          <p:nvSpPr>
            <p:cNvPr id="322581" name="AutoShape 21"/>
            <p:cNvSpPr>
              <a:spLocks noChangeArrowheads="1"/>
            </p:cNvSpPr>
            <p:nvPr/>
          </p:nvSpPr>
          <p:spPr bwMode="gray">
            <a:xfrm>
              <a:off x="3762" y="1166"/>
              <a:ext cx="1370" cy="2355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Left"/>
              <a:lightRig rig="legacyFlat3" dir="r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322582" name="Line 22"/>
            <p:cNvSpPr>
              <a:spLocks noChangeShapeType="1"/>
            </p:cNvSpPr>
            <p:nvPr/>
          </p:nvSpPr>
          <p:spPr bwMode="gray">
            <a:xfrm>
              <a:off x="3829" y="1176"/>
              <a:ext cx="1246" cy="0"/>
            </a:xfrm>
            <a:prstGeom prst="line">
              <a:avLst/>
            </a:prstGeom>
            <a:noFill/>
            <a:ln w="9525">
              <a:solidFill>
                <a:srgbClr val="F8F8F8">
                  <a:alpha val="25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83" name="Freeform 23"/>
            <p:cNvSpPr>
              <a:spLocks/>
            </p:cNvSpPr>
            <p:nvPr/>
          </p:nvSpPr>
          <p:spPr bwMode="gray">
            <a:xfrm flipV="1">
              <a:off x="3772" y="3487"/>
              <a:ext cx="1353" cy="30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22584" name="Freeform 24"/>
            <p:cNvSpPr>
              <a:spLocks/>
            </p:cNvSpPr>
            <p:nvPr/>
          </p:nvSpPr>
          <p:spPr bwMode="gray">
            <a:xfrm>
              <a:off x="3779" y="1169"/>
              <a:ext cx="1336" cy="23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8F8F8">
                  <a:alpha val="3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22585" name="Group 25"/>
          <p:cNvGrpSpPr>
            <a:grpSpLocks/>
          </p:cNvGrpSpPr>
          <p:nvPr/>
        </p:nvGrpSpPr>
        <p:grpSpPr bwMode="auto">
          <a:xfrm>
            <a:off x="7506555" y="3592325"/>
            <a:ext cx="1063625" cy="922289"/>
            <a:chOff x="3024" y="960"/>
            <a:chExt cx="692" cy="730"/>
          </a:xfrm>
        </p:grpSpPr>
        <p:pic>
          <p:nvPicPr>
            <p:cNvPr id="322586" name="Picture 26" descr="circuler_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24" y="960"/>
              <a:ext cx="692" cy="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2587" name="Oval 27"/>
            <p:cNvSpPr>
              <a:spLocks noChangeArrowheads="1"/>
            </p:cNvSpPr>
            <p:nvPr/>
          </p:nvSpPr>
          <p:spPr bwMode="gray">
            <a:xfrm>
              <a:off x="3024" y="960"/>
              <a:ext cx="687" cy="730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50000">
                  <a:srgbClr val="DDDDDD">
                    <a:alpha val="55000"/>
                  </a:srgbClr>
                </a:gs>
                <a:gs pos="100000">
                  <a:srgbClr val="DDDDDD">
                    <a:gamma/>
                    <a:shade val="4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22588" name="Picture 28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93" y="967"/>
              <a:ext cx="547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2589" name="Group 29"/>
          <p:cNvGrpSpPr>
            <a:grpSpLocks/>
          </p:cNvGrpSpPr>
          <p:nvPr/>
        </p:nvGrpSpPr>
        <p:grpSpPr bwMode="auto">
          <a:xfrm>
            <a:off x="7323211" y="-55583"/>
            <a:ext cx="1065213" cy="1065213"/>
            <a:chOff x="3024" y="960"/>
            <a:chExt cx="692" cy="730"/>
          </a:xfrm>
        </p:grpSpPr>
        <p:pic>
          <p:nvPicPr>
            <p:cNvPr id="322590" name="Picture 30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24" y="960"/>
              <a:ext cx="692" cy="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2591" name="Oval 31"/>
            <p:cNvSpPr>
              <a:spLocks noChangeArrowheads="1"/>
            </p:cNvSpPr>
            <p:nvPr/>
          </p:nvSpPr>
          <p:spPr bwMode="gray">
            <a:xfrm>
              <a:off x="3024" y="960"/>
              <a:ext cx="687" cy="730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50000">
                  <a:srgbClr val="DDDDDD">
                    <a:alpha val="55000"/>
                  </a:srgbClr>
                </a:gs>
                <a:gs pos="100000">
                  <a:srgbClr val="DDDDDD">
                    <a:gamma/>
                    <a:shade val="4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22592" name="Picture 32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93" y="967"/>
              <a:ext cx="547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2593" name="Group 33"/>
          <p:cNvGrpSpPr>
            <a:grpSpLocks/>
          </p:cNvGrpSpPr>
          <p:nvPr/>
        </p:nvGrpSpPr>
        <p:grpSpPr bwMode="auto">
          <a:xfrm>
            <a:off x="3027537" y="3584640"/>
            <a:ext cx="1065212" cy="960677"/>
            <a:chOff x="3024" y="960"/>
            <a:chExt cx="692" cy="730"/>
          </a:xfrm>
        </p:grpSpPr>
        <p:pic>
          <p:nvPicPr>
            <p:cNvPr id="322594" name="Picture 34" descr="circuler_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24" y="960"/>
              <a:ext cx="692" cy="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2595" name="Oval 35"/>
            <p:cNvSpPr>
              <a:spLocks noChangeArrowheads="1"/>
            </p:cNvSpPr>
            <p:nvPr/>
          </p:nvSpPr>
          <p:spPr bwMode="gray">
            <a:xfrm>
              <a:off x="3024" y="960"/>
              <a:ext cx="687" cy="730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50000">
                  <a:srgbClr val="DDDDDD">
                    <a:alpha val="55000"/>
                  </a:srgbClr>
                </a:gs>
                <a:gs pos="100000">
                  <a:srgbClr val="DDDDDD">
                    <a:gamma/>
                    <a:shade val="4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322596" name="Picture 36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93" y="967"/>
              <a:ext cx="547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Text Box 28"/>
          <p:cNvSpPr txBox="1">
            <a:spLocks noChangeArrowheads="1"/>
          </p:cNvSpPr>
          <p:nvPr/>
        </p:nvSpPr>
        <p:spPr bwMode="black">
          <a:xfrm>
            <a:off x="2627717" y="4579635"/>
            <a:ext cx="1787084" cy="10156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танымның</a:t>
            </a:r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талап</a:t>
            </a:r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деңгейі</a:t>
            </a:r>
            <a:endParaRPr lang="ru-RU" sz="2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11"/>
          <p:cNvGrpSpPr>
            <a:grpSpLocks/>
          </p:cNvGrpSpPr>
          <p:nvPr/>
        </p:nvGrpSpPr>
        <p:grpSpPr bwMode="auto">
          <a:xfrm>
            <a:off x="4736852" y="3883276"/>
            <a:ext cx="1889125" cy="2640544"/>
            <a:chOff x="3762" y="1166"/>
            <a:chExt cx="1370" cy="2355"/>
          </a:xfrm>
        </p:grpSpPr>
        <p:sp>
          <p:nvSpPr>
            <p:cNvPr id="49" name="AutoShape 12"/>
            <p:cNvSpPr>
              <a:spLocks noChangeArrowheads="1"/>
            </p:cNvSpPr>
            <p:nvPr/>
          </p:nvSpPr>
          <p:spPr bwMode="gray">
            <a:xfrm>
              <a:off x="3762" y="1166"/>
              <a:ext cx="1370" cy="2355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Right"/>
              <a:lightRig rig="legacyFlat3" dir="r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accent2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50" name="Line 13"/>
            <p:cNvSpPr>
              <a:spLocks noChangeShapeType="1"/>
            </p:cNvSpPr>
            <p:nvPr/>
          </p:nvSpPr>
          <p:spPr bwMode="gray">
            <a:xfrm>
              <a:off x="3829" y="1176"/>
              <a:ext cx="1246" cy="0"/>
            </a:xfrm>
            <a:prstGeom prst="line">
              <a:avLst/>
            </a:prstGeom>
            <a:noFill/>
            <a:ln w="9525">
              <a:solidFill>
                <a:srgbClr val="F8F8F8">
                  <a:alpha val="25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 flipV="1">
              <a:off x="3772" y="3487"/>
              <a:ext cx="1353" cy="30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gray">
            <a:xfrm>
              <a:off x="3779" y="1169"/>
              <a:ext cx="1336" cy="23"/>
            </a:xfrm>
            <a:custGeom>
              <a:avLst/>
              <a:gdLst>
                <a:gd name="T0" fmla="*/ 0 w 1318"/>
                <a:gd name="T1" fmla="*/ 19 h 19"/>
                <a:gd name="T2" fmla="*/ 72 w 1318"/>
                <a:gd name="T3" fmla="*/ 0 h 19"/>
                <a:gd name="T4" fmla="*/ 1249 w 1318"/>
                <a:gd name="T5" fmla="*/ 0 h 19"/>
                <a:gd name="T6" fmla="*/ 1318 w 1318"/>
                <a:gd name="T7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18" h="19">
                  <a:moveTo>
                    <a:pt x="0" y="19"/>
                  </a:moveTo>
                  <a:cubicBezTo>
                    <a:pt x="12" y="16"/>
                    <a:pt x="12" y="1"/>
                    <a:pt x="72" y="0"/>
                  </a:cubicBezTo>
                  <a:lnTo>
                    <a:pt x="1249" y="0"/>
                  </a:lnTo>
                  <a:cubicBezTo>
                    <a:pt x="1305" y="1"/>
                    <a:pt x="1304" y="15"/>
                    <a:pt x="1318" y="19"/>
                  </a:cubicBezTo>
                </a:path>
              </a:pathLst>
            </a:custGeom>
            <a:noFill/>
            <a:ln w="9525">
              <a:solidFill>
                <a:srgbClr val="F8F8F8">
                  <a:alpha val="39999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3" name="Group 16"/>
          <p:cNvGrpSpPr>
            <a:grpSpLocks/>
          </p:cNvGrpSpPr>
          <p:nvPr/>
        </p:nvGrpSpPr>
        <p:grpSpPr bwMode="auto">
          <a:xfrm>
            <a:off x="5291527" y="3592325"/>
            <a:ext cx="1065213" cy="898290"/>
            <a:chOff x="3024" y="960"/>
            <a:chExt cx="692" cy="730"/>
          </a:xfrm>
        </p:grpSpPr>
        <p:pic>
          <p:nvPicPr>
            <p:cNvPr id="54" name="Picture 17" descr="circuler_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24" y="960"/>
              <a:ext cx="692" cy="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Oval 18"/>
            <p:cNvSpPr>
              <a:spLocks noChangeArrowheads="1"/>
            </p:cNvSpPr>
            <p:nvPr/>
          </p:nvSpPr>
          <p:spPr bwMode="gray">
            <a:xfrm>
              <a:off x="3024" y="960"/>
              <a:ext cx="687" cy="730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50000">
                  <a:srgbClr val="DDDDDD">
                    <a:alpha val="55000"/>
                  </a:srgbClr>
                </a:gs>
                <a:gs pos="100000">
                  <a:srgbClr val="DDDDDD">
                    <a:gamma/>
                    <a:shade val="4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56" name="Picture 19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93" y="967"/>
              <a:ext cx="547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oup 25"/>
          <p:cNvGrpSpPr>
            <a:grpSpLocks/>
          </p:cNvGrpSpPr>
          <p:nvPr/>
        </p:nvGrpSpPr>
        <p:grpSpPr bwMode="auto">
          <a:xfrm>
            <a:off x="1652455" y="-66311"/>
            <a:ext cx="1063625" cy="1065213"/>
            <a:chOff x="3024" y="960"/>
            <a:chExt cx="692" cy="730"/>
          </a:xfrm>
        </p:grpSpPr>
        <p:pic>
          <p:nvPicPr>
            <p:cNvPr id="63" name="Picture 26" descr="circuler_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24" y="960"/>
              <a:ext cx="692" cy="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Oval 27"/>
            <p:cNvSpPr>
              <a:spLocks noChangeArrowheads="1"/>
            </p:cNvSpPr>
            <p:nvPr/>
          </p:nvSpPr>
          <p:spPr bwMode="gray">
            <a:xfrm>
              <a:off x="3024" y="960"/>
              <a:ext cx="687" cy="730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50000">
                  <a:srgbClr val="DDDDDD">
                    <a:alpha val="55000"/>
                  </a:srgbClr>
                </a:gs>
                <a:gs pos="100000">
                  <a:srgbClr val="DDDDDD">
                    <a:gamma/>
                    <a:shade val="4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65" name="Picture 28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93" y="967"/>
              <a:ext cx="547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Text Box 28"/>
          <p:cNvSpPr txBox="1">
            <a:spLocks noChangeArrowheads="1"/>
          </p:cNvSpPr>
          <p:nvPr/>
        </p:nvSpPr>
        <p:spPr bwMode="black">
          <a:xfrm>
            <a:off x="1068490" y="1112066"/>
            <a:ext cx="2015785" cy="132343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Отбасымдағы</a:t>
            </a:r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ересек</a:t>
            </a:r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адамдардың</a:t>
            </a:r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ұстанымы</a:t>
            </a:r>
            <a:endParaRPr lang="ru-RU" sz="2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28"/>
          <p:cNvSpPr txBox="1">
            <a:spLocks noChangeArrowheads="1"/>
          </p:cNvSpPr>
          <p:nvPr/>
        </p:nvSpPr>
        <p:spPr bwMode="black">
          <a:xfrm>
            <a:off x="4049128" y="992086"/>
            <a:ext cx="1713993" cy="1323439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Жолдастарым-ның</a:t>
            </a:r>
            <a:r>
              <a:rPr lang="ru-RU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ұстанымы</a:t>
            </a:r>
            <a:endParaRPr lang="ru-RU" sz="2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black">
          <a:xfrm>
            <a:off x="5060306" y="4758981"/>
            <a:ext cx="1585609" cy="52944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Қабілеттілік</a:t>
            </a:r>
            <a:endParaRPr lang="en-US" sz="2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28"/>
          <p:cNvSpPr txBox="1">
            <a:spLocks noChangeArrowheads="1"/>
          </p:cNvSpPr>
          <p:nvPr/>
        </p:nvSpPr>
        <p:spPr bwMode="black">
          <a:xfrm>
            <a:off x="7243756" y="4561803"/>
            <a:ext cx="1689213" cy="163121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000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Педагогтар-дың</a:t>
            </a:r>
            <a:r>
              <a:rPr lang="ru-RU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жеке</a:t>
            </a:r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жоспары</a:t>
            </a:r>
            <a:endParaRPr lang="ru-RU" sz="2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28"/>
          <p:cNvSpPr txBox="1">
            <a:spLocks noChangeArrowheads="1"/>
          </p:cNvSpPr>
          <p:nvPr/>
        </p:nvSpPr>
        <p:spPr bwMode="black">
          <a:xfrm>
            <a:off x="6895645" y="1189411"/>
            <a:ext cx="1909568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3.Ұстаздарым-ның </a:t>
            </a:r>
            <a:r>
              <a:rPr lang="ru-RU" sz="2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ұстанымы</a:t>
            </a:r>
            <a:endParaRPr lang="ru-RU" sz="2000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Стрелка вправо 71">
            <a:hlinkClick r:id="rId9" action="ppaction://hlinksldjump"/>
          </p:cNvPr>
          <p:cNvSpPr/>
          <p:nvPr/>
        </p:nvSpPr>
        <p:spPr bwMode="auto">
          <a:xfrm>
            <a:off x="8100392" y="6093296"/>
            <a:ext cx="576064" cy="53700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66" name="Group 3"/>
          <p:cNvGrpSpPr>
            <a:grpSpLocks/>
          </p:cNvGrpSpPr>
          <p:nvPr/>
        </p:nvGrpSpPr>
        <p:grpSpPr bwMode="auto">
          <a:xfrm>
            <a:off x="371375" y="3812089"/>
            <a:ext cx="2130168" cy="2743934"/>
            <a:chOff x="4387" y="1999"/>
            <a:chExt cx="1370" cy="1755"/>
          </a:xfrm>
        </p:grpSpPr>
        <p:sp>
          <p:nvSpPr>
            <p:cNvPr id="73" name="AutoShape 4"/>
            <p:cNvSpPr>
              <a:spLocks noChangeArrowheads="1"/>
            </p:cNvSpPr>
            <p:nvPr/>
          </p:nvSpPr>
          <p:spPr bwMode="gray">
            <a:xfrm>
              <a:off x="4387" y="2004"/>
              <a:ext cx="1370" cy="1740"/>
            </a:xfrm>
            <a:prstGeom prst="roundRect">
              <a:avLst>
                <a:gd name="adj" fmla="val 4806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4902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Left">
                <a:rot lat="0" lon="21299999" rev="0"/>
              </a:camera>
              <a:lightRig rig="legacyFlat3" dir="r"/>
            </a:scene3d>
            <a:sp3d extrusionH="887400" prstMaterial="legacyPlastic">
              <a:bevelT w="13500" h="13500" prst="angle"/>
              <a:bevelB w="13500" h="13500" prst="angle"/>
              <a:extrusionClr>
                <a:schemeClr val="folHlink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4" name="Line 5"/>
            <p:cNvSpPr>
              <a:spLocks noChangeShapeType="1"/>
            </p:cNvSpPr>
            <p:nvPr/>
          </p:nvSpPr>
          <p:spPr bwMode="gray">
            <a:xfrm>
              <a:off x="4456" y="1999"/>
              <a:ext cx="1224" cy="18"/>
            </a:xfrm>
            <a:prstGeom prst="line">
              <a:avLst/>
            </a:prstGeom>
            <a:noFill/>
            <a:ln w="9525">
              <a:solidFill>
                <a:srgbClr val="F8F8F8">
                  <a:alpha val="3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Freeform 6"/>
            <p:cNvSpPr>
              <a:spLocks/>
            </p:cNvSpPr>
            <p:nvPr/>
          </p:nvSpPr>
          <p:spPr bwMode="gray">
            <a:xfrm>
              <a:off x="4402" y="3682"/>
              <a:ext cx="1330" cy="72"/>
            </a:xfrm>
            <a:custGeom>
              <a:avLst/>
              <a:gdLst>
                <a:gd name="T0" fmla="*/ 0 w 1330"/>
                <a:gd name="T1" fmla="*/ 34 h 72"/>
                <a:gd name="T2" fmla="*/ 68 w 1330"/>
                <a:gd name="T3" fmla="*/ 68 h 72"/>
                <a:gd name="T4" fmla="*/ 1270 w 1330"/>
                <a:gd name="T5" fmla="*/ 50 h 72"/>
                <a:gd name="T6" fmla="*/ 1330 w 133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30" h="72">
                  <a:moveTo>
                    <a:pt x="0" y="34"/>
                  </a:moveTo>
                  <a:cubicBezTo>
                    <a:pt x="0" y="36"/>
                    <a:pt x="40" y="72"/>
                    <a:pt x="68" y="68"/>
                  </a:cubicBezTo>
                  <a:lnTo>
                    <a:pt x="1270" y="50"/>
                  </a:lnTo>
                  <a:cubicBezTo>
                    <a:pt x="1324" y="48"/>
                    <a:pt x="1317" y="11"/>
                    <a:pt x="1330" y="0"/>
                  </a:cubicBezTo>
                </a:path>
              </a:pathLst>
            </a:custGeom>
            <a:noFill/>
            <a:ln w="9525">
              <a:solidFill>
                <a:srgbClr val="FFFFFF">
                  <a:alpha val="2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6" name="Group 29"/>
          <p:cNvGrpSpPr>
            <a:grpSpLocks/>
          </p:cNvGrpSpPr>
          <p:nvPr/>
        </p:nvGrpSpPr>
        <p:grpSpPr bwMode="auto">
          <a:xfrm>
            <a:off x="940286" y="3576994"/>
            <a:ext cx="1065213" cy="984809"/>
            <a:chOff x="3024" y="960"/>
            <a:chExt cx="692" cy="730"/>
          </a:xfrm>
        </p:grpSpPr>
        <p:pic>
          <p:nvPicPr>
            <p:cNvPr id="77" name="Picture 30" descr="circuler_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24" y="960"/>
              <a:ext cx="692" cy="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8" name="Oval 31"/>
            <p:cNvSpPr>
              <a:spLocks noChangeArrowheads="1"/>
            </p:cNvSpPr>
            <p:nvPr/>
          </p:nvSpPr>
          <p:spPr bwMode="gray">
            <a:xfrm>
              <a:off x="3024" y="960"/>
              <a:ext cx="687" cy="730"/>
            </a:xfrm>
            <a:prstGeom prst="ellipse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  <a:alpha val="89999"/>
                  </a:srgbClr>
                </a:gs>
                <a:gs pos="50000">
                  <a:srgbClr val="DDDDDD">
                    <a:alpha val="55000"/>
                  </a:srgbClr>
                </a:gs>
                <a:gs pos="100000">
                  <a:srgbClr val="DDDDDD">
                    <a:gamma/>
                    <a:shade val="46275"/>
                    <a:invGamma/>
                    <a:alpha val="89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9" name="Picture 32" descr="Picture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093" y="967"/>
              <a:ext cx="547" cy="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0" name="Text Box 28"/>
          <p:cNvSpPr txBox="1">
            <a:spLocks noChangeArrowheads="1"/>
          </p:cNvSpPr>
          <p:nvPr/>
        </p:nvSpPr>
        <p:spPr bwMode="black">
          <a:xfrm>
            <a:off x="721356" y="4594076"/>
            <a:ext cx="1581386" cy="707886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000" kern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Хабардар</a:t>
            </a:r>
            <a:r>
              <a:rPr lang="ru-RU" sz="20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болу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7658" y="2811683"/>
            <a:ext cx="5382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 таңдаудың 7 жолы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82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9" name="AutoShape 3"/>
          <p:cNvSpPr>
            <a:spLocks noChangeArrowheads="1"/>
          </p:cNvSpPr>
          <p:nvPr/>
        </p:nvSpPr>
        <p:spPr bwMode="gray">
          <a:xfrm>
            <a:off x="2608229" y="2946132"/>
            <a:ext cx="5981857" cy="9953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1060" name="AutoShape 4"/>
          <p:cNvSpPr>
            <a:spLocks noChangeArrowheads="1"/>
          </p:cNvSpPr>
          <p:nvPr/>
        </p:nvSpPr>
        <p:spPr bwMode="gray">
          <a:xfrm>
            <a:off x="2654518" y="4448670"/>
            <a:ext cx="5841379" cy="10080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1063" name="Text Box 7"/>
          <p:cNvSpPr txBox="1">
            <a:spLocks noChangeArrowheads="1"/>
          </p:cNvSpPr>
          <p:nvPr/>
        </p:nvSpPr>
        <p:spPr bwMode="gray">
          <a:xfrm>
            <a:off x="3200090" y="2960772"/>
            <a:ext cx="497692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Психофизиологиялық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мүмкіндіктерің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Денсаулығың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Қабілетің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1064" name="Text Box 8"/>
          <p:cNvSpPr txBox="1">
            <a:spLocks noChangeArrowheads="1"/>
          </p:cNvSpPr>
          <p:nvPr/>
        </p:nvSpPr>
        <p:spPr bwMode="gray">
          <a:xfrm>
            <a:off x="3176917" y="4508178"/>
            <a:ext cx="4892997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ru-RU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нарығындағы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кадрлар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қажеттілігі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Мамандыққа</a:t>
            </a:r>
            <a:r>
              <a:rPr lang="ru-RU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сұраныстың</a:t>
            </a:r>
            <a:r>
              <a:rPr lang="ru-RU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болуы</a:t>
            </a:r>
            <a:endParaRPr lang="ru-RU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1065" name="AutoShape 9"/>
          <p:cNvSpPr>
            <a:spLocks noChangeArrowheads="1"/>
          </p:cNvSpPr>
          <p:nvPr/>
        </p:nvSpPr>
        <p:spPr bwMode="gray">
          <a:xfrm>
            <a:off x="2662168" y="4730544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1066" name="AutoShape 10"/>
          <p:cNvSpPr>
            <a:spLocks noChangeArrowheads="1"/>
          </p:cNvSpPr>
          <p:nvPr/>
        </p:nvSpPr>
        <p:spPr bwMode="gray">
          <a:xfrm>
            <a:off x="2681973" y="3292678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1069" name="Group 13"/>
          <p:cNvGrpSpPr>
            <a:grpSpLocks/>
          </p:cNvGrpSpPr>
          <p:nvPr/>
        </p:nvGrpSpPr>
        <p:grpSpPr bwMode="auto">
          <a:xfrm>
            <a:off x="419814" y="4217968"/>
            <a:ext cx="2295525" cy="1365250"/>
            <a:chOff x="471" y="272"/>
            <a:chExt cx="1161" cy="1539"/>
          </a:xfrm>
        </p:grpSpPr>
        <p:sp>
          <p:nvSpPr>
            <p:cNvPr id="301070" name="Oval 14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1071" name="AutoShape 15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grpSp>
        <p:nvGrpSpPr>
          <p:cNvPr id="301072" name="Group 16"/>
          <p:cNvGrpSpPr>
            <a:grpSpLocks/>
          </p:cNvGrpSpPr>
          <p:nvPr/>
        </p:nvGrpSpPr>
        <p:grpSpPr bwMode="auto">
          <a:xfrm>
            <a:off x="419814" y="2704337"/>
            <a:ext cx="2295525" cy="1365250"/>
            <a:chOff x="471" y="272"/>
            <a:chExt cx="1161" cy="1539"/>
          </a:xfrm>
        </p:grpSpPr>
        <p:sp>
          <p:nvSpPr>
            <p:cNvPr id="301073" name="Oval 17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1074" name="AutoShape 18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37" name="AutoShape 2"/>
          <p:cNvSpPr>
            <a:spLocks noChangeArrowheads="1"/>
          </p:cNvSpPr>
          <p:nvPr/>
        </p:nvSpPr>
        <p:spPr bwMode="gray">
          <a:xfrm>
            <a:off x="2572705" y="1277139"/>
            <a:ext cx="5837425" cy="11427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gray">
          <a:xfrm>
            <a:off x="3207395" y="1133943"/>
            <a:ext cx="492458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Қызығушылығың</a:t>
            </a:r>
            <a:endParaRPr lang="ru-RU" sz="20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Бейімділігің</a:t>
            </a:r>
            <a:endParaRPr lang="ru-RU" sz="20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Тілегің</a:t>
            </a:r>
            <a:endParaRPr lang="ru-RU" sz="20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0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Арманың</a:t>
            </a:r>
            <a:endParaRPr lang="ru-RU" sz="2000" b="1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AutoShape 9"/>
          <p:cNvSpPr>
            <a:spLocks noChangeArrowheads="1"/>
          </p:cNvSpPr>
          <p:nvPr/>
        </p:nvSpPr>
        <p:spPr bwMode="gray">
          <a:xfrm>
            <a:off x="2676094" y="1685651"/>
            <a:ext cx="482600" cy="381000"/>
          </a:xfrm>
          <a:prstGeom prst="rightArrow">
            <a:avLst>
              <a:gd name="adj1" fmla="val 50000"/>
              <a:gd name="adj2" fmla="val 52778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0" name="Group 19"/>
          <p:cNvGrpSpPr>
            <a:grpSpLocks/>
          </p:cNvGrpSpPr>
          <p:nvPr/>
        </p:nvGrpSpPr>
        <p:grpSpPr bwMode="auto">
          <a:xfrm>
            <a:off x="383223" y="1163920"/>
            <a:ext cx="2295525" cy="1365250"/>
            <a:chOff x="471" y="272"/>
            <a:chExt cx="1161" cy="1539"/>
          </a:xfrm>
        </p:grpSpPr>
        <p:sp>
          <p:nvSpPr>
            <p:cNvPr id="41" name="Oval 20"/>
            <p:cNvSpPr>
              <a:spLocks noChangeArrowheads="1"/>
            </p:cNvSpPr>
            <p:nvPr/>
          </p:nvSpPr>
          <p:spPr bwMode="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C1CF9D">
                    <a:gamma/>
                    <a:tint val="42353"/>
                    <a:invGamma/>
                  </a:srgbClr>
                </a:gs>
                <a:gs pos="100000">
                  <a:srgbClr val="C1CF9D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AutoShape 21"/>
            <p:cNvSpPr>
              <a:spLocks noChangeArrowheads="1"/>
            </p:cNvSpPr>
            <p:nvPr/>
          </p:nvSpPr>
          <p:spPr bwMode="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33668" y="345047"/>
            <a:ext cx="74667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таңдаудың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формуласы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9814" y="1620880"/>
            <a:ext cx="2218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қалауым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0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сенің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7043" y="3086461"/>
            <a:ext cx="24278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«мен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асыра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аламын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сенің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1929" y="4720786"/>
            <a:ext cx="22790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endParaRPr lang="ru-RU" sz="2000" b="1" dirty="0" smtClean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сенің</a:t>
            </a:r>
            <a:r>
              <a:rPr lang="ru-RU" sz="20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4160" y="5682225"/>
            <a:ext cx="8999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бастысы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қалауым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«Мен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жүзеге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асыра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аламын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Қажеттілік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бөлікті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біріктіре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сенің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кәсіби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таңдауың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сәтті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357260"/>
              </p:ext>
            </p:extLst>
          </p:nvPr>
        </p:nvGraphicFramePr>
        <p:xfrm>
          <a:off x="323526" y="1335873"/>
          <a:ext cx="8568956" cy="511746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93052"/>
                <a:gridCol w="938080"/>
                <a:gridCol w="938080"/>
                <a:gridCol w="793526"/>
                <a:gridCol w="938080"/>
                <a:gridCol w="937572"/>
                <a:gridCol w="1082636"/>
                <a:gridCol w="937572"/>
                <a:gridCol w="1010358"/>
              </a:tblGrid>
              <a:tr h="607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Қызмет түрі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Адам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Ақпарат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Қаржы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Техника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Өнер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Жануар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Өсімдік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Азық-түлік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өнімдер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Табиғат ресурстары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Басқару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Қызметкерлер бойынша м</a:t>
                      </a: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енеджер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БАҚ р</a:t>
                      </a: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едактор</a:t>
                      </a: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Банкир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Авиа-диспе</a:t>
                      </a: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</a:t>
                      </a: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Импресарио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Кинолог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Агроном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Тауар бойынша м</a:t>
                      </a: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енеджер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Энергетик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Қызмет көрсету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Даяшы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Телефонист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Есепші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Механик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Грим</a:t>
                      </a: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деуші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Көкөніс өсіруші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жылқышы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Ораушы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Сатушы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Мелиоратор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30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Білім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Әдіскер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Бизнес-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Консуль-тант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Көлік жүргізу бойынша нұсқаушы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Хореограф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Жаттықтырушы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Биология пәнінің мұғалімі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Өндірістік оқыту бойынша шебер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Геология пәнінің мұғалімі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7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Өндіріс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Өндіріс бойынша м</a:t>
                      </a: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енеджер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Тілші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Экономист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Станочник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Зергер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Малшы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Өсімдік өсіруші маман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Аспазшы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Тігінші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Мұнайшы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Шахтер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Құрастыру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Стилист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Карта сызушы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Жоспарлаушы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Инженер-</a:t>
                      </a: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құраушы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Сәулетші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Бас </a:t>
                      </a: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инженер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Селекционер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Модельер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кондитер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Ландшафт д</a:t>
                      </a: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изайнер</a:t>
                      </a: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Зерттеу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Психолог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</a:t>
                      </a: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анақшы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Аудитор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Ұшқыш-сынаушы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Өнертанушы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Ботаник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Зоолог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Зертханашы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Геолог,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Геодезист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97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Қорғау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Милиционер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Патент</a:t>
                      </a: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беруші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Инкассатор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Қауіпсіздік бойынша и</a:t>
                      </a: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нженер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Каскадёр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Орманшы</a:t>
                      </a: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, </a:t>
                      </a: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Қорықшы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</a:t>
                      </a: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тарлық дәрігер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Эколог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59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Бақылау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Кеденші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Түзетуші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Ревизор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Техник-контролер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Көркем </a:t>
                      </a: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редактор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Бағбан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Дәм айырушы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Бақылаушы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Радиолог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788" marR="537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" name="WordArt 4"/>
          <p:cNvSpPr>
            <a:spLocks noChangeArrowheads="1" noChangeShapeType="1" noTextEdit="1"/>
          </p:cNvSpPr>
          <p:nvPr/>
        </p:nvSpPr>
        <p:spPr bwMode="auto">
          <a:xfrm>
            <a:off x="323528" y="188640"/>
            <a:ext cx="8568952" cy="925830"/>
          </a:xfrm>
          <a:prstGeom prst="rect">
            <a:avLst/>
          </a:prstGeom>
        </p:spPr>
        <p:txBody>
          <a:bodyPr wrap="square" numCol="1" fromWordArt="1">
            <a:prstTxWarp prst="textSlantUp">
              <a:avLst>
                <a:gd name="adj" fmla="val 32056"/>
              </a:avLst>
            </a:prstTxWarp>
            <a:noAutofit/>
          </a:bodyPr>
          <a:lstStyle/>
          <a:p>
            <a:pPr algn="ctr" eaLnBrk="0" fontAlgn="base" hangingPunct="0">
              <a:spcAft>
                <a:spcPts val="0"/>
              </a:spcAft>
            </a:pPr>
            <a:r>
              <a:rPr lang="kk-KZ" sz="3600" b="1" dirty="0">
                <a:ln w="9525" cap="flat" cmpd="sng" algn="ctr">
                  <a:solidFill>
                    <a:srgbClr val="FF00FF"/>
                  </a:solidFill>
                  <a:prstDash val="solid"/>
                  <a:round/>
                </a:ln>
                <a:gradFill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48" dir="2700000" algn="ctr">
                    <a:srgbClr val="9999FF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Мамандық таңдаудың негізі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1" name="Freeform 3"/>
          <p:cNvSpPr>
            <a:spLocks/>
          </p:cNvSpPr>
          <p:nvPr/>
        </p:nvSpPr>
        <p:spPr bwMode="gray">
          <a:xfrm>
            <a:off x="604838" y="2727325"/>
            <a:ext cx="7999412" cy="2476500"/>
          </a:xfrm>
          <a:custGeom>
            <a:avLst/>
            <a:gdLst>
              <a:gd name="T0" fmla="*/ 0 w 5424"/>
              <a:gd name="T1" fmla="*/ 1440 h 1488"/>
              <a:gd name="T2" fmla="*/ 0 w 5424"/>
              <a:gd name="T3" fmla="*/ 1488 h 1488"/>
              <a:gd name="T4" fmla="*/ 1152 w 5424"/>
              <a:gd name="T5" fmla="*/ 1488 h 1488"/>
              <a:gd name="T6" fmla="*/ 1392 w 5424"/>
              <a:gd name="T7" fmla="*/ 1008 h 1488"/>
              <a:gd name="T8" fmla="*/ 2544 w 5424"/>
              <a:gd name="T9" fmla="*/ 1008 h 1488"/>
              <a:gd name="T10" fmla="*/ 2832 w 5424"/>
              <a:gd name="T11" fmla="*/ 528 h 1488"/>
              <a:gd name="T12" fmla="*/ 3984 w 5424"/>
              <a:gd name="T13" fmla="*/ 528 h 1488"/>
              <a:gd name="T14" fmla="*/ 4272 w 5424"/>
              <a:gd name="T15" fmla="*/ 48 h 1488"/>
              <a:gd name="T16" fmla="*/ 5424 w 5424"/>
              <a:gd name="T17" fmla="*/ 48 h 1488"/>
              <a:gd name="T18" fmla="*/ 5424 w 5424"/>
              <a:gd name="T19" fmla="*/ 0 h 1488"/>
              <a:gd name="T20" fmla="*/ 4272 w 5424"/>
              <a:gd name="T21" fmla="*/ 0 h 1488"/>
              <a:gd name="T22" fmla="*/ 3984 w 5424"/>
              <a:gd name="T23" fmla="*/ 480 h 1488"/>
              <a:gd name="T24" fmla="*/ 2832 w 5424"/>
              <a:gd name="T25" fmla="*/ 480 h 1488"/>
              <a:gd name="T26" fmla="*/ 2544 w 5424"/>
              <a:gd name="T27" fmla="*/ 960 h 1488"/>
              <a:gd name="T28" fmla="*/ 1392 w 5424"/>
              <a:gd name="T29" fmla="*/ 960 h 1488"/>
              <a:gd name="T30" fmla="*/ 1152 w 5424"/>
              <a:gd name="T31" fmla="*/ 1440 h 1488"/>
              <a:gd name="T32" fmla="*/ 0 w 5424"/>
              <a:gd name="T33" fmla="*/ 1440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424" h="1488">
                <a:moveTo>
                  <a:pt x="0" y="1440"/>
                </a:moveTo>
                <a:lnTo>
                  <a:pt x="0" y="1488"/>
                </a:lnTo>
                <a:lnTo>
                  <a:pt x="1152" y="1488"/>
                </a:lnTo>
                <a:lnTo>
                  <a:pt x="1392" y="1008"/>
                </a:lnTo>
                <a:lnTo>
                  <a:pt x="2544" y="1008"/>
                </a:lnTo>
                <a:lnTo>
                  <a:pt x="2832" y="528"/>
                </a:lnTo>
                <a:lnTo>
                  <a:pt x="3984" y="528"/>
                </a:lnTo>
                <a:lnTo>
                  <a:pt x="4272" y="48"/>
                </a:lnTo>
                <a:lnTo>
                  <a:pt x="5424" y="48"/>
                </a:lnTo>
                <a:lnTo>
                  <a:pt x="5424" y="0"/>
                </a:lnTo>
                <a:lnTo>
                  <a:pt x="4272" y="0"/>
                </a:lnTo>
                <a:lnTo>
                  <a:pt x="3984" y="480"/>
                </a:lnTo>
                <a:lnTo>
                  <a:pt x="2832" y="480"/>
                </a:lnTo>
                <a:lnTo>
                  <a:pt x="2544" y="960"/>
                </a:lnTo>
                <a:lnTo>
                  <a:pt x="1392" y="960"/>
                </a:lnTo>
                <a:lnTo>
                  <a:pt x="1152" y="1440"/>
                </a:lnTo>
                <a:lnTo>
                  <a:pt x="0" y="144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54118"/>
                  <a:invGamma/>
                </a:schemeClr>
              </a:gs>
            </a:gsLst>
            <a:path path="rect">
              <a:fillToRect l="100000" b="100000"/>
            </a:path>
          </a:gradFill>
          <a:ln>
            <a:noFill/>
          </a:ln>
          <a:effectLst/>
          <a:scene3d>
            <a:camera prst="legacyPerspectiveTop"/>
            <a:lightRig rig="legacyNormal3" dir="r"/>
          </a:scene3d>
          <a:sp3d extrusionH="1801800" prstMaterial="legacyPlastic">
            <a:bevelT w="13500" h="13500" prst="angle"/>
            <a:bevelB w="13500" h="13500" prst="angle"/>
            <a:extrusionClr>
              <a:schemeClr val="accent2"/>
            </a:extrusionClr>
          </a:sp3d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ru-RU"/>
          </a:p>
        </p:txBody>
      </p:sp>
      <p:grpSp>
        <p:nvGrpSpPr>
          <p:cNvPr id="304132" name="Group 4"/>
          <p:cNvGrpSpPr>
            <a:grpSpLocks/>
          </p:cNvGrpSpPr>
          <p:nvPr/>
        </p:nvGrpSpPr>
        <p:grpSpPr bwMode="auto">
          <a:xfrm>
            <a:off x="1169988" y="3930650"/>
            <a:ext cx="1133475" cy="1044575"/>
            <a:chOff x="482" y="1851"/>
            <a:chExt cx="860" cy="796"/>
          </a:xfrm>
        </p:grpSpPr>
        <p:sp>
          <p:nvSpPr>
            <p:cNvPr id="304133" name="Freeform 5"/>
            <p:cNvSpPr>
              <a:spLocks/>
            </p:cNvSpPr>
            <p:nvPr/>
          </p:nvSpPr>
          <p:spPr bwMode="gray">
            <a:xfrm>
              <a:off x="567" y="2464"/>
              <a:ext cx="335" cy="173"/>
            </a:xfrm>
            <a:custGeom>
              <a:avLst/>
              <a:gdLst>
                <a:gd name="T0" fmla="*/ 0 w 335"/>
                <a:gd name="T1" fmla="*/ 166 h 173"/>
                <a:gd name="T2" fmla="*/ 58 w 335"/>
                <a:gd name="T3" fmla="*/ 173 h 173"/>
                <a:gd name="T4" fmla="*/ 297 w 335"/>
                <a:gd name="T5" fmla="*/ 32 h 173"/>
                <a:gd name="T6" fmla="*/ 289 w 335"/>
                <a:gd name="T7" fmla="*/ 8 h 173"/>
                <a:gd name="T8" fmla="*/ 223 w 335"/>
                <a:gd name="T9" fmla="*/ 26 h 173"/>
                <a:gd name="T10" fmla="*/ 0 w 335"/>
                <a:gd name="T11" fmla="*/ 16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5" h="173">
                  <a:moveTo>
                    <a:pt x="0" y="166"/>
                  </a:moveTo>
                  <a:lnTo>
                    <a:pt x="58" y="173"/>
                  </a:lnTo>
                  <a:lnTo>
                    <a:pt x="297" y="32"/>
                  </a:lnTo>
                  <a:cubicBezTo>
                    <a:pt x="335" y="5"/>
                    <a:pt x="301" y="9"/>
                    <a:pt x="289" y="8"/>
                  </a:cubicBezTo>
                  <a:cubicBezTo>
                    <a:pt x="277" y="7"/>
                    <a:pt x="271" y="0"/>
                    <a:pt x="223" y="26"/>
                  </a:cubicBezTo>
                  <a:lnTo>
                    <a:pt x="0" y="166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4134" name="Freeform 6"/>
            <p:cNvSpPr>
              <a:spLocks/>
            </p:cNvSpPr>
            <p:nvPr/>
          </p:nvSpPr>
          <p:spPr bwMode="gray">
            <a:xfrm>
              <a:off x="797" y="2401"/>
              <a:ext cx="367" cy="170"/>
            </a:xfrm>
            <a:custGeom>
              <a:avLst/>
              <a:gdLst>
                <a:gd name="T0" fmla="*/ 0 w 367"/>
                <a:gd name="T1" fmla="*/ 158 h 170"/>
                <a:gd name="T2" fmla="*/ 80 w 367"/>
                <a:gd name="T3" fmla="*/ 170 h 170"/>
                <a:gd name="T4" fmla="*/ 332 w 367"/>
                <a:gd name="T5" fmla="*/ 37 h 170"/>
                <a:gd name="T6" fmla="*/ 292 w 367"/>
                <a:gd name="T7" fmla="*/ 1 h 170"/>
                <a:gd name="T8" fmla="*/ 230 w 367"/>
                <a:gd name="T9" fmla="*/ 29 h 170"/>
                <a:gd name="T10" fmla="*/ 0 w 367"/>
                <a:gd name="T11" fmla="*/ 158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7" h="170">
                  <a:moveTo>
                    <a:pt x="0" y="158"/>
                  </a:moveTo>
                  <a:lnTo>
                    <a:pt x="80" y="170"/>
                  </a:lnTo>
                  <a:lnTo>
                    <a:pt x="332" y="37"/>
                  </a:lnTo>
                  <a:cubicBezTo>
                    <a:pt x="367" y="9"/>
                    <a:pt x="309" y="2"/>
                    <a:pt x="292" y="1"/>
                  </a:cubicBezTo>
                  <a:cubicBezTo>
                    <a:pt x="280" y="0"/>
                    <a:pt x="279" y="3"/>
                    <a:pt x="230" y="29"/>
                  </a:cubicBezTo>
                  <a:lnTo>
                    <a:pt x="0" y="158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4135" name="Freeform 7"/>
            <p:cNvSpPr>
              <a:spLocks/>
            </p:cNvSpPr>
            <p:nvPr/>
          </p:nvSpPr>
          <p:spPr bwMode="gray">
            <a:xfrm>
              <a:off x="1035" y="2504"/>
              <a:ext cx="307" cy="143"/>
            </a:xfrm>
            <a:custGeom>
              <a:avLst/>
              <a:gdLst>
                <a:gd name="T0" fmla="*/ 0 w 307"/>
                <a:gd name="T1" fmla="*/ 134 h 143"/>
                <a:gd name="T2" fmla="*/ 66 w 307"/>
                <a:gd name="T3" fmla="*/ 143 h 143"/>
                <a:gd name="T4" fmla="*/ 282 w 307"/>
                <a:gd name="T5" fmla="*/ 35 h 143"/>
                <a:gd name="T6" fmla="*/ 219 w 307"/>
                <a:gd name="T7" fmla="*/ 17 h 143"/>
                <a:gd name="T8" fmla="*/ 0 w 307"/>
                <a:gd name="T9" fmla="*/ 13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7" h="143">
                  <a:moveTo>
                    <a:pt x="0" y="134"/>
                  </a:moveTo>
                  <a:lnTo>
                    <a:pt x="66" y="143"/>
                  </a:lnTo>
                  <a:lnTo>
                    <a:pt x="282" y="35"/>
                  </a:lnTo>
                  <a:cubicBezTo>
                    <a:pt x="307" y="14"/>
                    <a:pt x="266" y="0"/>
                    <a:pt x="219" y="17"/>
                  </a:cubicBezTo>
                  <a:lnTo>
                    <a:pt x="0" y="134"/>
                  </a:lnTo>
                  <a:close/>
                </a:path>
              </a:pathLst>
            </a:custGeom>
            <a:gradFill rotWithShape="1">
              <a:gsLst>
                <a:gs pos="0">
                  <a:srgbClr val="1C1C1C">
                    <a:gamma/>
                    <a:shade val="85882"/>
                    <a:invGamma/>
                    <a:alpha val="0"/>
                  </a:srgbClr>
                </a:gs>
                <a:gs pos="100000">
                  <a:srgbClr val="1C1C1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04136" name="Freeform 8"/>
            <p:cNvSpPr>
              <a:spLocks/>
            </p:cNvSpPr>
            <p:nvPr/>
          </p:nvSpPr>
          <p:spPr bwMode="gray">
            <a:xfrm>
              <a:off x="482" y="2066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04137" name="Freeform 9"/>
            <p:cNvSpPr>
              <a:spLocks/>
            </p:cNvSpPr>
            <p:nvPr/>
          </p:nvSpPr>
          <p:spPr bwMode="gray">
            <a:xfrm>
              <a:off x="698" y="1851"/>
              <a:ext cx="282" cy="716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304138" name="Freeform 10"/>
            <p:cNvSpPr>
              <a:spLocks/>
            </p:cNvSpPr>
            <p:nvPr/>
          </p:nvSpPr>
          <p:spPr bwMode="gray">
            <a:xfrm>
              <a:off x="956" y="2078"/>
              <a:ext cx="224" cy="569"/>
            </a:xfrm>
            <a:custGeom>
              <a:avLst/>
              <a:gdLst>
                <a:gd name="T0" fmla="*/ 103 w 224"/>
                <a:gd name="T1" fmla="*/ 101 h 569"/>
                <a:gd name="T2" fmla="*/ 74 w 224"/>
                <a:gd name="T3" fmla="*/ 50 h 569"/>
                <a:gd name="T4" fmla="*/ 121 w 224"/>
                <a:gd name="T5" fmla="*/ 1 h 569"/>
                <a:gd name="T6" fmla="*/ 171 w 224"/>
                <a:gd name="T7" fmla="*/ 52 h 569"/>
                <a:gd name="T8" fmla="*/ 135 w 224"/>
                <a:gd name="T9" fmla="*/ 101 h 569"/>
                <a:gd name="T10" fmla="*/ 134 w 224"/>
                <a:gd name="T11" fmla="*/ 124 h 569"/>
                <a:gd name="T12" fmla="*/ 209 w 224"/>
                <a:gd name="T13" fmla="*/ 145 h 569"/>
                <a:gd name="T14" fmla="*/ 221 w 224"/>
                <a:gd name="T15" fmla="*/ 204 h 569"/>
                <a:gd name="T16" fmla="*/ 218 w 224"/>
                <a:gd name="T17" fmla="*/ 321 h 569"/>
                <a:gd name="T18" fmla="*/ 209 w 224"/>
                <a:gd name="T19" fmla="*/ 365 h 569"/>
                <a:gd name="T20" fmla="*/ 196 w 224"/>
                <a:gd name="T21" fmla="*/ 308 h 569"/>
                <a:gd name="T22" fmla="*/ 187 w 224"/>
                <a:gd name="T23" fmla="*/ 202 h 569"/>
                <a:gd name="T24" fmla="*/ 170 w 224"/>
                <a:gd name="T25" fmla="*/ 321 h 569"/>
                <a:gd name="T26" fmla="*/ 144 w 224"/>
                <a:gd name="T27" fmla="*/ 569 h 569"/>
                <a:gd name="T28" fmla="*/ 78 w 224"/>
                <a:gd name="T29" fmla="*/ 565 h 569"/>
                <a:gd name="T30" fmla="*/ 50 w 224"/>
                <a:gd name="T31" fmla="*/ 325 h 569"/>
                <a:gd name="T32" fmla="*/ 33 w 224"/>
                <a:gd name="T33" fmla="*/ 208 h 569"/>
                <a:gd name="T34" fmla="*/ 25 w 224"/>
                <a:gd name="T35" fmla="*/ 310 h 569"/>
                <a:gd name="T36" fmla="*/ 12 w 224"/>
                <a:gd name="T37" fmla="*/ 365 h 569"/>
                <a:gd name="T38" fmla="*/ 1 w 224"/>
                <a:gd name="T39" fmla="*/ 305 h 569"/>
                <a:gd name="T40" fmla="*/ 7 w 224"/>
                <a:gd name="T41" fmla="*/ 184 h 569"/>
                <a:gd name="T42" fmla="*/ 23 w 224"/>
                <a:gd name="T43" fmla="*/ 140 h 569"/>
                <a:gd name="T44" fmla="*/ 102 w 224"/>
                <a:gd name="T45" fmla="*/ 124 h 569"/>
                <a:gd name="T46" fmla="*/ 103 w 224"/>
                <a:gd name="T47" fmla="*/ 101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24" h="569">
                  <a:moveTo>
                    <a:pt x="103" y="101"/>
                  </a:moveTo>
                  <a:cubicBezTo>
                    <a:pt x="87" y="94"/>
                    <a:pt x="75" y="75"/>
                    <a:pt x="74" y="50"/>
                  </a:cubicBezTo>
                  <a:cubicBezTo>
                    <a:pt x="72" y="26"/>
                    <a:pt x="90" y="0"/>
                    <a:pt x="121" y="1"/>
                  </a:cubicBezTo>
                  <a:cubicBezTo>
                    <a:pt x="152" y="2"/>
                    <a:pt x="172" y="18"/>
                    <a:pt x="171" y="52"/>
                  </a:cubicBezTo>
                  <a:cubicBezTo>
                    <a:pt x="170" y="85"/>
                    <a:pt x="151" y="96"/>
                    <a:pt x="135" y="101"/>
                  </a:cubicBezTo>
                  <a:cubicBezTo>
                    <a:pt x="132" y="111"/>
                    <a:pt x="132" y="118"/>
                    <a:pt x="134" y="124"/>
                  </a:cubicBezTo>
                  <a:cubicBezTo>
                    <a:pt x="151" y="131"/>
                    <a:pt x="194" y="132"/>
                    <a:pt x="209" y="145"/>
                  </a:cubicBezTo>
                  <a:cubicBezTo>
                    <a:pt x="224" y="156"/>
                    <a:pt x="219" y="175"/>
                    <a:pt x="221" y="204"/>
                  </a:cubicBezTo>
                  <a:lnTo>
                    <a:pt x="218" y="321"/>
                  </a:lnTo>
                  <a:cubicBezTo>
                    <a:pt x="216" y="348"/>
                    <a:pt x="212" y="367"/>
                    <a:pt x="209" y="365"/>
                  </a:cubicBezTo>
                  <a:cubicBezTo>
                    <a:pt x="199" y="370"/>
                    <a:pt x="200" y="335"/>
                    <a:pt x="196" y="308"/>
                  </a:cubicBezTo>
                  <a:lnTo>
                    <a:pt x="187" y="202"/>
                  </a:lnTo>
                  <a:cubicBezTo>
                    <a:pt x="182" y="204"/>
                    <a:pt x="177" y="260"/>
                    <a:pt x="170" y="321"/>
                  </a:cubicBezTo>
                  <a:lnTo>
                    <a:pt x="144" y="569"/>
                  </a:lnTo>
                  <a:lnTo>
                    <a:pt x="78" y="565"/>
                  </a:lnTo>
                  <a:lnTo>
                    <a:pt x="50" y="325"/>
                  </a:lnTo>
                  <a:cubicBezTo>
                    <a:pt x="39" y="255"/>
                    <a:pt x="37" y="211"/>
                    <a:pt x="33" y="208"/>
                  </a:cubicBezTo>
                  <a:lnTo>
                    <a:pt x="25" y="310"/>
                  </a:lnTo>
                  <a:cubicBezTo>
                    <a:pt x="22" y="336"/>
                    <a:pt x="16" y="366"/>
                    <a:pt x="12" y="365"/>
                  </a:cubicBezTo>
                  <a:cubicBezTo>
                    <a:pt x="4" y="365"/>
                    <a:pt x="2" y="335"/>
                    <a:pt x="1" y="305"/>
                  </a:cubicBezTo>
                  <a:cubicBezTo>
                    <a:pt x="0" y="275"/>
                    <a:pt x="3" y="212"/>
                    <a:pt x="7" y="184"/>
                  </a:cubicBezTo>
                  <a:cubicBezTo>
                    <a:pt x="12" y="157"/>
                    <a:pt x="7" y="150"/>
                    <a:pt x="23" y="140"/>
                  </a:cubicBezTo>
                  <a:cubicBezTo>
                    <a:pt x="39" y="131"/>
                    <a:pt x="89" y="131"/>
                    <a:pt x="102" y="124"/>
                  </a:cubicBezTo>
                  <a:cubicBezTo>
                    <a:pt x="106" y="120"/>
                    <a:pt x="108" y="108"/>
                    <a:pt x="103" y="10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scene3d>
              <a:camera prst="legacyPerspectiveTopRight">
                <a:rot lat="0" lon="900000" rev="0"/>
              </a:camera>
              <a:lightRig rig="legacyFlat1" dir="t"/>
            </a:scene3d>
            <a:sp3d extrusionH="36500" prstMaterial="legacyMetal">
              <a:bevelT w="13500" h="13500" prst="angle"/>
              <a:bevelB w="13500" h="13500" prst="angle"/>
              <a:extrusionClr>
                <a:srgbClr val="333333"/>
              </a:extrusionClr>
            </a:sp3d>
            <a:extLst>
              <a:ext uri="{91240B29-F687-4F45-9708-019B960494DF}">
                <a14:hiddenLine xmlns:a14="http://schemas.microsoft.com/office/drawing/2010/main" w="9525">
                  <a:noFill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sy="50000" rotWithShape="0">
                      <a:srgbClr val="1C1C1C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</p:grpSp>
      <p:pic>
        <p:nvPicPr>
          <p:cNvPr id="304139" name="Picture 11" descr="1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116763" y="1806575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0" name="Picture 12" descr="2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5064125" y="2444750"/>
            <a:ext cx="1062038" cy="92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4141" name="Picture 13" descr="1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157538" y="3081338"/>
            <a:ext cx="1017587" cy="11588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</p:pic>
      <p:grpSp>
        <p:nvGrpSpPr>
          <p:cNvPr id="304142" name="Group 14"/>
          <p:cNvGrpSpPr>
            <a:grpSpLocks/>
          </p:cNvGrpSpPr>
          <p:nvPr/>
        </p:nvGrpSpPr>
        <p:grpSpPr bwMode="auto">
          <a:xfrm>
            <a:off x="533400" y="5295900"/>
            <a:ext cx="1808163" cy="314325"/>
            <a:chOff x="406" y="980"/>
            <a:chExt cx="2330" cy="294"/>
          </a:xfrm>
        </p:grpSpPr>
        <p:sp>
          <p:nvSpPr>
            <p:cNvPr id="304143" name="AutoShape 1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4144" name="AutoShape 1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4145" name="AutoShape 1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4147" name="Text Box 9"/>
          <p:cNvSpPr txBox="1">
            <a:spLocks noChangeArrowheads="1"/>
          </p:cNvSpPr>
          <p:nvPr/>
        </p:nvSpPr>
        <p:spPr bwMode="gray">
          <a:xfrm>
            <a:off x="533400" y="384255"/>
            <a:ext cx="814305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Мамандықты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қалай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дұрыс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таңдау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керек</a:t>
            </a: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148" name="Rectangle 20"/>
          <p:cNvSpPr>
            <a:spLocks noChangeArrowheads="1"/>
          </p:cNvSpPr>
          <p:nvPr/>
        </p:nvSpPr>
        <p:spPr bwMode="gray">
          <a:xfrm>
            <a:off x="533400" y="5649913"/>
            <a:ext cx="18399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қолымнан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149" name="Rectangle 21"/>
          <p:cNvSpPr>
            <a:spLocks noChangeArrowheads="1"/>
          </p:cNvSpPr>
          <p:nvPr/>
        </p:nvSpPr>
        <p:spPr bwMode="gray">
          <a:xfrm>
            <a:off x="2754307" y="4848590"/>
            <a:ext cx="17700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қалауым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150" name="Rectangle 22"/>
          <p:cNvSpPr>
            <a:spLocks noChangeArrowheads="1"/>
          </p:cNvSpPr>
          <p:nvPr/>
        </p:nvSpPr>
        <p:spPr bwMode="gray">
          <a:xfrm>
            <a:off x="4957762" y="4093538"/>
            <a:ext cx="18764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Еңбек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нарығындағы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сұраныс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талабы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151" name="Rectangle 23"/>
          <p:cNvSpPr>
            <a:spLocks noChangeArrowheads="1"/>
          </p:cNvSpPr>
          <p:nvPr/>
        </p:nvSpPr>
        <p:spPr bwMode="gray">
          <a:xfrm>
            <a:off x="6834188" y="3294063"/>
            <a:ext cx="17700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4152" name="Group 24"/>
          <p:cNvGrpSpPr>
            <a:grpSpLocks/>
          </p:cNvGrpSpPr>
          <p:nvPr/>
        </p:nvGrpSpPr>
        <p:grpSpPr bwMode="auto">
          <a:xfrm>
            <a:off x="2663825" y="4497388"/>
            <a:ext cx="1808163" cy="312737"/>
            <a:chOff x="406" y="980"/>
            <a:chExt cx="2330" cy="294"/>
          </a:xfrm>
        </p:grpSpPr>
        <p:sp>
          <p:nvSpPr>
            <p:cNvPr id="304153" name="AutoShape 2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4154" name="AutoShape 2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4155" name="AutoShape 2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4157" name="Group 29"/>
          <p:cNvGrpSpPr>
            <a:grpSpLocks/>
          </p:cNvGrpSpPr>
          <p:nvPr/>
        </p:nvGrpSpPr>
        <p:grpSpPr bwMode="auto">
          <a:xfrm>
            <a:off x="4694238" y="3684588"/>
            <a:ext cx="1808162" cy="314325"/>
            <a:chOff x="406" y="980"/>
            <a:chExt cx="2330" cy="294"/>
          </a:xfrm>
        </p:grpSpPr>
        <p:sp>
          <p:nvSpPr>
            <p:cNvPr id="304158" name="AutoShape 30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4159" name="AutoShape 31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4160" name="AutoShape 32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4162" name="Group 34"/>
          <p:cNvGrpSpPr>
            <a:grpSpLocks/>
          </p:cNvGrpSpPr>
          <p:nvPr/>
        </p:nvGrpSpPr>
        <p:grpSpPr bwMode="auto">
          <a:xfrm>
            <a:off x="6811963" y="2894013"/>
            <a:ext cx="1808162" cy="314325"/>
            <a:chOff x="406" y="980"/>
            <a:chExt cx="2330" cy="294"/>
          </a:xfrm>
        </p:grpSpPr>
        <p:sp>
          <p:nvSpPr>
            <p:cNvPr id="304163" name="AutoShape 35"/>
            <p:cNvSpPr>
              <a:spLocks noChangeArrowheads="1"/>
            </p:cNvSpPr>
            <p:nvPr/>
          </p:nvSpPr>
          <p:spPr bwMode="gray">
            <a:xfrm>
              <a:off x="406" y="980"/>
              <a:ext cx="2330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tint val="72941"/>
                    <a:invGamma/>
                  </a:schemeClr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ffectLst>
              <a:outerShdw dist="35921" dir="2700000" algn="ctr" rotWithShape="0">
                <a:srgbClr val="080808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3289A8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4164" name="AutoShape 36"/>
            <p:cNvSpPr>
              <a:spLocks noChangeArrowheads="1"/>
            </p:cNvSpPr>
            <p:nvPr/>
          </p:nvSpPr>
          <p:spPr bwMode="gray">
            <a:xfrm flipH="1">
              <a:off x="2620" y="1005"/>
              <a:ext cx="104" cy="246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4165" name="AutoShape 37"/>
            <p:cNvSpPr>
              <a:spLocks noChangeArrowheads="1"/>
            </p:cNvSpPr>
            <p:nvPr/>
          </p:nvSpPr>
          <p:spPr bwMode="gray">
            <a:xfrm>
              <a:off x="420" y="1006"/>
              <a:ext cx="104" cy="242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0" name="Стрелка вправо 39">
            <a:hlinkClick r:id="rId5" action="ppaction://hlinksldjump"/>
          </p:cNvPr>
          <p:cNvSpPr/>
          <p:nvPr/>
        </p:nvSpPr>
        <p:spPr bwMode="auto">
          <a:xfrm>
            <a:off x="8100392" y="6093296"/>
            <a:ext cx="576064" cy="537003"/>
          </a:xfrm>
          <a:prstGeom prst="rightArrow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252766" cy="648072"/>
          </a:xfrm>
          <a:prstGeom prst="rect">
            <a:avLst/>
          </a:prstGeom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497580"/>
              </p:ext>
            </p:extLst>
          </p:nvPr>
        </p:nvGraphicFramePr>
        <p:xfrm>
          <a:off x="179511" y="836712"/>
          <a:ext cx="8784978" cy="553304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92230"/>
                <a:gridCol w="887403"/>
                <a:gridCol w="961790"/>
                <a:gridCol w="813540"/>
                <a:gridCol w="961790"/>
                <a:gridCol w="961266"/>
                <a:gridCol w="1110040"/>
                <a:gridCol w="961266"/>
                <a:gridCol w="1035653"/>
              </a:tblGrid>
              <a:tr h="61590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 деятельности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Человек                                  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информация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финансы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техника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искусство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Животные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растения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Продукты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                     изделия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Природные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ресурсы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Управление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Менеджер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персоналу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Редактор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Банкир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Авиа-диспечер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Импресарио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Кинолог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Агроном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Менеджер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товару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Энергетик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Обслуживание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Официант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Телефонист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Бухгалтер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Механик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Гример 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Овощевод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Конюх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Упаковщик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Продавец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Мелиоратор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Педагог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Методист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Бизнес-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Консуль-тант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Инструктор по вождению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Хореограф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Дрессировщик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Преподаватель биологии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Мастер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произв.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обучения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Преподаватель</a:t>
                      </a: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геологии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Производство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Менеджер по </a:t>
                      </a: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производству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Журналист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Экономист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Станочник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Ювелир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Животновод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Растениевод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Повар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швея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Нефтяник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Шахтер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Конструиро-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Стилист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Картограф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Плановик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Инженер-конструктор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Архитектор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Главный инженер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селекционер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Модельер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кондитер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Дизайнер ландшафта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Исследование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Психолог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Статистик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Аудитор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Летчик-испытатель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Искусствовед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Ботаник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зоолог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Лаборант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Геолог,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Геодезист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99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Защита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Милиционер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Патентовед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Инкассатор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Инженер по безопаст-ности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Каскадёр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Егерь, лесник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Сан.врач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Эколог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77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Контроль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Таможенник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Корректор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Ревизор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Техник-контролер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Худ. редактор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Садовник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Дегустатор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Контролер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Радиолог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783" marR="51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76522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leanCity">
  <a:themeElements>
    <a:clrScheme name="300TGp_natural_light 2">
      <a:dk1>
        <a:srgbClr val="4D4D4D"/>
      </a:dk1>
      <a:lt1>
        <a:srgbClr val="FFFFFF"/>
      </a:lt1>
      <a:dk2>
        <a:srgbClr val="347436"/>
      </a:dk2>
      <a:lt2>
        <a:srgbClr val="DDDDDD"/>
      </a:lt2>
      <a:accent1>
        <a:srgbClr val="F28C1C"/>
      </a:accent1>
      <a:accent2>
        <a:srgbClr val="77AE26"/>
      </a:accent2>
      <a:accent3>
        <a:srgbClr val="FFFFFF"/>
      </a:accent3>
      <a:accent4>
        <a:srgbClr val="404040"/>
      </a:accent4>
      <a:accent5>
        <a:srgbClr val="F7C5AB"/>
      </a:accent5>
      <a:accent6>
        <a:srgbClr val="6B9D21"/>
      </a:accent6>
      <a:hlink>
        <a:srgbClr val="449878"/>
      </a:hlink>
      <a:folHlink>
        <a:srgbClr val="90A8B0"/>
      </a:folHlink>
    </a:clrScheme>
    <a:fontScheme name="300TGp_natural_ligh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00TGp_natural_light 1">
        <a:dk1>
          <a:srgbClr val="000000"/>
        </a:dk1>
        <a:lt1>
          <a:srgbClr val="FFFFFF"/>
        </a:lt1>
        <a:dk2>
          <a:srgbClr val="51944E"/>
        </a:dk2>
        <a:lt2>
          <a:srgbClr val="DDDDDD"/>
        </a:lt2>
        <a:accent1>
          <a:srgbClr val="646ADE"/>
        </a:accent1>
        <a:accent2>
          <a:srgbClr val="1BAFC3"/>
        </a:accent2>
        <a:accent3>
          <a:srgbClr val="FFFFFF"/>
        </a:accent3>
        <a:accent4>
          <a:srgbClr val="000000"/>
        </a:accent4>
        <a:accent5>
          <a:srgbClr val="B8B9EC"/>
        </a:accent5>
        <a:accent6>
          <a:srgbClr val="179EB0"/>
        </a:accent6>
        <a:hlink>
          <a:srgbClr val="98BF1D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2">
        <a:dk1>
          <a:srgbClr val="4D4D4D"/>
        </a:dk1>
        <a:lt1>
          <a:srgbClr val="FFFFFF"/>
        </a:lt1>
        <a:dk2>
          <a:srgbClr val="347436"/>
        </a:dk2>
        <a:lt2>
          <a:srgbClr val="DDDDDD"/>
        </a:lt2>
        <a:accent1>
          <a:srgbClr val="F28C1C"/>
        </a:accent1>
        <a:accent2>
          <a:srgbClr val="77AE26"/>
        </a:accent2>
        <a:accent3>
          <a:srgbClr val="FFFFFF"/>
        </a:accent3>
        <a:accent4>
          <a:srgbClr val="404040"/>
        </a:accent4>
        <a:accent5>
          <a:srgbClr val="F7C5AB"/>
        </a:accent5>
        <a:accent6>
          <a:srgbClr val="6B9D21"/>
        </a:accent6>
        <a:hlink>
          <a:srgbClr val="449878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00TGp_natural_light 3">
        <a:dk1>
          <a:srgbClr val="000000"/>
        </a:dk1>
        <a:lt1>
          <a:srgbClr val="FFFFFF"/>
        </a:lt1>
        <a:dk2>
          <a:srgbClr val="1A578E"/>
        </a:dk2>
        <a:lt2>
          <a:srgbClr val="C0C0C0"/>
        </a:lt2>
        <a:accent1>
          <a:srgbClr val="5EB52D"/>
        </a:accent1>
        <a:accent2>
          <a:srgbClr val="F26D00"/>
        </a:accent2>
        <a:accent3>
          <a:srgbClr val="FFFFFF"/>
        </a:accent3>
        <a:accent4>
          <a:srgbClr val="000000"/>
        </a:accent4>
        <a:accent5>
          <a:srgbClr val="B6D7AD"/>
        </a:accent5>
        <a:accent6>
          <a:srgbClr val="DB6200"/>
        </a:accent6>
        <a:hlink>
          <a:srgbClr val="5983D7"/>
        </a:hlink>
        <a:folHlink>
          <a:srgbClr val="AAAD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CleanCity</Template>
  <TotalTime>364</TotalTime>
  <Words>522</Words>
  <Application>Microsoft Office PowerPoint</Application>
  <PresentationFormat>Экран (4:3)</PresentationFormat>
  <Paragraphs>276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Arial Black</vt:lpstr>
      <vt:lpstr>Times New Roman</vt:lpstr>
      <vt:lpstr>Verdana</vt:lpstr>
      <vt:lpstr>Wingdings</vt:lpstr>
      <vt:lpstr>CleanCity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PowerTemplate</dc:title>
  <dc:creator>User</dc:creator>
  <cp:lastModifiedBy>User</cp:lastModifiedBy>
  <cp:revision>41</cp:revision>
  <dcterms:created xsi:type="dcterms:W3CDTF">2014-04-05T06:00:08Z</dcterms:created>
  <dcterms:modified xsi:type="dcterms:W3CDTF">2017-05-19T08:20:37Z</dcterms:modified>
</cp:coreProperties>
</file>