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26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5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48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80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33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35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95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69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30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31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50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58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84976" cy="6192688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kk-KZ" sz="4800" dirty="0" smtClean="0">
                <a:solidFill>
                  <a:schemeClr val="tx1"/>
                </a:solidFill>
              </a:rPr>
              <a:t>Схема оценивания выполнения тестовых заданий с выбором одного или нескольких правильных ответов из множества </a:t>
            </a:r>
            <a:r>
              <a:rPr lang="kk-KZ" sz="4800" dirty="0" smtClean="0">
                <a:solidFill>
                  <a:schemeClr val="tx1"/>
                </a:solidFill>
              </a:rPr>
              <a:t>предложенных</a:t>
            </a:r>
            <a:r>
              <a:rPr lang="kk-KZ" sz="4000" dirty="0" smtClean="0">
                <a:solidFill>
                  <a:schemeClr val="tx1"/>
                </a:solidFill>
              </a:rPr>
              <a:t/>
            </a:r>
            <a:br>
              <a:rPr lang="kk-KZ" sz="4000" dirty="0" smtClean="0">
                <a:solidFill>
                  <a:schemeClr val="tx1"/>
                </a:solidFill>
              </a:rPr>
            </a:br>
            <a:r>
              <a:rPr lang="kk-KZ" sz="4000" dirty="0" smtClean="0">
                <a:solidFill>
                  <a:schemeClr val="tx1"/>
                </a:solidFill>
              </a:rPr>
              <a:t/>
            </a:r>
            <a:br>
              <a:rPr lang="kk-KZ" sz="4000" dirty="0" smtClean="0">
                <a:solidFill>
                  <a:schemeClr val="tx1"/>
                </a:solidFill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4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594728"/>
          </a:xfrm>
        </p:spPr>
        <p:txBody>
          <a:bodyPr>
            <a:normAutofit/>
          </a:bodyPr>
          <a:lstStyle/>
          <a:p>
            <a:r>
              <a:rPr lang="kk-KZ" sz="3600" dirty="0" smtClean="0">
                <a:solidFill>
                  <a:schemeClr val="tx1"/>
                </a:solidFill>
              </a:rPr>
              <a:t>№1 </a:t>
            </a:r>
            <a:br>
              <a:rPr lang="kk-KZ" sz="3600" dirty="0" smtClean="0">
                <a:solidFill>
                  <a:schemeClr val="tx1"/>
                </a:solidFill>
              </a:rPr>
            </a:br>
            <a:r>
              <a:rPr lang="kk-KZ" sz="3600" dirty="0" smtClean="0">
                <a:solidFill>
                  <a:schemeClr val="tx1"/>
                </a:solidFill>
              </a:rPr>
              <a:t>Ситуация когда тестируемый выбрал все 3 ответа верно из 3 правильных ответов</a:t>
            </a:r>
            <a:r>
              <a:rPr lang="ru-RU" sz="3600" dirty="0" smtClean="0">
                <a:solidFill>
                  <a:schemeClr val="tx1"/>
                </a:solidFill>
              </a:rPr>
              <a:t>. В этом случае тестируемый получает 2 </a:t>
            </a:r>
            <a:r>
              <a:rPr lang="ru-RU" sz="3600" dirty="0" smtClean="0">
                <a:solidFill>
                  <a:schemeClr val="tx1"/>
                </a:solidFill>
              </a:rPr>
              <a:t>балла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3717033"/>
            <a:ext cx="7408333" cy="2304256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dirty="0" smtClean="0"/>
              <a:t>Правильные </a:t>
            </a:r>
            <a:r>
              <a:rPr lang="ru-RU" dirty="0"/>
              <a:t>ответы: </a:t>
            </a:r>
            <a:r>
              <a:rPr lang="en-US" dirty="0"/>
              <a:t>B</a:t>
            </a:r>
            <a:r>
              <a:rPr lang="ru-RU" dirty="0"/>
              <a:t>, </a:t>
            </a:r>
            <a:r>
              <a:rPr lang="en-US" dirty="0"/>
              <a:t>D</a:t>
            </a:r>
            <a:r>
              <a:rPr lang="ru-RU" dirty="0"/>
              <a:t>, </a:t>
            </a:r>
            <a:r>
              <a:rPr lang="en-US" dirty="0"/>
              <a:t>G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640407"/>
              </p:ext>
            </p:extLst>
          </p:nvPr>
        </p:nvGraphicFramePr>
        <p:xfrm>
          <a:off x="1547664" y="4437112"/>
          <a:ext cx="6264696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81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37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018664"/>
          </a:xfrm>
        </p:spPr>
        <p:txBody>
          <a:bodyPr>
            <a:normAutofit fontScale="90000"/>
          </a:bodyPr>
          <a:lstStyle/>
          <a:p>
            <a:r>
              <a:rPr lang="kk-KZ" sz="4900" dirty="0" smtClean="0">
                <a:solidFill>
                  <a:schemeClr val="tx1"/>
                </a:solidFill>
              </a:rPr>
              <a:t>№2</a:t>
            </a:r>
            <a:r>
              <a:rPr lang="kk-KZ" dirty="0">
                <a:solidFill>
                  <a:schemeClr val="tx1"/>
                </a:solidFill>
              </a:rPr>
              <a:t/>
            </a:r>
            <a:br>
              <a:rPr lang="kk-KZ" dirty="0">
                <a:solidFill>
                  <a:schemeClr val="tx1"/>
                </a:solidFill>
              </a:rPr>
            </a:br>
            <a:r>
              <a:rPr lang="kk-KZ" dirty="0">
                <a:solidFill>
                  <a:schemeClr val="tx1"/>
                </a:solidFill>
              </a:rPr>
              <a:t>Ситуация когда тестируемый выбрал </a:t>
            </a:r>
            <a:r>
              <a:rPr lang="kk-KZ" dirty="0" smtClean="0">
                <a:solidFill>
                  <a:schemeClr val="tx1"/>
                </a:solidFill>
              </a:rPr>
              <a:t>2 ответа верно из 3 правильных ответов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В этом случае </a:t>
            </a:r>
            <a:r>
              <a:rPr lang="ru-RU" dirty="0" smtClean="0">
                <a:solidFill>
                  <a:schemeClr val="tx1"/>
                </a:solidFill>
              </a:rPr>
              <a:t>тестируемый </a:t>
            </a:r>
            <a:r>
              <a:rPr lang="ru-RU" dirty="0">
                <a:solidFill>
                  <a:schemeClr val="tx1"/>
                </a:solidFill>
              </a:rPr>
              <a:t>получает </a:t>
            </a:r>
            <a:r>
              <a:rPr lang="ru-RU" dirty="0" smtClean="0">
                <a:solidFill>
                  <a:schemeClr val="tx1"/>
                </a:solidFill>
              </a:rPr>
              <a:t>1 балл</a:t>
            </a:r>
            <a:endParaRPr lang="ru-RU" dirty="0"/>
          </a:p>
        </p:txBody>
      </p:sp>
      <p:sp>
        <p:nvSpPr>
          <p:cNvPr id="4" name="Объект 1"/>
          <p:cNvSpPr>
            <a:spLocks noGrp="1"/>
          </p:cNvSpPr>
          <p:nvPr>
            <p:ph idx="1"/>
          </p:nvPr>
        </p:nvSpPr>
        <p:spPr>
          <a:xfrm>
            <a:off x="871538" y="3429000"/>
            <a:ext cx="7408862" cy="2697163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dirty="0" smtClean="0"/>
              <a:t>Правильные </a:t>
            </a:r>
            <a:r>
              <a:rPr lang="ru-RU" dirty="0"/>
              <a:t>ответы: </a:t>
            </a:r>
            <a:r>
              <a:rPr lang="en-US" dirty="0"/>
              <a:t>B</a:t>
            </a:r>
            <a:r>
              <a:rPr lang="ru-RU" dirty="0"/>
              <a:t>, </a:t>
            </a:r>
            <a:r>
              <a:rPr lang="en-US" dirty="0"/>
              <a:t>D</a:t>
            </a:r>
            <a:r>
              <a:rPr lang="ru-RU" dirty="0"/>
              <a:t>, </a:t>
            </a:r>
            <a:r>
              <a:rPr lang="en-US" dirty="0"/>
              <a:t>G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062917"/>
              </p:ext>
            </p:extLst>
          </p:nvPr>
        </p:nvGraphicFramePr>
        <p:xfrm>
          <a:off x="1619672" y="4221088"/>
          <a:ext cx="6264696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81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44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204" y="338328"/>
            <a:ext cx="8229600" cy="3306696"/>
          </a:xfrm>
        </p:spPr>
        <p:txBody>
          <a:bodyPr>
            <a:normAutofit/>
          </a:bodyPr>
          <a:lstStyle/>
          <a:p>
            <a:r>
              <a:rPr lang="kk-KZ" sz="4800" dirty="0" smtClean="0">
                <a:solidFill>
                  <a:schemeClr val="tx1"/>
                </a:solidFill>
              </a:rPr>
              <a:t>№3 </a:t>
            </a:r>
            <a:r>
              <a:rPr lang="kk-KZ" sz="4000" dirty="0">
                <a:solidFill>
                  <a:schemeClr val="tx1"/>
                </a:solidFill>
              </a:rPr>
              <a:t/>
            </a:r>
            <a:br>
              <a:rPr lang="kk-KZ" sz="4000" dirty="0">
                <a:solidFill>
                  <a:schemeClr val="tx1"/>
                </a:solidFill>
              </a:rPr>
            </a:br>
            <a:r>
              <a:rPr lang="kk-KZ" sz="4000" dirty="0">
                <a:solidFill>
                  <a:schemeClr val="tx1"/>
                </a:solidFill>
              </a:rPr>
              <a:t>Ситуация когда тестируемый выбрал </a:t>
            </a:r>
            <a:r>
              <a:rPr lang="kk-KZ" sz="4000" dirty="0" smtClean="0">
                <a:solidFill>
                  <a:schemeClr val="tx1"/>
                </a:solidFill>
              </a:rPr>
              <a:t>1 ответ верно из 3 правильных ответов</a:t>
            </a:r>
            <a:r>
              <a:rPr lang="ru-RU" sz="4000" dirty="0" smtClean="0">
                <a:solidFill>
                  <a:schemeClr val="tx1"/>
                </a:solidFill>
              </a:rPr>
              <a:t>. </a:t>
            </a:r>
            <a:r>
              <a:rPr lang="ru-RU" sz="4000" dirty="0">
                <a:solidFill>
                  <a:schemeClr val="tx1"/>
                </a:solidFill>
              </a:rPr>
              <a:t>В этом случае </a:t>
            </a:r>
            <a:r>
              <a:rPr lang="ru-RU" sz="4000" dirty="0" smtClean="0">
                <a:solidFill>
                  <a:schemeClr val="tx1"/>
                </a:solidFill>
              </a:rPr>
              <a:t>тестируемый </a:t>
            </a:r>
            <a:r>
              <a:rPr lang="ru-RU" sz="4000" dirty="0">
                <a:solidFill>
                  <a:schemeClr val="tx1"/>
                </a:solidFill>
              </a:rPr>
              <a:t>получает </a:t>
            </a:r>
            <a:r>
              <a:rPr lang="ru-RU" sz="4000" dirty="0" smtClean="0">
                <a:solidFill>
                  <a:schemeClr val="tx1"/>
                </a:solidFill>
              </a:rPr>
              <a:t>0 баллов</a:t>
            </a:r>
            <a:endParaRPr lang="ru-RU" sz="4000" dirty="0"/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871538" y="3645024"/>
            <a:ext cx="7408862" cy="2481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/>
              <a:t>Правильные ответы: 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  <a:r>
              <a:rPr lang="en-US" dirty="0" smtClean="0"/>
              <a:t>D</a:t>
            </a:r>
            <a:r>
              <a:rPr lang="ru-RU" dirty="0" smtClean="0"/>
              <a:t>, </a:t>
            </a:r>
            <a:r>
              <a:rPr lang="en-US" dirty="0" smtClean="0"/>
              <a:t>G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120882"/>
              </p:ext>
            </p:extLst>
          </p:nvPr>
        </p:nvGraphicFramePr>
        <p:xfrm>
          <a:off x="1619672" y="4221088"/>
          <a:ext cx="6264696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81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2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672408"/>
          </a:xfrm>
        </p:spPr>
        <p:txBody>
          <a:bodyPr>
            <a:noAutofit/>
          </a:bodyPr>
          <a:lstStyle/>
          <a:p>
            <a:r>
              <a:rPr lang="kk-KZ" sz="3600" dirty="0" smtClean="0">
                <a:solidFill>
                  <a:schemeClr val="tx1"/>
                </a:solidFill>
              </a:rPr>
              <a:t>№</a:t>
            </a:r>
            <a:r>
              <a:rPr lang="kk-KZ" sz="3600" dirty="0">
                <a:solidFill>
                  <a:schemeClr val="tx1"/>
                </a:solidFill>
              </a:rPr>
              <a:t>4</a:t>
            </a:r>
            <a:br>
              <a:rPr lang="kk-KZ" sz="3600" dirty="0">
                <a:solidFill>
                  <a:schemeClr val="tx1"/>
                </a:solidFill>
              </a:rPr>
            </a:br>
            <a:r>
              <a:rPr lang="kk-KZ" sz="3600" dirty="0">
                <a:solidFill>
                  <a:schemeClr val="tx1"/>
                </a:solidFill>
              </a:rPr>
              <a:t>Ситуация когда тестируемый </a:t>
            </a:r>
            <a:r>
              <a:rPr lang="kk-KZ" sz="3600" dirty="0" smtClean="0">
                <a:solidFill>
                  <a:schemeClr val="tx1"/>
                </a:solidFill>
              </a:rPr>
              <a:t>из 3 правильных ответов выбрал 2 ответа верно  и  1 ответ не верно</a:t>
            </a:r>
            <a:r>
              <a:rPr lang="ru-RU" sz="3600" dirty="0" smtClean="0">
                <a:solidFill>
                  <a:schemeClr val="tx1"/>
                </a:solidFill>
              </a:rPr>
              <a:t>. </a:t>
            </a:r>
            <a:r>
              <a:rPr lang="ru-RU" sz="3600" dirty="0">
                <a:solidFill>
                  <a:schemeClr val="tx1"/>
                </a:solidFill>
              </a:rPr>
              <a:t>В этом случае </a:t>
            </a:r>
            <a:r>
              <a:rPr lang="ru-RU" sz="3600" dirty="0" smtClean="0">
                <a:solidFill>
                  <a:schemeClr val="tx1"/>
                </a:solidFill>
              </a:rPr>
              <a:t>тестируемый </a:t>
            </a:r>
            <a:r>
              <a:rPr lang="ru-RU" sz="3600" dirty="0">
                <a:solidFill>
                  <a:schemeClr val="tx1"/>
                </a:solidFill>
              </a:rPr>
              <a:t>получает </a:t>
            </a:r>
            <a:r>
              <a:rPr lang="ru-RU" sz="3600" dirty="0" smtClean="0">
                <a:solidFill>
                  <a:schemeClr val="tx1"/>
                </a:solidFill>
              </a:rPr>
              <a:t>1 балл</a:t>
            </a:r>
            <a:endParaRPr lang="ru-RU" sz="3600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871538" y="3933056"/>
            <a:ext cx="7408862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/>
              <a:t>Правильные ответы: 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  <a:r>
              <a:rPr lang="en-US" dirty="0" smtClean="0"/>
              <a:t>D</a:t>
            </a:r>
            <a:r>
              <a:rPr lang="ru-RU" dirty="0" smtClean="0"/>
              <a:t>, </a:t>
            </a:r>
            <a:r>
              <a:rPr lang="en-US" dirty="0" smtClean="0"/>
              <a:t>G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277184"/>
              </p:ext>
            </p:extLst>
          </p:nvPr>
        </p:nvGraphicFramePr>
        <p:xfrm>
          <a:off x="1619672" y="4653136"/>
          <a:ext cx="6264696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81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946656"/>
          </a:xfrm>
        </p:spPr>
        <p:txBody>
          <a:bodyPr>
            <a:normAutofit fontScale="90000"/>
          </a:bodyPr>
          <a:lstStyle/>
          <a:p>
            <a:r>
              <a:rPr lang="kk-KZ" sz="4000" dirty="0" smtClean="0">
                <a:solidFill>
                  <a:schemeClr val="tx1"/>
                </a:solidFill>
              </a:rPr>
              <a:t>№</a:t>
            </a:r>
            <a:r>
              <a:rPr lang="kk-KZ" sz="4000" dirty="0">
                <a:solidFill>
                  <a:schemeClr val="tx1"/>
                </a:solidFill>
              </a:rPr>
              <a:t>5</a:t>
            </a:r>
            <a:r>
              <a:rPr lang="kk-KZ" sz="4000" dirty="0" smtClean="0">
                <a:solidFill>
                  <a:schemeClr val="tx1"/>
                </a:solidFill>
              </a:rPr>
              <a:t/>
            </a:r>
            <a:br>
              <a:rPr lang="kk-KZ" sz="4000" dirty="0" smtClean="0">
                <a:solidFill>
                  <a:schemeClr val="tx1"/>
                </a:solidFill>
              </a:rPr>
            </a:br>
            <a:r>
              <a:rPr lang="kk-KZ" sz="4000" dirty="0" smtClean="0">
                <a:solidFill>
                  <a:schemeClr val="tx1"/>
                </a:solidFill>
              </a:rPr>
              <a:t>Ситуация </a:t>
            </a:r>
            <a:r>
              <a:rPr lang="kk-KZ" sz="4000" dirty="0">
                <a:solidFill>
                  <a:schemeClr val="tx1"/>
                </a:solidFill>
              </a:rPr>
              <a:t>когда тестируемый из 3 правильных ответов выбрал </a:t>
            </a:r>
            <a:r>
              <a:rPr lang="kk-KZ" sz="4000" dirty="0" smtClean="0">
                <a:solidFill>
                  <a:schemeClr val="tx1"/>
                </a:solidFill>
              </a:rPr>
              <a:t>3 ответа </a:t>
            </a:r>
            <a:r>
              <a:rPr lang="kk-KZ" sz="4000" dirty="0">
                <a:solidFill>
                  <a:schemeClr val="tx1"/>
                </a:solidFill>
              </a:rPr>
              <a:t>верно  и  1 ответ не верно</a:t>
            </a:r>
            <a:r>
              <a:rPr lang="ru-RU" sz="4000" dirty="0">
                <a:solidFill>
                  <a:schemeClr val="tx1"/>
                </a:solidFill>
              </a:rPr>
              <a:t>. В этом случае он получает 1 балл</a:t>
            </a:r>
            <a:endParaRPr lang="ru-RU" sz="4000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871538" y="3501008"/>
            <a:ext cx="7408862" cy="262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/>
              <a:t>Правильные ответы: 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  <a:r>
              <a:rPr lang="en-US" dirty="0" smtClean="0"/>
              <a:t>D</a:t>
            </a:r>
            <a:r>
              <a:rPr lang="ru-RU" dirty="0" smtClean="0"/>
              <a:t>, </a:t>
            </a:r>
            <a:r>
              <a:rPr lang="en-US" dirty="0" smtClean="0"/>
              <a:t>G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772449"/>
              </p:ext>
            </p:extLst>
          </p:nvPr>
        </p:nvGraphicFramePr>
        <p:xfrm>
          <a:off x="1619672" y="4221088"/>
          <a:ext cx="6264696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81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7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018664"/>
          </a:xfrm>
        </p:spPr>
        <p:txBody>
          <a:bodyPr>
            <a:normAutofit fontScale="90000"/>
          </a:bodyPr>
          <a:lstStyle/>
          <a:p>
            <a:r>
              <a:rPr lang="kk-KZ" sz="4000" dirty="0" smtClean="0">
                <a:solidFill>
                  <a:schemeClr val="tx1"/>
                </a:solidFill>
              </a:rPr>
              <a:t>№6</a:t>
            </a:r>
            <a:r>
              <a:rPr lang="kk-KZ" sz="4000" dirty="0">
                <a:solidFill>
                  <a:schemeClr val="tx1"/>
                </a:solidFill>
              </a:rPr>
              <a:t/>
            </a:r>
            <a:br>
              <a:rPr lang="kk-KZ" sz="4000" dirty="0">
                <a:solidFill>
                  <a:schemeClr val="tx1"/>
                </a:solidFill>
              </a:rPr>
            </a:br>
            <a:r>
              <a:rPr lang="kk-KZ" sz="4000" dirty="0">
                <a:solidFill>
                  <a:schemeClr val="tx1"/>
                </a:solidFill>
              </a:rPr>
              <a:t>Ситуация когда тестируемый из 3 правильных ответов выбрал 3 ответа </a:t>
            </a:r>
            <a:r>
              <a:rPr lang="kk-KZ" sz="4000" dirty="0" smtClean="0">
                <a:solidFill>
                  <a:schemeClr val="tx1"/>
                </a:solidFill>
              </a:rPr>
              <a:t>верно </a:t>
            </a:r>
            <a:r>
              <a:rPr lang="kk-KZ" sz="4000" dirty="0">
                <a:solidFill>
                  <a:schemeClr val="tx1"/>
                </a:solidFill>
              </a:rPr>
              <a:t>и </a:t>
            </a:r>
            <a:r>
              <a:rPr lang="kk-KZ" sz="4000" dirty="0" smtClean="0">
                <a:solidFill>
                  <a:schemeClr val="tx1"/>
                </a:solidFill>
              </a:rPr>
              <a:t>2 </a:t>
            </a:r>
            <a:r>
              <a:rPr lang="kk-KZ" sz="4000" dirty="0" smtClean="0">
                <a:solidFill>
                  <a:schemeClr val="tx1"/>
                </a:solidFill>
              </a:rPr>
              <a:t>ответа </a:t>
            </a:r>
            <a:r>
              <a:rPr lang="kk-KZ" sz="4000" dirty="0">
                <a:solidFill>
                  <a:schemeClr val="tx1"/>
                </a:solidFill>
              </a:rPr>
              <a:t>не верно</a:t>
            </a:r>
            <a:r>
              <a:rPr lang="ru-RU" sz="4000" dirty="0">
                <a:solidFill>
                  <a:schemeClr val="tx1"/>
                </a:solidFill>
              </a:rPr>
              <a:t>. В этом случае </a:t>
            </a:r>
            <a:r>
              <a:rPr lang="ru-RU" sz="4000" dirty="0" smtClean="0">
                <a:solidFill>
                  <a:schemeClr val="tx1"/>
                </a:solidFill>
              </a:rPr>
              <a:t>тестируемый </a:t>
            </a:r>
            <a:r>
              <a:rPr lang="ru-RU" sz="4000" dirty="0">
                <a:solidFill>
                  <a:schemeClr val="tx1"/>
                </a:solidFill>
              </a:rPr>
              <a:t>получает </a:t>
            </a:r>
            <a:r>
              <a:rPr lang="ru-RU" sz="4000" dirty="0" smtClean="0">
                <a:solidFill>
                  <a:schemeClr val="tx1"/>
                </a:solidFill>
              </a:rPr>
              <a:t>0 баллов</a:t>
            </a:r>
            <a:endParaRPr lang="ru-RU" sz="4000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871538" y="3356992"/>
            <a:ext cx="7408862" cy="2769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/>
              <a:t>Правильные ответы: 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  <a:r>
              <a:rPr lang="en-US" dirty="0" smtClean="0"/>
              <a:t>D</a:t>
            </a:r>
            <a:r>
              <a:rPr lang="ru-RU" dirty="0" smtClean="0"/>
              <a:t>, </a:t>
            </a:r>
            <a:r>
              <a:rPr lang="en-US" dirty="0" smtClean="0"/>
              <a:t>G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643976"/>
              </p:ext>
            </p:extLst>
          </p:nvPr>
        </p:nvGraphicFramePr>
        <p:xfrm>
          <a:off x="1619672" y="4221088"/>
          <a:ext cx="6264696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81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54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123</Words>
  <Application>Microsoft Office PowerPoint</Application>
  <PresentationFormat>Экран (4:3)</PresentationFormat>
  <Paragraphs>109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Схема оценивания выполнения тестовых заданий с выбором одного или нескольких правильных ответов из множества предложенных  </vt:lpstr>
      <vt:lpstr>№1  Ситуация когда тестируемый выбрал все 3 ответа верно из 3 правильных ответов. В этом случае тестируемый получает 2 балла</vt:lpstr>
      <vt:lpstr>№2 Ситуация когда тестируемый выбрал 2 ответа верно из 3 правильных ответов. В этом случае тестируемый получает 1 балл</vt:lpstr>
      <vt:lpstr>№3  Ситуация когда тестируемый выбрал 1 ответ верно из 3 правильных ответов. В этом случае тестируемый получает 0 баллов</vt:lpstr>
      <vt:lpstr>№4 Ситуация когда тестируемый из 3 правильных ответов выбрал 2 ответа верно  и  1 ответ не верно. В этом случае тестируемый получает 1 балл</vt:lpstr>
      <vt:lpstr>№5 Ситуация когда тестируемый из 3 правильных ответов выбрал 3 ответа верно  и  1 ответ не верно. В этом случае он получает 1 балл</vt:lpstr>
      <vt:lpstr>№6 Ситуация когда тестируемый из 3 правильных ответов выбрал 3 ответа верно и 2 ответа не верно. В этом случае тестируемый получает 0 баллов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оценивания выполнения тестовых заданий с выбором одного или нескольких правильных ответов из множества предложенных</dc:title>
  <dc:creator>Айгерим Кажимова</dc:creator>
  <cp:lastModifiedBy>Назыгул Байгелова</cp:lastModifiedBy>
  <cp:revision>8</cp:revision>
  <cp:lastPrinted>2017-04-14T11:43:50Z</cp:lastPrinted>
  <dcterms:created xsi:type="dcterms:W3CDTF">2017-04-14T10:45:47Z</dcterms:created>
  <dcterms:modified xsi:type="dcterms:W3CDTF">2017-04-20T12:48:39Z</dcterms:modified>
</cp:coreProperties>
</file>