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59" r:id="rId4"/>
    <p:sldId id="261" r:id="rId5"/>
    <p:sldId id="260" r:id="rId6"/>
    <p:sldId id="266" r:id="rId7"/>
    <p:sldId id="267" r:id="rId8"/>
    <p:sldId id="277" r:id="rId9"/>
    <p:sldId id="278" r:id="rId10"/>
    <p:sldId id="275" r:id="rId11"/>
    <p:sldId id="276" r:id="rId12"/>
    <p:sldId id="310" r:id="rId13"/>
    <p:sldId id="311" r:id="rId14"/>
    <p:sldId id="312" r:id="rId15"/>
    <p:sldId id="313" r:id="rId16"/>
    <p:sldId id="314" r:id="rId17"/>
    <p:sldId id="270" r:id="rId18"/>
    <p:sldId id="271" r:id="rId19"/>
    <p:sldId id="290" r:id="rId20"/>
    <p:sldId id="272" r:id="rId21"/>
    <p:sldId id="264" r:id="rId22"/>
    <p:sldId id="287" r:id="rId23"/>
    <p:sldId id="293" r:id="rId24"/>
    <p:sldId id="319" r:id="rId25"/>
    <p:sldId id="295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16" r:id="rId35"/>
    <p:sldId id="317" r:id="rId36"/>
    <p:sldId id="318" r:id="rId37"/>
    <p:sldId id="297" r:id="rId38"/>
    <p:sldId id="298" r:id="rId39"/>
    <p:sldId id="299" r:id="rId40"/>
    <p:sldId id="300" r:id="rId41"/>
    <p:sldId id="301" r:id="rId42"/>
    <p:sldId id="328" r:id="rId43"/>
    <p:sldId id="329" r:id="rId44"/>
    <p:sldId id="330" r:id="rId45"/>
    <p:sldId id="331" r:id="rId46"/>
    <p:sldId id="332" r:id="rId47"/>
    <p:sldId id="308" r:id="rId48"/>
    <p:sldId id="309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3BCF2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2075" autoAdjust="0"/>
  </p:normalViewPr>
  <p:slideViewPr>
    <p:cSldViewPr>
      <p:cViewPr varScale="1">
        <p:scale>
          <a:sx n="92" d="100"/>
          <a:sy n="9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3601EE-FF06-4D94-A1C7-5B98E69CFDF1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219F54-ABD7-4B76-97C4-A56CEEDD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6520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59C87A-A90D-4338-B4D0-C1D78F74A4F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AF9946-AAC5-4648-A3FB-CECF9661D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9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2583-A325-49D3-BA62-20E856DB5105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FFAF-9D57-4E47-A157-92A547EF9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9731-67EC-4966-A4B6-D7B3D8864502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F371-1E69-412C-8071-56CC67DF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1C29-6254-4123-B394-AD10A9D59C9C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8C45-C1A2-45B3-96D5-8E6008F1A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91AD-7D11-4797-825D-B2C7A1218404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602B-86FA-46FF-B8E2-32F776F16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49F6-F8C5-4D77-AD5D-3CD985B691BD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FA2A-B987-4CD3-910D-C4AC3091C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839F-0985-4DB4-9BFE-CC7F95BC50D3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7799-5E3C-4305-8FE4-6772EA12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5D1F-988D-46FC-86FA-86E1137DA5FA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05D0-42F4-43E8-A255-67FFE130E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E7BF-D450-4A8C-880C-3BB7CAB878D4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3D15-DAC5-4FC7-BD24-D4B2208F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F994-6DF7-429D-A393-A0DF7BF419D5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8968-5D25-4E8D-A031-CE263279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C9E6-D626-4267-8663-733ED90C14B6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0633-857A-4C79-9488-040BEDD26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1447-FC71-421D-9C0B-4E326DD81180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32D1-4CA6-4D08-A1F0-2BA9CCB70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8325C-7EA7-4E49-81F7-F8521E3F7894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5CF5C-5AC7-44E8-AAAA-4E1C85A47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astudent.kz/high_schools_and_colleges/basic_information/" TargetMode="External"/><Relationship Id="rId2" Type="http://schemas.openxmlformats.org/officeDocument/2006/relationships/hyperlink" Target="http://bsk.kz/index.php?category=14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aknig2000.wixsite.com/" TargetMode="External"/><Relationship Id="rId3" Type="http://schemas.openxmlformats.org/officeDocument/2006/relationships/hyperlink" Target="http://www.politech-college.com/" TargetMode="External"/><Relationship Id="rId7" Type="http://schemas.openxmlformats.org/officeDocument/2006/relationships/hyperlink" Target="http://www.gkkpmek.kz/" TargetMode="External"/><Relationship Id="rId12" Type="http://schemas.openxmlformats.org/officeDocument/2006/relationships/hyperlink" Target="http://aktk-nt.kz/" TargetMode="External"/><Relationship Id="rId2" Type="http://schemas.openxmlformats.org/officeDocument/2006/relationships/hyperlink" Target="http://politex.uco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tk.edu.kz/" TargetMode="External"/><Relationship Id="rId11" Type="http://schemas.openxmlformats.org/officeDocument/2006/relationships/hyperlink" Target="http://asmk.kz/" TargetMode="External"/><Relationship Id="rId5" Type="http://schemas.openxmlformats.org/officeDocument/2006/relationships/hyperlink" Target="http://akcolkainar.kz/" TargetMode="External"/><Relationship Id="rId10" Type="http://schemas.openxmlformats.org/officeDocument/2006/relationships/hyperlink" Target="http://atk-edu.kz/" TargetMode="External"/><Relationship Id="rId4" Type="http://schemas.openxmlformats.org/officeDocument/2006/relationships/hyperlink" Target="http://kazatk-atk.kz/" TargetMode="External"/><Relationship Id="rId9" Type="http://schemas.openxmlformats.org/officeDocument/2006/relationships/hyperlink" Target="https://apk-edu.kz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ketc.kz/" TargetMode="External"/><Relationship Id="rId3" Type="http://schemas.openxmlformats.org/officeDocument/2006/relationships/hyperlink" Target="http://www.kitib.kz/" TargetMode="External"/><Relationship Id="rId7" Type="http://schemas.openxmlformats.org/officeDocument/2006/relationships/hyperlink" Target="http://ptk.astana-bilim.kz/" TargetMode="External"/><Relationship Id="rId2" Type="http://schemas.openxmlformats.org/officeDocument/2006/relationships/hyperlink" Target="http://college.ineu.edu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it.kz/" TargetMode="External"/><Relationship Id="rId5" Type="http://schemas.openxmlformats.org/officeDocument/2006/relationships/hyperlink" Target="http://college7-pav2.kz/" TargetMode="External"/><Relationship Id="rId4" Type="http://schemas.openxmlformats.org/officeDocument/2006/relationships/hyperlink" Target="http://pktik.k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1FFB975D-30C7-4284-B98B-D45EF1AE9FF3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1581" y="4221088"/>
            <a:ext cx="8388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Мамандық таңдау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–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болашақты таңдау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215510" cy="204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43BF49A-2D17-4445-8511-9608C0B3FF95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15616" y="1166768"/>
            <a:ext cx="7561263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Қазақстандағы жоғары талаптағы алдыңғы қатарлы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10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Инженерлер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IT – 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Мамандары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Дәрігерлер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Мұғалімдер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Маркетинг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саласындағы мамандар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Менеджерлер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Қонақ үй ісінің және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туризм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саласындағы  мамандар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Бухгалтерлер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кассирлер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Логистика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жөніндегі мамандар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Биотехнология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саласындағы мамандар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D5AD730-F7E9-446E-8AC8-1C79D30D5A9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31913" y="1052513"/>
            <a:ext cx="70564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Анықтап көрейік,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сізге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қай мамандық сай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келеді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780928"/>
            <a:ext cx="423862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E3497D9-340D-47F5-B5D3-B3E227C49A2E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214437"/>
            <a:ext cx="76327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 таңдаудағы қателіктер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Өзгеріссіз ретіндегі  мамандық таңдауға қарым-қатынас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Жүйелі түрде  біліктілікті арттыру, аралас  мамандықтарды игеру керек болатындығына дайын болыңыз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Мамандықтың  беделділігі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туралы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тұрмыстық  пікірлер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Мамандыққа қатысты ескішілдіктер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қоғам үшін кейбір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 лайықсыз деп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есептелетіндігінен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көрініс табады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мысалы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қоқыс шығарушы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297DDD77-17B4-430D-8F18-D27E525624D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550" y="908050"/>
            <a:ext cx="7632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Жолдастарының ықпалымен мамандық таңдау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(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топпен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бірге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елден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қалмау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киім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аяқ киім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сияқты өз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талғамымызға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өлшемімізге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сәйкес таңдаймыз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Көзқарасты адамға, қандай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 өкіліне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мамандықтың өзіне көшіру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 таңдағанда, саған мамандық ұнағаннан немесе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қызметтің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осы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түрімен айналысатын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ұнағындықтан емес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осы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қызмет түрінің ерекшелігін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ескере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отырып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таңдау  қажет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CB06E23-8DF2-46F4-9A8F-947F5108D71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268760"/>
            <a:ext cx="76327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Мамандықтың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тек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сыртқы жағына немесе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жеке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қырына қызығу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Актер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сахнада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жасаған образдың жеңілдігінің артында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күнделікті ауыр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бар. 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Оқу пәнін мамандықпен сәйкестіру немесе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бұл түсініктердің айырмасын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нашар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Шет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тілі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деген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пән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бар, ал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тілді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білуді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қажет ететін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 өте көп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аудармашы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экскурсовод,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халықаралық байланыс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телефонисті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т.б.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Сондықтан мамандық таңдағанда,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осы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мамандықты алуда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қандай нақты сабақтар оқылатыны  және мамандық алынатыны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ескерілуі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тиіс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B59900DE-900A-4806-8CB3-5FC68AB1890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462087"/>
            <a:ext cx="76327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Материалдық өндіріс саласындағы еңбек сипаты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туралы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ескі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түсініктер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Барлық мамандықтарға, әсіресе жұмысшы мамандықтарға күрделі және қызықты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техника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ендірілуде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 мәдениеті артуда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Өзінің жеке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қасиеттерін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(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бейімділіктерін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қабілеттерін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түсіне білмеуі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/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түсінуді қаламауы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Өзіңді түсінуге кәсіптік кеңесшілер, ата-ана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мұғалімдер және жолдастар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көмектеседі.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Сонымен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қатар психологиялық тесттер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көпшілікке арналған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психология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тақырыбындағы мақалалар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мен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жарияланымдар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себін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тигізеді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87B5E631-21DB-4E3D-B99B-CD2323A61B8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269082"/>
            <a:ext cx="7632700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 таңдаған кезде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маңызды болып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табылатын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 дене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күші ерекшелігіңді, кемшіліктеріңді білмеу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/ жете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бағаламау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Сізге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қарсы көрсетілімі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 болады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себебі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олардың сіздің денсаулық жағдайыңызды нашарлатуы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ықтимал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 таңдаған кезде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шешім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қабылдаудағы, міндетті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ойластырғандағы негізгі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әрекеттерді, операцияларды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олардың ретін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білмеу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математикадан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есеп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шығарғанда, белгілі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амалдарды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белгілі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ретпен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орындайсыз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 таңдағанда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солай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жасаған дұрыс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434ACA28-CC2F-4591-ADC7-506ABB1E869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38849" y="1333500"/>
            <a:ext cx="77057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Өзіңізге  мамандықты дұрыс таңдау үшін,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ҮШ НЕГІЗДЕ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бағдар алуыңыз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керек.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9838" y="2420938"/>
            <a:ext cx="48958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1.Өзіңіздің қандай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 ҚЫЗЫҒУШЫЛЫҒЫ МЕН БЕЙІМДІЛІГІ,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яғни  оның белгілі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әрекет түрлеріне қалауы,  ниеті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нәтижеге ұмтылысы ғана емес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баланың өзінің жасап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отырған  сол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процесстің өзіне ұмтылысы.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Бейімділігіңізден сіздің тартымдылығыңыз бен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оған қызығушылық байланысты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болады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1749" name="Прямоугольник 25"/>
          <p:cNvSpPr>
            <a:spLocks noChangeArrowheads="1"/>
          </p:cNvSpPr>
          <p:nvPr/>
        </p:nvSpPr>
        <p:spPr bwMode="auto">
          <a:xfrm>
            <a:off x="1116013" y="5661025"/>
            <a:ext cx="77041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10253F"/>
                </a:solidFill>
                <a:latin typeface="Cambria" pitchFamily="18" charset="0"/>
              </a:rPr>
              <a:t>Бейімділік «Мен қалаймын» сөзімен көрініс алады.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2552155"/>
            <a:ext cx="2982519" cy="235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6A5650CE-3AF3-4502-B085-A70430168CF1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8888" y="1484784"/>
            <a:ext cx="77057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2.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Қабілетін, яғни жұмысты  сәтті жүзеге асырудың мүмкіндігіне байланысты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болатын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адамның дербес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сапаларын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бағалау.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Қабілеттер шартты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түрде «Менің қолымнан келеді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сөзінен көрініс алады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05C49FF1-3B50-447B-B215-FF5CF005F89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16013" y="1404938"/>
            <a:ext cx="7704137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3.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 нарығындағы жұмыс берушілердің қандай  сұранысына қандай мамамандықтар ие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екендігін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өзіңіз қандай мамандық бойынша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өзіне жұмыс таба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алатыныңызды  білу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Басқаша айтқанда, бүгінде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«КЕРЕК»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сөзін анықтау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8C704A7-013F-4C78-9436-B2A340271BC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31913" y="981075"/>
            <a:ext cx="7416800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ТРЕНИНГ ФОРМАТЫ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ҰЗАҚТЫҒЫ: 3 САҒАТ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Регламент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10.00  - 13.00 тренинг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11.30 - 11.45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үзіліс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781300"/>
            <a:ext cx="3024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00EFCC21-6CF7-4A11-B1D3-32A6539AA3A3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2988" y="1125538"/>
            <a:ext cx="7632700" cy="45227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міндетіңіз: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үшін  қызықты және  тартымды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болатын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жұмыс болып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табылатын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қабілеттеріне сай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келетін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 нарығында сұранысқа ие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мамандықты табуда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жатыр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indent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E8CE2309-3949-4FBB-A351-A1E7561A29F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00113" y="4429125"/>
            <a:ext cx="7416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ЖАСАЙ АЛАМЫН + ҚАЛАЙМЫН + КЕРЕК =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Еңбектің дұрыс таңдауы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6600" y="908050"/>
            <a:ext cx="5472113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Егер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қандай айлаққа өзінің жол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тартқанын білмесе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онда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ешқандай жел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оған бағыттас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алмайды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(Сенека).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7"/>
            <a:ext cx="235552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615E2E7-00AB-4039-A1DC-DD7EDBDC48B6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00113" y="908050"/>
            <a:ext cx="7848600" cy="440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Өзіңіз қандай типке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көбірек лайық екендігіңізді анықтап алыңыз: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Адам-адам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Адам-табиғат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Адам-техника</a:t>
            </a: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Адам-белгі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852936"/>
            <a:ext cx="3585432" cy="310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80545EB7-8C43-46C5-B8E3-27C25944DA53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00113" y="1082675"/>
            <a:ext cx="80645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800" b="1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Сынақ</a:t>
            </a:r>
            <a:endParaRPr lang="ru-RU" sz="2800">
              <a:solidFill>
                <a:srgbClr val="10253F"/>
              </a:solidFill>
              <a:latin typeface="Cambria" pitchFamily="18" charset="0"/>
            </a:endParaRPr>
          </a:p>
          <a:p>
            <a:pPr indent="449263" eaLnBrk="0" hangingPunct="0"/>
            <a:r>
              <a:rPr lang="ru-RU" sz="280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 Сынаққа нұсқаулық</a:t>
            </a:r>
          </a:p>
          <a:p>
            <a:pPr indent="449263" eaLnBrk="0" hangingPunct="0"/>
            <a:endParaRPr lang="ru-RU" sz="2800">
              <a:solidFill>
                <a:srgbClr val="10253F"/>
              </a:solidFill>
              <a:latin typeface="Cambria" pitchFamily="18" charset="0"/>
            </a:endParaRPr>
          </a:p>
          <a:p>
            <a:pPr indent="449263" eaLnBrk="0" hangingPunct="0">
              <a:buFont typeface="Wingdings" pitchFamily="2" charset="2"/>
              <a:buChar char="ü"/>
            </a:pPr>
            <a:r>
              <a:rPr lang="kk-KZ" sz="280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Өзіңіз келіскен нақтылауды “құс белгімен” белгілеп көрсетіңіз</a:t>
            </a:r>
            <a:r>
              <a:rPr lang="ru-RU" sz="280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indent="449263" eaLnBrk="0" hangingPunct="0">
              <a:buFont typeface="Wingdings" pitchFamily="2" charset="2"/>
              <a:buChar char="ü"/>
            </a:pPr>
            <a:r>
              <a:rPr lang="kk-KZ" sz="280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Құсбелгі сандарын “БАРЛЫҒЫ”</a:t>
            </a:r>
            <a:endParaRPr lang="ru-RU" sz="2800">
              <a:solidFill>
                <a:srgbClr val="10253F"/>
              </a:solidFill>
              <a:latin typeface="Cambria" pitchFamily="18" charset="0"/>
              <a:cs typeface="Times New Roman" pitchFamily="18" charset="0"/>
            </a:endParaRPr>
          </a:p>
          <a:p>
            <a:pPr indent="449263" eaLnBrk="0" hangingPunct="0">
              <a:buFont typeface="Wingdings" pitchFamily="2" charset="2"/>
              <a:buChar char="ü"/>
            </a:pPr>
            <a:r>
              <a:rPr lang="ru-RU" sz="280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 сөзіне қарсы жазып қойыңыз.</a:t>
            </a:r>
            <a:r>
              <a:rPr lang="ru-RU" sz="2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endParaRPr lang="ru-RU" sz="28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0338"/>
            <a:ext cx="6048672" cy="12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E43D38A-73F2-4EF5-A341-DA52053E3091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3794" name="AutoShape 2" descr="https://www.domashniy.ru/upload/iblock/66c/66cfaa867ffacc3636f51129bd3ef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3892" name="Group 100"/>
          <p:cNvGraphicFramePr>
            <a:graphicFrameLocks noGrp="1"/>
          </p:cNvGraphicFramePr>
          <p:nvPr/>
        </p:nvGraphicFramePr>
        <p:xfrm>
          <a:off x="927707" y="162135"/>
          <a:ext cx="8208962" cy="6433503"/>
        </p:xfrm>
        <a:graphic>
          <a:graphicData uri="http://schemas.openxmlformats.org/drawingml/2006/table">
            <a:tbl>
              <a:tblPr/>
              <a:tblGrid>
                <a:gridCol w="1365250"/>
                <a:gridCol w="274637"/>
                <a:gridCol w="1455738"/>
                <a:gridCol w="185737"/>
                <a:gridCol w="1312863"/>
                <a:gridCol w="330200"/>
                <a:gridCol w="1360487"/>
                <a:gridCol w="123825"/>
                <a:gridCol w="1490663"/>
                <a:gridCol w="309562"/>
              </a:tblGrid>
              <a:tr h="155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жануарларды  қуана отырып,  тұрақты түрде қадағалайды және қамқорлық танытады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Бірдеңені қолдан жасап,  ұзақ уақыт бойы отырып жөндейді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Қандай да бір есептер шығарып, сызу сызуда ықыласпен және ұзақ уақыттар бойы отыра алады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Музей, театрларға, көркем көрмелерге барғанды ұнатады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Жаңа адамдармен тез танысады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жануарларға қарау кезінде ересектерге  қуана отырып, көмек береді.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Өзінің қолымен жасағандары, әдетте менің жолдастарымның, ересектердің қызығушылығын тудырады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Әдетте жазба жұмыстарында  аз қате шығарады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белгілі бір өнер саласына  қабілеті бар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Кішкене балаларға қажет болғанында , оларды алдандырғанда, іске бейімдегенде,  бірдеңеге көмек бергенде олармен бірге болғанды ұнатады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 әлемі туралы ерекше ықыласпен оқиды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Механизмдер, машиналар, аспаптар құрылысы туралы ықыласпен оқиды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Сөзжұмбақтар, басқатырғыштар, ребустар, қиын есептерді ықыласпен шешеді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Көркем өнерге белсенді түрде қатысады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Қатарластары мен кішілер арасындағы келіспеушіліктерді жеңіл шешеді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жануарлармен  жұмыс жүргізуде ерекше бейімі бар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техникамен  жұмыс қабілеті бар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Әдетте оған  жазбаша формада  басқаларға ойын анық та, айқын жеткізу жеңіл болады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көркемдік шығармаларының нәтижелерін бейтаныс адамдар мақұлдайды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Ол тіпті келіспеушілікке бармайды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 большим интересом читает об охране природной среды, леса, животных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қоылмен жасалған заттарды  бейтаныс адамдар мақұлдайды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Аса көп күш жұмсамай  бейтаныс  немесе  шет тілдегі сөздерді  еркін меңгереді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Ұзақ уақыт бойы  шаршамай көркемдік жұмыспен  айналыса алады (әуен, сурет салу және т.б.)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Көбіне таныс емес адамдарға көмек беруіне тура келеді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Жануарларға ықыласпен қарап, өсімдіктерді тексереді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Механизмдер, машиналар, аспаптар құрылысына жеңіл талдаулар жасай алады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Қатты күш салмай, сызбалар, графиктер, сызбалар мен кестелерді жеңіл айырады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Өзінің күшін сурет өнері, әуен, поэзиядан  байқайды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Оған қатарласына әр нәрсені  осылай  немесе басқаша жасауы тиістігіне  жеңіл көз жеткізе алады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2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F35ACB5-6046-4621-B789-76AFBD3B7277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7913" y="1484784"/>
            <a:ext cx="806608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Осылайша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 30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мақұлдауға  жауап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бере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отырып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  «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құсбелгілер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» (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олар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әр бағанда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)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бағанын есептейсіз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. Аса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көп оң  жиынтық   сіздің мамандығыңыздың типіне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сәйкес келетін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бағанда орналастыр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.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 – Адам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табиғат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II – Адам– техника,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III – Адам–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заң жүйесі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IV – Адам–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көркем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образ,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V – Адам –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C3C8D1B-72EA-4325-9DFA-28ACC10ACBD7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00138" y="1132682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Психологтар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келесі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жіктемені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ұсынады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37136" y="1766491"/>
            <a:ext cx="3168650" cy="2289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АДАМ-АДАМ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Басқа адамдармен байланысты мамандықтар. Бұл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медицина,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заң және құқық қорғау, оқыту және  тәрбие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беру,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қызмет көрсету саласы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64163" y="4724400"/>
            <a:ext cx="281305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АДАМ-ТАБИҒАТ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Табиғатпен байланысты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82573"/>
            <a:ext cx="1750010" cy="2456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32629"/>
            <a:ext cx="2881964" cy="27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41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FF42266-076A-443A-9692-E290BFA0BC0E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95245" y="1392238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Психологтар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келесі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жіктемені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ұсынады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1550" y="1916113"/>
            <a:ext cx="26638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Адам-техника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Техникалық мамандықтар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40425" y="4652963"/>
            <a:ext cx="29876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Адам-белгі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Белгілермен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байланысты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мамандықтар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68960"/>
            <a:ext cx="4511601" cy="3610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70" y="2140688"/>
            <a:ext cx="2453609" cy="23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602DA54-4103-42EC-A979-A94A29B6EBA7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7890" name="TextBox 25"/>
          <p:cNvSpPr txBox="1">
            <a:spLocks noChangeArrowheads="1"/>
          </p:cNvSpPr>
          <p:nvPr/>
        </p:nvSpPr>
        <p:spPr bwMode="auto">
          <a:xfrm>
            <a:off x="1102127" y="16288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Адам-</a:t>
            </a:r>
            <a:r>
              <a:rPr lang="ru-RU" b="1" dirty="0" err="1">
                <a:solidFill>
                  <a:srgbClr val="000066"/>
                </a:solidFill>
                <a:latin typeface="Cambria" pitchFamily="18" charset="0"/>
              </a:rPr>
              <a:t>көркем</a:t>
            </a:r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 образ </a:t>
            </a:r>
          </a:p>
          <a:p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Көркемдік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мамандықтар</a:t>
            </a:r>
            <a:endParaRPr lang="ru-RU" dirty="0">
              <a:solidFill>
                <a:srgbClr val="000066"/>
              </a:solidFill>
              <a:latin typeface="Cambria" pitchFamily="18" charset="0"/>
            </a:endParaRPr>
          </a:p>
          <a:p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Сәулет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өнері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сурет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өнері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, поэзия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немес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музыка.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Бұл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жұмыстағы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бастысы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–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бұл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көркемдік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талғам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болуы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27" y="2997200"/>
            <a:ext cx="39909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4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011274"/>
            <a:ext cx="3585432" cy="31024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46AB39B4-BE87-458D-A537-E9723A2A6A3C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87624" y="1988840"/>
            <a:ext cx="475138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балаңызға бәрінен бұрын қандай оқу пәндері  ұнайтындығын анықтаңыз?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6496ACD5-2F3C-45F3-B60A-F97B6292689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476375" y="981075"/>
            <a:ext cx="6480175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Танысу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ЖАТТЫҒУЫ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Өзіңізді таныстырыңыз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Сіздің балаңыздың жақсы көретін  пәндерін атаңыз</a:t>
            </a:r>
            <a:endParaRPr lang="en-US" alt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kk-KZ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Ол өзіне болашақ мамандығын </a:t>
            </a:r>
            <a:r>
              <a:rPr lang="kk-KZ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таңдаған-таңдамағанынан</a:t>
            </a:r>
            <a:r>
              <a:rPr lang="kk-KZ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жауап беріңіз? (Егер таңдаған болса, онда оның таңдауын айтыңыз)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Тренингтен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не </a:t>
            </a: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алғыңыз келеді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1" name="Picture 4" descr="http://img-fotki.yandex.ru/get/5808/xmuryj7.11/0_5ef7e_be9e35c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292600"/>
            <a:ext cx="26511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702F7B2A-0C15-4413-9465-5CD194DAA4A4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116013" y="1700213"/>
          <a:ext cx="7704137" cy="4919980"/>
        </p:xfrm>
        <a:graphic>
          <a:graphicData uri="http://schemas.openxmlformats.org/drawingml/2006/table">
            <a:tbl>
              <a:tblPr/>
              <a:tblGrid>
                <a:gridCol w="3509962"/>
                <a:gridCol w="341313"/>
                <a:gridCol w="3538537"/>
                <a:gridCol w="314325"/>
              </a:tblGrid>
              <a:tr h="5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ОҚЫТУ ПӘНІ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Психологтар келесі  жіктемені ұсынады</a:t>
                      </a: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Орыс тілі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Алгебра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Ана тілі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Геометрия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Шет тілі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Әдебиеті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Тарих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Астрономия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Азаматтану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Қоғамтану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Өлкетану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Құқықтану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Діни мәдениет пен  дүниелік  этика негіздері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Философия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Жаратылыстану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Экономика негіздері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Дене шынықтыру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Өмірлік қызмет қауіпсіздігінің негіздері (ӨҚН)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Музыка (Ән сабағы)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Экология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Көркем өнер (Сурет)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Сызу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Алғашқы әскери даярлық (АӘД)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2938" y="571500"/>
            <a:ext cx="77041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балаңызға ұнайтын  оқу пәндерін белгілеп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көрсетіңіз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D1E366F-A77F-41DD-9A58-9FBF0AA575FC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971550" y="1628775"/>
          <a:ext cx="7632700" cy="4818063"/>
        </p:xfrm>
        <a:graphic>
          <a:graphicData uri="http://schemas.openxmlformats.org/drawingml/2006/table">
            <a:tbl>
              <a:tblPr/>
              <a:tblGrid>
                <a:gridCol w="3168650"/>
                <a:gridCol w="2232025"/>
                <a:gridCol w="2232025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АҚША/УАҚЫТ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Оқуға қаражат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Оқуға уақыт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 gridSpan="3"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СЫРТҚЫ РЕСУРСТАР:</a:t>
                      </a:r>
                    </a:p>
                  </a:txBody>
                  <a:tcPr marL="30228" marR="302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Ақпарат (БАҚ, ИНТЕРНЕТ, кітаптар, адамдар -  ақпарат тасымалдағыштар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Байланыс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Адамдар-пікірлестер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2" name="TextBox 24"/>
          <p:cNvSpPr txBox="1">
            <a:spLocks noChangeArrowheads="1"/>
          </p:cNvSpPr>
          <p:nvPr/>
        </p:nvSpPr>
        <p:spPr bwMode="auto">
          <a:xfrm>
            <a:off x="755650" y="549275"/>
            <a:ext cx="8137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10253F"/>
                </a:solidFill>
                <a:latin typeface="Cambria" pitchFamily="18" charset="0"/>
              </a:rPr>
              <a:t>Тапсырма:</a:t>
            </a:r>
          </a:p>
          <a:p>
            <a:r>
              <a:rPr lang="ru-RU" sz="2200" b="1">
                <a:solidFill>
                  <a:srgbClr val="10253F"/>
                </a:solidFill>
                <a:latin typeface="Cambria" pitchFamily="18" charset="0"/>
              </a:rPr>
              <a:t>Өзіңнің ресурстарың мен мүмкіндіктеріңді бағала</a:t>
            </a:r>
            <a:endParaRPr lang="en-US" sz="2200" b="1">
              <a:solidFill>
                <a:srgbClr val="10253F"/>
              </a:solidFill>
              <a:latin typeface="Cambria" pitchFamily="18" charset="0"/>
            </a:endParaRPr>
          </a:p>
          <a:p>
            <a:endParaRPr lang="ru-RU" sz="2200" b="1">
              <a:solidFill>
                <a:srgbClr val="10253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06D69CE7-170D-41A1-8014-EAD109EF0711}" type="slidenum">
              <a:rPr lang="ru-RU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42031" name="Group 47"/>
          <p:cNvGraphicFramePr>
            <a:graphicFrameLocks noGrp="1"/>
          </p:cNvGraphicFramePr>
          <p:nvPr/>
        </p:nvGraphicFramePr>
        <p:xfrm>
          <a:off x="1187450" y="1557338"/>
          <a:ext cx="7632700" cy="4800600"/>
        </p:xfrm>
        <a:graphic>
          <a:graphicData uri="http://schemas.openxmlformats.org/drawingml/2006/table">
            <a:tbl>
              <a:tblPr/>
              <a:tblGrid>
                <a:gridCol w="3384550"/>
                <a:gridCol w="2124075"/>
                <a:gridCol w="2124075"/>
              </a:tblGrid>
              <a:tr h="92075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 gridSpan="3"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ДАМЫТУ ЖӘНЕ ОҚЫТУ:</a:t>
                      </a:r>
                    </a:p>
                  </a:txBody>
                  <a:tcPr marL="30228" marR="302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Курстар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Тренингтер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Семинарлар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Үйірмелер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Қосымша сабақтар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Тар және  сирек кездесетін бейімділіктер болуы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Дипломдар,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ертификаттар, мадақтамалар, сыйлықтар, </a:t>
                      </a: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едальдар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16013" y="549275"/>
            <a:ext cx="82089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балаңыздың ресурстары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мүмкіндіктерін бағалаңыз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0338"/>
            <a:ext cx="6048672" cy="12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D12124C-9ACC-4F49-A482-5739A29B4D83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42988" y="1484313"/>
          <a:ext cx="7632700" cy="5257800"/>
        </p:xfrm>
        <a:graphic>
          <a:graphicData uri="http://schemas.openxmlformats.org/drawingml/2006/table">
            <a:tbl>
              <a:tblPr/>
              <a:tblGrid>
                <a:gridCol w="4105275"/>
                <a:gridCol w="1763712"/>
                <a:gridCol w="1763713"/>
              </a:tblGrid>
              <a:tr h="92075">
                <a:tc gridSpan="3"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ІШКІ РЕСУРСТАР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Сезіну, нені қалаймын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Назар аудары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Ерекшеліктер, қабілет, машықтар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Ырық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Ойлау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Қиялдау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Түйсік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Ұмтылыс, ниет, таңдау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Денсаулық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Күш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Физикалық параметрлері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Сапалық сипаты (көпшілдік, шыдамдылық,  қайраттылық, және т.б.)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27088" y="476250"/>
            <a:ext cx="8137525" cy="82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балаңыздың ресурстары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мүмкіндіктерін бағалаңыз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ACBAD0B-ADAA-4BDA-B3DE-BDC2A687964F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0325" y="1133475"/>
            <a:ext cx="7634288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Өлшемді шешімге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жеті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қадам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1.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Лайықты мамандықтар тізімін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құру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Өзіңізге ұнаған, өзіңіз сол салада еңбек еткіңіз келген және Сізге лайықты мамандықтар тізімін </a:t>
            </a:r>
            <a:r>
              <a:rPr lang="kk-KZ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ққұрыңыз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2.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Таңдалып алынған мамандықтың  талаптарының тізімін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құрыңыз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Өзіңіздің талаптарыныңздың тізімін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құрыңыз: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таңдалып алынған мамандық және болашақтағы жұмыс түрі;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таңдалып алынған мамандық және өмірлік құндылықтар;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таңдалып алынған мамандық және өмірлік мақсаттар;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таңдалып алынған мамандық және сіздің бүгінгі  негізгі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проблемаларыңыз;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таңдалып алынған мамандық және мамандық бойынша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нақты жұмыспен қамтылу;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 даярлықтың қалаған деңгейі;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таңдалып алынған мамандық және  сіздің бейімділігіңіз бен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қабілеттеріңіз;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Қалаулы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орта,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мінез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жұмыс талаптары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05422E2C-49A2-46AB-8602-43DAEF0763EA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1484784"/>
            <a:ext cx="76327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Әрбір талаптың маңыздылығын анықтау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Барлық </a:t>
            </a:r>
            <a:r>
              <a:rPr lang="kk-KZ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тізімделгендер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қаншалықты  маңызды екендігін анықтаңыз. Мүмкін басым болып келетін  маңызды талаптарда бар болар, оларды ескеріп те қажеті болмауы ықтимал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4.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Әрбір  лайықты  мамандықтан шығатын талаптарға өзіңіздің сәйкестілігіңізді бағалау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Сол талаптардан өзге  Сіздің </a:t>
            </a:r>
            <a:r>
              <a:rPr lang="kk-KZ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маманлдыққа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қоятын және мамандықтың өзіне қоятын талабыңыз бар. Сіздің кәсіби шеберлігіңіз </a:t>
            </a:r>
            <a:r>
              <a:rPr lang="kk-KZ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дамыған-дамымағандығын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тексеріңіз, сіздің интеллектуалды қабілеттеріңіз, психологиялық ерекшеліктеріңіз, мамандық алаптарына денсаулығыңыз сай келе ме?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5.Нәтижелерді есептеп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тексеру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Барлық тармақтар бойынша Сізге бәрінен бұрын тізім ішіндегі мамандықтардың қайсысы сәйкес келетіндігіне талдау жасаңыз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223E8581-5178-4291-8D44-412F7CB29545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1484784"/>
            <a:ext cx="76327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6.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Нәтижелерді  тексеру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ойыңыздың дұрыстығына көз жеткізу үшін,  өзіңіздің шешіміңізді достарыңызбен, ата-аналарыңызбен, оқытушыларыңыз, психологтар, кәсіби кеңес берушілермен талқылаңыз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7.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Жетістікке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практикалық негзгі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қадамды анықтау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Сонымен , Сіз  шешім қабылдадыңыз,  енді анықтай аласыз: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қандай оқу орнынан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 білім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ала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аласыз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өзіңіздегі кәсіби маңызды қабілеттерді қалай дамыту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керек,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атаулы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 бойынша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практикалық жұмыс тәжірибесін қалай алуға болады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 нарығында  өзіңіздің бәсекеге қабілеттілігіңізді арттыруға  болады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155B1BCB-BAD3-4115-941D-47ADCD2611DB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152525"/>
            <a:ext cx="7753350" cy="538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 оқу орындары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туралы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деректерді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қалай табуға болады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Қазақстандағы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 білім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беру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тақырыбы бойынша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интернеттегі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сайттарды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қараңыз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МЫСАЛЫ: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kz24.net</a:t>
            </a:r>
            <a:r>
              <a:rPr lang="kk-KZ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/с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ompanirs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/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smallsection562.html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http://bsk.kz/index.php?category=144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  </a:t>
            </a:r>
            <a:r>
              <a:rPr lang="kk-KZ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колледдері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 лицейлері туралы ақпаратты келесі сайттан таба аласыз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http://yastudent.kz/high_schools_and_colleges/basic_information/#content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Нақты ООО таңдап алып, сол оқу орнының сайтына көшіңіз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ООО-ның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байланыс деректерінде қабылдау комиссиясының телефоны көрсетілген. Қоңырау шалыңыз және өзіңізді қызықтырған мамандық бойынша нақтылап, сұрап біліңіз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C0C00DAD-D801-40E8-B1C3-C4D4085C4DEE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42988" y="1228725"/>
            <a:ext cx="8101012" cy="54927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 қандай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ООО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базалық дайындық береді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Оңтүстік Қазақстан политехникалық 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http://politex.ucoz.com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Кентау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политехникалық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Кентау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трансформатор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зауыты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АҚ»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http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://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www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.</a:t>
            </a:r>
            <a:r>
              <a:rPr lang="en-US" u="sng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politech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-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college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.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com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АТК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жанындағы Ақтау көлік 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4"/>
              </a:rPr>
              <a:t>kazatk-atk.kz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Каспий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мемлекеттік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 технология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инжиниринг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университеті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«Қайнар» Ақтау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5"/>
              </a:rPr>
              <a:t>http://akcolkainar.kz/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Маңғыстау  политехникалық 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6"/>
              </a:rPr>
              <a:t>www.mptk.edu.kz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6"/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Маңғыстау энергетикалық 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7"/>
              </a:rPr>
              <a:t>www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7"/>
              </a:rPr>
              <a:t>.</a:t>
            </a:r>
            <a:r>
              <a:rPr lang="ru-RU" u="sng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7"/>
              </a:rPr>
              <a:t>gkkpmek.kz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 Мұнай және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Газ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АМжГК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8"/>
              </a:rPr>
              <a:t>http://aknig2000.wixsite.com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 политехникалық 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9"/>
              </a:rPr>
              <a:t>https://apk-edu.kz/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  техникалық 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10"/>
              </a:rPr>
              <a:t>http://atk-edu.kz/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  құрылыс-монтаж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11"/>
              </a:rPr>
              <a:t>http://asmk.kz/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Сәулет-құрылыс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(Ақтөбе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АТК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жанындағы Ақтөбе көлік және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коммуникация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 көлік, коммуникациялар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жаңа 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12"/>
              </a:rPr>
              <a:t>http://aktk-nt.kz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7F048813-A233-4D15-BCE6-4BBE0614B7F8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49325" y="1124744"/>
            <a:ext cx="8194675" cy="54927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 қандай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ООО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базалық дайындық береді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 байланыс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электротехника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Инновациялық Еуразия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Университетінің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http://college.ineu.edu.kz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Инновациялық Еуразия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Университетінің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http://college.ineu.edu.kz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Ақпараттық 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бизнес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http://www.kitib.kz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инновациялық техникалық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көлік және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коммуникация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4"/>
              </a:rPr>
              <a:t>http://pktik.kz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түсті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металлургия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5"/>
              </a:rPr>
              <a:t>http://college7-pav2.kz/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политехникалық 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Орал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ақпараттық 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6"/>
              </a:rPr>
              <a:t>http://www.ukit.kz/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Орал газ,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мұнай және салалық 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Астана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кәсіби-техникалық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7"/>
              </a:rPr>
              <a:t>http://ptk.astana-bilim.kz/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Шымкент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көлік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коммуникациялар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жаңа 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ШККжЖТК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Батыс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 инженерлік-технологиялық 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8"/>
              </a:rPr>
              <a:t>www.wketc.kz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Орал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ақпараттық 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6"/>
              </a:rPr>
              <a:t>http://www.ukit.kz/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CA9D7728-66A5-4A24-B946-7A4B1740124A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71550" y="1773238"/>
            <a:ext cx="4968875" cy="4338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Қарым қатынастың сенімгерлік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стилі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Осында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»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және «қазір» қағидасының қарым-қатынасы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Регламентті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сақтау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Сөйлеушіге құрмет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Мәніне қарай нақты айтамыз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Белсенділік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Мобильді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</a:t>
            </a: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сыпайылық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дауысы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бәсеңдетілген телефондар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altLang="ru-RU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771775" y="1113036"/>
            <a:ext cx="4032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000" b="1" dirty="0">
                <a:solidFill>
                  <a:srgbClr val="10253F"/>
                </a:solidFill>
                <a:latin typeface="Cambria" pitchFamily="18" charset="0"/>
              </a:rPr>
              <a:t>Правила работы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33810"/>
            <a:ext cx="2085828" cy="23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04025" y="2852936"/>
            <a:ext cx="129636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53200" y="2704564"/>
            <a:ext cx="1728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FF0000"/>
                </a:solidFill>
              </a:rPr>
              <a:t>НАЗАР АУДАРЫҢЫЗ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17F3BF2-EA2C-41BC-8E5D-38799822DD07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550" y="1150938"/>
            <a:ext cx="7753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Мысалы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энергетика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саласын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таңдадыңыз Ықтимал таңдаулардың біреуі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КЕНТАУ ПОЛИТЕХНИКАЛЫҚ КОЛЛЕДЖІ  «КЕНТАУ ТРАНСФОРМАТОР ЗАУЫТЫ» АҚ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6ACC1DA-874D-4769-B27A-06537D4F4DB0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550" y="1150938"/>
            <a:ext cx="775335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Мысалы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неге ООО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таңдадыңыз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Неге ООО, ары қарай мектепті жалғастыру, ары қарай </a:t>
            </a:r>
            <a:r>
              <a:rPr lang="kk-KZ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ЖОО-на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түсу емес?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Орта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оқу орнының пайдасын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жазыңыз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31913" y="3043238"/>
          <a:ext cx="6768753" cy="240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kk-KZ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Мамандық/ООО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1-пайда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2-пайда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73AB98B-3A62-40B1-81BE-F06748F14A00}" type="slidenum">
              <a:rPr lang="ru-RU"/>
              <a:pPr>
                <a:defRPr/>
              </a:pPr>
              <a:t>42</a:t>
            </a:fld>
            <a:endParaRPr lang="ru-RU" dirty="0"/>
          </a:p>
        </p:txBody>
      </p:sp>
      <p:pic>
        <p:nvPicPr>
          <p:cNvPr id="5120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2" y="2371202"/>
            <a:ext cx="23685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968374" y="1472406"/>
            <a:ext cx="2663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Кентау политехникалық колледжі </a:t>
            </a:r>
          </a:p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«Кентау трансформатор зауыты» АҚ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4" name="Rectangle 7"/>
          <p:cNvSpPr>
            <a:spLocks/>
          </p:cNvSpPr>
          <p:nvPr/>
        </p:nvSpPr>
        <p:spPr bwMode="auto">
          <a:xfrm>
            <a:off x="3923928" y="836712"/>
            <a:ext cx="446246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Колледждегі кәсіби даярлық келесі мамандықтар бойынша жүзеге асырылады: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0911000- Электр және электромеханикалық құралдарды техникалық пайдалану, қызмет көрсету және жөндеу (түрлері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Электромеханик</a:t>
            </a: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kk-KZ" sz="1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0901000 – Электр станциялары мен желілерінің электроқұрал-жабдықтары (түрлері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Электромонтер (жұмысшы мамандық)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latin typeface="Times New Roman" pitchFamily="18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0902000 (Электрмен жабдықтау) салалар бойынша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Техник-электрик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latin typeface="Times New Roman" pitchFamily="18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1302000 Автоматтандыру және басқару (түрлері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 Өнеркәсіп электроншысы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Бақылау.... бойынша слесарь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kk-KZ" sz="1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0518000 – Есеп және аудит (салалар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Экономист-бухгалтер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 </a:t>
            </a:r>
            <a:r>
              <a:rPr lang="kk-KZ" sz="1200" b="1" dirty="0">
                <a:latin typeface="Times New Roman" pitchFamily="18" charset="0"/>
              </a:rPr>
              <a:t>Бухгалтер (жұмысшы мамандық)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kk-KZ" sz="1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140100 Ғимараттар мен құрылыстар салу және пайдалану (салалар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</a:t>
            </a:r>
            <a:r>
              <a:rPr lang="kk-KZ" sz="1200" b="1" dirty="0">
                <a:latin typeface="Times New Roman" pitchFamily="18" charset="0"/>
              </a:rPr>
              <a:t> – Техник-құрылысшы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Кеңе профильдегі шебер құрылысшы (жұмысшы мамандық)</a:t>
            </a:r>
            <a:endParaRPr lang="kk-KZ" sz="1200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73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EC609C3E-5398-4E33-8F3B-1C1685FA9732}" type="slidenum">
              <a:rPr lang="ru-RU"/>
              <a:pPr>
                <a:defRPr/>
              </a:pPr>
              <a:t>43</a:t>
            </a:fld>
            <a:endParaRPr lang="ru-RU" dirty="0"/>
          </a:p>
        </p:txBody>
      </p:sp>
      <p:pic>
        <p:nvPicPr>
          <p:cNvPr id="52226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133600"/>
            <a:ext cx="56086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00113" y="3500438"/>
            <a:ext cx="21605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1-пайдасы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52228" name="TextBox 34"/>
          <p:cNvSpPr txBox="1">
            <a:spLocks noChangeArrowheads="1"/>
          </p:cNvSpPr>
          <p:nvPr/>
        </p:nvSpPr>
        <p:spPr bwMode="auto">
          <a:xfrm>
            <a:off x="1187450" y="5084763"/>
            <a:ext cx="71532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			100% жұмысқа орналастыру</a:t>
            </a:r>
          </a:p>
          <a:p>
            <a:pPr indent="352425"/>
            <a:r>
              <a:rPr lang="kk-KZ" sz="1600">
                <a:latin typeface="Times New Roman" pitchFamily="18" charset="0"/>
              </a:rPr>
              <a:t>		Біздің түлектерімізді «</a:t>
            </a:r>
            <a:r>
              <a:rPr lang="en-US" sz="1600">
                <a:latin typeface="Times New Roman" pitchFamily="18" charset="0"/>
              </a:rPr>
              <a:t>Alageum Elektric</a:t>
            </a:r>
            <a:r>
              <a:rPr lang="kk-KZ" sz="1600">
                <a:latin typeface="Times New Roman" pitchFamily="18" charset="0"/>
              </a:rPr>
              <a:t>» холдинг 	компаниясының 	бөлімшелеріне жұмысқа орналастырамыз</a:t>
            </a:r>
          </a:p>
          <a:p>
            <a:pPr indent="352425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Alagium Electric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холдинг компаниясында Қазақстан бойынша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kk-KZ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филиал бар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Қазақстанның әр аймағында осы компанияның зауыттары жұмыс істейді</a:t>
            </a:r>
            <a:endPara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Прямоугольник 2"/>
          <p:cNvSpPr>
            <a:spLocks noChangeArrowheads="1"/>
          </p:cNvSpPr>
          <p:nvPr/>
        </p:nvSpPr>
        <p:spPr bwMode="auto">
          <a:xfrm>
            <a:off x="2123728" y="1213867"/>
            <a:ext cx="676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</a:rPr>
              <a:t>Кентау политехникалық колледжі </a:t>
            </a:r>
          </a:p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</a:rPr>
              <a:t>«Кентау трансформатор зауыты» АҚ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98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2B50C095-CEBB-40C4-9F69-9BFE7E66FC46}" type="slidenum">
              <a:rPr lang="ru-RU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71550" y="1268413"/>
            <a:ext cx="21605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2-пайдасы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53251" name="TextBox 34"/>
          <p:cNvSpPr txBox="1">
            <a:spLocks noChangeArrowheads="1"/>
          </p:cNvSpPr>
          <p:nvPr/>
        </p:nvSpPr>
        <p:spPr bwMode="auto">
          <a:xfrm>
            <a:off x="2700338" y="981075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 оқу гранты. </a:t>
            </a:r>
          </a:p>
          <a:p>
            <a:pPr indent="352425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2017 ж 350 оқушы қабылданды.</a:t>
            </a:r>
          </a:p>
        </p:txBody>
      </p:sp>
      <p:pic>
        <p:nvPicPr>
          <p:cNvPr id="5325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133600"/>
            <a:ext cx="4073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042988" y="2565400"/>
            <a:ext cx="2160587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3-пайдасы</a:t>
            </a:r>
          </a:p>
        </p:txBody>
      </p:sp>
      <p:pic>
        <p:nvPicPr>
          <p:cNvPr id="53254" name="Рисунок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13100"/>
            <a:ext cx="38814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49016" y="3073400"/>
            <a:ext cx="3844942" cy="718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6" name="TextBox 2"/>
          <p:cNvSpPr txBox="1">
            <a:spLocks noChangeArrowheads="1"/>
          </p:cNvSpPr>
          <p:nvPr/>
        </p:nvSpPr>
        <p:spPr bwMode="auto">
          <a:xfrm>
            <a:off x="864394" y="2901274"/>
            <a:ext cx="38514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«Кентау трансформатор зауыты» АҚ цехтарындағы оқу-жұмыс орны (белгілі бастыс еуропалық фирмалардың ең заманауи құрал-жабдығымен жабдықталған)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5261" y="2133599"/>
            <a:ext cx="4066164" cy="893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5" name="TextBox 1"/>
          <p:cNvSpPr txBox="1">
            <a:spLocks noChangeArrowheads="1"/>
          </p:cNvSpPr>
          <p:nvPr/>
        </p:nvSpPr>
        <p:spPr bwMode="auto">
          <a:xfrm>
            <a:off x="4772711" y="1877291"/>
            <a:ext cx="40735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Calibri" pitchFamily="34" charset="0"/>
              </a:rPr>
              <a:t>Дуальді оқыту жүйесі</a:t>
            </a: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Колледждегі теориялық оқыту 30-40%, ал практикалық оқыту 60-70% құрайды, яғни аптасына сабақ 2-3 күн «Кентау трансформатор зауыты» АҚ-да болады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37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E13A318-C19D-45D1-BD7B-0B8655E98B19}" type="slidenum">
              <a:rPr lang="ru-RU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54274" name="TextBox 8"/>
          <p:cNvSpPr txBox="1">
            <a:spLocks noChangeArrowheads="1"/>
          </p:cNvSpPr>
          <p:nvPr/>
        </p:nvSpPr>
        <p:spPr bwMode="auto">
          <a:xfrm>
            <a:off x="827088" y="3357563"/>
            <a:ext cx="21605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10253F"/>
                </a:solidFill>
                <a:latin typeface="Cambria" pitchFamily="18" charset="0"/>
              </a:rPr>
              <a:t>4-пайдасы</a:t>
            </a:r>
          </a:p>
          <a:p>
            <a:r>
              <a:rPr lang="kk-KZ" sz="1200" b="1">
                <a:solidFill>
                  <a:srgbClr val="FF0000"/>
                </a:solidFill>
                <a:latin typeface="Times New Roman" pitchFamily="18" charset="0"/>
              </a:rPr>
              <a:t>Метариелды –техникалық база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Оқу кабинеттері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Зертханалар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Шеберханалар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Техникалық кітапхана</a:t>
            </a:r>
            <a:endParaRPr lang="ru-RU" sz="1200" b="1">
              <a:solidFill>
                <a:srgbClr val="10253F"/>
              </a:solidFill>
              <a:latin typeface="Times New Roman" pitchFamily="18" charset="0"/>
            </a:endParaRPr>
          </a:p>
          <a:p>
            <a:endParaRPr lang="kk-KZ" sz="1200" b="1">
              <a:solidFill>
                <a:srgbClr val="10253F"/>
              </a:solidFill>
              <a:latin typeface="Times New Roman" pitchFamily="18" charset="0"/>
            </a:endParaRPr>
          </a:p>
          <a:p>
            <a:endParaRPr lang="ru-RU" sz="1200" b="1">
              <a:solidFill>
                <a:srgbClr val="10253F"/>
              </a:solidFill>
              <a:latin typeface="Times New Roman" pitchFamily="18" charset="0"/>
            </a:endParaRPr>
          </a:p>
        </p:txBody>
      </p:sp>
      <p:pic>
        <p:nvPicPr>
          <p:cNvPr id="54275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38" y="1065213"/>
            <a:ext cx="53244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2051720" y="5646737"/>
            <a:ext cx="590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>
                <a:solidFill>
                  <a:srgbClr val="FF0000"/>
                </a:solidFill>
                <a:latin typeface="Times New Roman" pitchFamily="18" charset="0"/>
              </a:rPr>
              <a:t>Колледждің материалдық-техникалық базасы:</a:t>
            </a:r>
          </a:p>
          <a:p>
            <a:r>
              <a:rPr lang="kk-KZ" sz="1400">
                <a:latin typeface="Times New Roman" pitchFamily="18" charset="0"/>
              </a:rPr>
              <a:t>оқу кабинеттері, шеберхана, зертхана шеберхана, техникалық кітапхана </a:t>
            </a:r>
            <a:endParaRPr lang="ru-RU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58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F8D3C84-D765-4B51-B438-DBC65E9F804A}" type="slidenum">
              <a:rPr lang="ru-RU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7600" y="1392238"/>
            <a:ext cx="21605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5-пайдасы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kk-KZ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СТУДЕНТТІК ҮЙІРМЕЛЕР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55299" name="Рисунок 9"/>
          <p:cNvPicPr>
            <a:picLocks noChangeAspect="1"/>
          </p:cNvPicPr>
          <p:nvPr/>
        </p:nvPicPr>
        <p:blipFill rotWithShape="1">
          <a:blip r:embed="rId2"/>
          <a:srcRect t="12561"/>
          <a:stretch/>
        </p:blipFill>
        <p:spPr bwMode="auto">
          <a:xfrm>
            <a:off x="3381375" y="3356992"/>
            <a:ext cx="5381625" cy="316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26"/>
          <p:cNvPicPr>
            <a:picLocks noChangeAspect="1"/>
          </p:cNvPicPr>
          <p:nvPr/>
        </p:nvPicPr>
        <p:blipFill rotWithShape="1">
          <a:blip r:embed="rId3"/>
          <a:srcRect t="19158"/>
          <a:stretch/>
        </p:blipFill>
        <p:spPr bwMode="auto">
          <a:xfrm>
            <a:off x="3381375" y="1340768"/>
            <a:ext cx="5343525" cy="13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123899" y="3356992"/>
            <a:ext cx="2159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6-пайдасы 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kk-KZ" sz="1200" dirty="0">
                <a:latin typeface="+mn-lt"/>
                <a:cs typeface="+mn-cs"/>
              </a:rPr>
              <a:t>«Жылдың таңдаулы бітірушісі» атауы және ақшалай сыйлық  -  1000 доллар</a:t>
            </a:r>
            <a:endParaRPr lang="kk-KZ" sz="12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6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8AE97394-36CB-4FC3-A532-77EDDB16FC7F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62466" name="TextBox 22"/>
          <p:cNvSpPr txBox="1">
            <a:spLocks noChangeArrowheads="1"/>
          </p:cNvSpPr>
          <p:nvPr/>
        </p:nvSpPr>
        <p:spPr bwMode="auto">
          <a:xfrm>
            <a:off x="1259632" y="1484784"/>
            <a:ext cx="75374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Болашақ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оқу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орнын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таңдау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кезінде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жоғары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сынып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оқушыларына</a:t>
            </a:r>
            <a:r>
              <a:rPr lang="ru-RU" sz="2400" b="1" dirty="0">
                <a:solidFill>
                  <a:srgbClr val="10253F"/>
                </a:solidFill>
                <a:latin typeface="Cambria" pitchFamily="18" charset="0"/>
              </a:rPr>
              <a:t>  </a:t>
            </a:r>
            <a:r>
              <a:rPr lang="ru-RU" sz="2400" b="1" dirty="0" err="1">
                <a:solidFill>
                  <a:srgbClr val="10253F"/>
                </a:solidFill>
                <a:latin typeface="Cambria" pitchFamily="18" charset="0"/>
              </a:rPr>
              <a:t>кеңестер</a:t>
            </a:r>
            <a:endParaRPr lang="ru-RU" sz="2400" dirty="0">
              <a:solidFill>
                <a:srgbClr val="10253F"/>
              </a:solidFill>
              <a:latin typeface="Cambria" pitchFamily="18" charset="0"/>
            </a:endParaRPr>
          </a:p>
          <a:p>
            <a:endParaRPr lang="ru-RU" sz="2000" dirty="0">
              <a:solidFill>
                <a:srgbClr val="10253F"/>
              </a:solidFill>
              <a:latin typeface="Cambria" pitchFamily="18" charset="0"/>
            </a:endParaRP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1.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Мемлекеттік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аккредитациялы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институтты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таңдаңыз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.</a:t>
            </a: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2.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Оқытушылық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құрам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туралы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білуден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қысылмаңыз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.</a:t>
            </a: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3.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Есте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сақтаңыз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!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Қазіргі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уақытта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сіз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бір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уақытта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бірнеше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институттар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мен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университеттерге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біруақытта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түсе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аласыз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.</a:t>
            </a: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4.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Емтихандарда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болуыға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тырысыңыз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,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мүмкін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апелляция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қажет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болуы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ықтимал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.</a:t>
            </a: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5.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Жаңа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факультеттерде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әр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уақытта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ең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аз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өтпелі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балл.</a:t>
            </a: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6.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Оқуға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түспесеңіз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,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ренжімеңіз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Алда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көптеген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мүмкіндіктер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жатыр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.</a:t>
            </a: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7.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Өзіңіз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түспек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болған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ЖОО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бітірушісімен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сөйлесіңіз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.</a:t>
            </a:r>
          </a:p>
          <a:p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8.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Өзіңіз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rgbClr val="10253F"/>
                </a:solidFill>
                <a:latin typeface="Cambria" pitchFamily="18" charset="0"/>
              </a:rPr>
              <a:t>таңдаңыз</a:t>
            </a:r>
            <a:r>
              <a:rPr lang="ru-RU" sz="2000" dirty="0">
                <a:solidFill>
                  <a:srgbClr val="10253F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21412E8-57A0-4C99-8A96-8F55C73EE7E9}" type="slidenum">
              <a:rPr lang="ru-RU"/>
              <a:pPr>
                <a:defRPr/>
              </a:pPr>
              <a:t>48</a:t>
            </a:fld>
            <a:endParaRPr lang="ru-RU"/>
          </a:p>
        </p:txBody>
      </p:sp>
      <p:pic>
        <p:nvPicPr>
          <p:cNvPr id="6349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029" y="3807514"/>
            <a:ext cx="3447727" cy="273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7"/>
          <p:cNvSpPr>
            <a:spLocks noChangeArrowheads="1"/>
          </p:cNvSpPr>
          <p:nvPr/>
        </p:nvSpPr>
        <p:spPr bwMode="auto">
          <a:xfrm>
            <a:off x="1679574" y="1232982"/>
            <a:ext cx="6624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4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Сүйікті</a:t>
            </a:r>
            <a:r>
              <a:rPr lang="ru-RU" sz="4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мамандық</a:t>
            </a:r>
            <a:r>
              <a:rPr lang="ru-RU" sz="4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таңдауда</a:t>
            </a:r>
            <a:r>
              <a:rPr lang="ru-RU" sz="4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сәттілік</a:t>
            </a:r>
            <a:r>
              <a:rPr lang="ru-RU" sz="4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тілейміз</a:t>
            </a:r>
            <a:r>
              <a:rPr lang="ru-RU" sz="4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!</a:t>
            </a:r>
            <a:endParaRPr lang="ru-RU" sz="4400" dirty="0">
              <a:solidFill>
                <a:srgbClr val="FF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CB2E9D72-B9EC-4248-BDE9-CA5113E29BE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16013" y="4005263"/>
            <a:ext cx="770413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Дүние жүзінде шамамен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40 000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 ал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Қазақстанда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5000-нан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астам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бар.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Жыл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сайын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25 млн.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әлемде  өзінің жұмыс орнын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айырбастайды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олардың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12%-ы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кері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қайтады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.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Сізді толығымен қанағаттандыратын, жүрегіңізге жақын және материалды тұрғыдан тиімді болатын сол бір  жалғыз мамандықты  қалай табуға болады.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9459" name="Рисунок 25" descr="https://go1.imgsmail.ru/imgpreview?key=5c4698ce37265ad1&amp;mb=imgdb_preview_7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268760"/>
            <a:ext cx="2713393" cy="26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37E06C3-C7E2-4B64-88FA-0717B0355003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47358" y="1242836"/>
            <a:ext cx="77771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2017–2030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жылдар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аралығындағы  ескірген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интеллектуалды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06231"/>
              </p:ext>
            </p:extLst>
          </p:nvPr>
        </p:nvGraphicFramePr>
        <p:xfrm>
          <a:off x="1047358" y="2303239"/>
          <a:ext cx="7777162" cy="3840480"/>
        </p:xfrm>
        <a:graphic>
          <a:graphicData uri="http://schemas.openxmlformats.org/drawingml/2006/table">
            <a:tbl>
              <a:tblPr/>
              <a:tblGrid>
                <a:gridCol w="3887787"/>
                <a:gridCol w="3889375"/>
              </a:tblGrid>
              <a:tr h="139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2020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жылға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дейін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Сметашы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Стенографшы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Шифрді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айырып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оқушы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Копирайтер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Турагент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Дәріс оқушы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Кітапханашы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Құжат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жүргзуші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мұрағатшы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сынақшы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Билет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тексеруші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Тұраққа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орналастырушы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сall-орталық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операторы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Лифтер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Пошташы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6A1C7E58-97FC-455A-A962-9B269A79A139}" type="slidenum">
              <a:rPr lang="ru-RU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23216"/>
              </p:ext>
            </p:extLst>
          </p:nvPr>
        </p:nvGraphicFramePr>
        <p:xfrm>
          <a:off x="1043608" y="1268760"/>
          <a:ext cx="777686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жылдан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кейін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Заң кеңесшісі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Нотариус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Дәрісші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0" eaLnBrk="1" latinLnBrk="0" hangingPunct="1"/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Талдаушы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Маклер/риэлтор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Хатшы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ресепционист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Муниципальді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жұмысшы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Логист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Диспетчер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Банктік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операцияшы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Журналист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Диагнозшы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Бұрғышы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Жүйелік</a:t>
                      </a:r>
                      <a:r>
                        <a:rPr lang="ru-RU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әкімші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Вахташы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Шахтер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Тауарлық құрам машинисі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ЖПҚ инспекторы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Кенші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Бөлшектеп өлшеуші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0" eaLnBrk="1" latinLnBrk="0" hangingPunct="1"/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пісіруші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Прораб </a:t>
                      </a:r>
                      <a:endParaRPr lang="ru-RU" sz="2400" dirty="0" smtClean="0"/>
                    </a:p>
                    <a:p>
                      <a:pPr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Тігінші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етікші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Такси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жүргізушісі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3BC9FB5-80D5-4D55-AF84-6C4634959A09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87450" y="1028700"/>
            <a:ext cx="7777163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Зейнеткер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Автоматтандыру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толқынындағы орташа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машықтары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Cambria" panose="02040503050406030204" pitchFamily="18" charset="0"/>
              <a:cs typeface="+mn-cs"/>
            </a:endParaRPr>
          </a:p>
          <a:p>
            <a:pPr indent="3635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Салалардағы автоматтандыру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бар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уақытта біліктіліктің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орта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деңгейінен басталады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Бұл жұмыстар  жеткілікті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түрде  үлгілік  компоненттерден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тұрады,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бизнес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иелері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үшін  экономикалық автоматтандырылған тартымды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ету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үшін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жеңіл автоматтандырылуына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жоғары төлемді болуы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тиіс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27581"/>
              </p:ext>
            </p:extLst>
          </p:nvPr>
        </p:nvGraphicFramePr>
        <p:xfrm>
          <a:off x="1043608" y="1861905"/>
          <a:ext cx="7344816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Ішінара</a:t>
                      </a:r>
                      <a:endParaRPr lang="ru-RU" b="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Толығымен</a:t>
                      </a:r>
                      <a:endParaRPr lang="ru-RU" b="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0" indent="1436688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Роботтар</a:t>
                      </a:r>
                      <a:endParaRPr lang="ru-RU" dirty="0" smtClean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Аутсорсинг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Жасанды</a:t>
                      </a:r>
                      <a:r>
                        <a:rPr lang="ru-RU" baseline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интеллект </a:t>
                      </a:r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бағдарламасы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Бактерия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Гастарбайтерлер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d</a:t>
                      </a:r>
                      <a:r>
                        <a:rPr lang="ru-RU" baseline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anose="02040503050406030204" pitchFamily="18" charset="0"/>
                        </a:rPr>
                        <a:t>принтерлер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8646B903-2D5E-4687-B95E-029EDE4517B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3555" name="Прямоугольник 25"/>
          <p:cNvSpPr>
            <a:spLocks noChangeArrowheads="1"/>
          </p:cNvSpPr>
          <p:nvPr/>
        </p:nvSpPr>
        <p:spPr bwMode="auto">
          <a:xfrm>
            <a:off x="3039268" y="1114543"/>
            <a:ext cx="407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10253F"/>
                </a:solidFill>
              </a:rPr>
              <a:t>Жұмысқа нені алады</a:t>
            </a:r>
            <a:r>
              <a:rPr lang="ru-RU" sz="2800" b="1" dirty="0">
                <a:solidFill>
                  <a:srgbClr val="10253F"/>
                </a:solidFill>
                <a:latin typeface="Cambria" pitchFamily="18" charset="0"/>
              </a:rPr>
              <a:t>?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331913" y="2420938"/>
            <a:ext cx="6477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331913" y="3789363"/>
            <a:ext cx="6461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lum bright="10000" contrast="-20000"/>
          </a:blip>
          <a:srcRect/>
          <a:stretch>
            <a:fillRect/>
          </a:stretch>
        </p:blipFill>
        <p:spPr bwMode="auto">
          <a:xfrm>
            <a:off x="4787900" y="2349500"/>
            <a:ext cx="581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>
            <a:lum bright="20000" contrast="-20000"/>
          </a:blip>
          <a:srcRect/>
          <a:stretch>
            <a:fillRect/>
          </a:stretch>
        </p:blipFill>
        <p:spPr bwMode="auto">
          <a:xfrm>
            <a:off x="4787900" y="36449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941888"/>
            <a:ext cx="638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5013325"/>
            <a:ext cx="647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1907</Words>
  <Application>Microsoft Office PowerPoint</Application>
  <PresentationFormat>Экран (4:3)</PresentationFormat>
  <Paragraphs>485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Пользователь Windows</cp:lastModifiedBy>
  <cp:revision>222</cp:revision>
  <dcterms:created xsi:type="dcterms:W3CDTF">2017-09-16T09:01:30Z</dcterms:created>
  <dcterms:modified xsi:type="dcterms:W3CDTF">2017-11-22T21:05:42Z</dcterms:modified>
</cp:coreProperties>
</file>