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256" r:id="rId2"/>
    <p:sldId id="258" r:id="rId3"/>
    <p:sldId id="259" r:id="rId4"/>
    <p:sldId id="260" r:id="rId5"/>
    <p:sldId id="261" r:id="rId6"/>
    <p:sldId id="282" r:id="rId7"/>
    <p:sldId id="284" r:id="rId8"/>
    <p:sldId id="286" r:id="rId9"/>
    <p:sldId id="288" r:id="rId10"/>
    <p:sldId id="290" r:id="rId11"/>
    <p:sldId id="289" r:id="rId12"/>
    <p:sldId id="276" r:id="rId13"/>
    <p:sldId id="279" r:id="rId14"/>
    <p:sldId id="265" r:id="rId15"/>
    <p:sldId id="266" r:id="rId16"/>
    <p:sldId id="280" r:id="rId17"/>
    <p:sldId id="292" r:id="rId18"/>
    <p:sldId id="263" r:id="rId19"/>
    <p:sldId id="267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8" autoAdjust="0"/>
    <p:restoredTop sz="94660"/>
  </p:normalViewPr>
  <p:slideViewPr>
    <p:cSldViewPr snapToGrid="0">
      <p:cViewPr varScale="1">
        <p:scale>
          <a:sx n="74" d="100"/>
          <a:sy n="74" d="100"/>
        </p:scale>
        <p:origin x="26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3CEBFC-B8BD-4969-9FF1-E7F349C69D8C}" type="datetimeFigureOut">
              <a:rPr lang="ru-RU" smtClean="0"/>
              <a:pPr/>
              <a:t>16.05.2018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1EFA31-A62E-4130-9CDD-97F2DFB350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3249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7DD01-F79A-4890-B5CE-2094E4C355B6}" type="datetimeFigureOut">
              <a:rPr lang="ru-RU" smtClean="0"/>
              <a:pPr/>
              <a:t>16.05.2018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686D1-F4FB-4F5D-BB8E-94647443F6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634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7DD01-F79A-4890-B5CE-2094E4C355B6}" type="datetimeFigureOut">
              <a:rPr lang="ru-RU" smtClean="0"/>
              <a:pPr/>
              <a:t>16.05.2018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686D1-F4FB-4F5D-BB8E-94647443F6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0438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7DD01-F79A-4890-B5CE-2094E4C355B6}" type="datetimeFigureOut">
              <a:rPr lang="ru-RU" smtClean="0"/>
              <a:pPr/>
              <a:t>16.05.2018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686D1-F4FB-4F5D-BB8E-94647443F6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4104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7DD01-F79A-4890-B5CE-2094E4C355B6}" type="datetimeFigureOut">
              <a:rPr lang="ru-RU" smtClean="0"/>
              <a:pPr/>
              <a:t>16.05.2018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686D1-F4FB-4F5D-BB8E-94647443F6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3483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7DD01-F79A-4890-B5CE-2094E4C355B6}" type="datetimeFigureOut">
              <a:rPr lang="ru-RU" smtClean="0"/>
              <a:pPr/>
              <a:t>16.05.2018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686D1-F4FB-4F5D-BB8E-94647443F6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2820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7DD01-F79A-4890-B5CE-2094E4C355B6}" type="datetimeFigureOut">
              <a:rPr lang="ru-RU" smtClean="0"/>
              <a:pPr/>
              <a:t>16.05.2018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686D1-F4FB-4F5D-BB8E-94647443F6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970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7DD01-F79A-4890-B5CE-2094E4C355B6}" type="datetimeFigureOut">
              <a:rPr lang="ru-RU" smtClean="0"/>
              <a:pPr/>
              <a:t>16.05.2018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686D1-F4FB-4F5D-BB8E-94647443F6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611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7DD01-F79A-4890-B5CE-2094E4C355B6}" type="datetimeFigureOut">
              <a:rPr lang="ru-RU" smtClean="0"/>
              <a:pPr/>
              <a:t>16.05.2018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686D1-F4FB-4F5D-BB8E-94647443F6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683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7DD01-F79A-4890-B5CE-2094E4C355B6}" type="datetimeFigureOut">
              <a:rPr lang="ru-RU" smtClean="0"/>
              <a:pPr/>
              <a:t>16.05.2018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686D1-F4FB-4F5D-BB8E-94647443F6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358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7DD01-F79A-4890-B5CE-2094E4C355B6}" type="datetimeFigureOut">
              <a:rPr lang="ru-RU" smtClean="0"/>
              <a:pPr/>
              <a:t>16.05.2018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686D1-F4FB-4F5D-BB8E-94647443F6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3806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7DD01-F79A-4890-B5CE-2094E4C355B6}" type="datetimeFigureOut">
              <a:rPr lang="ru-RU" smtClean="0"/>
              <a:pPr/>
              <a:t>16.05.2018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686D1-F4FB-4F5D-BB8E-94647443F6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1136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47DD01-F79A-4890-B5CE-2094E4C355B6}" type="datetimeFigureOut">
              <a:rPr lang="ru-RU" smtClean="0"/>
              <a:pPr/>
              <a:t>16.05.2018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686D1-F4FB-4F5D-BB8E-94647443F6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420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gylym-bilim.kz/" TargetMode="External"/><Relationship Id="rId4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рабочи 2017\сайт\титулка\Рисунок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9" y="2199521"/>
            <a:ext cx="4718516" cy="32796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87185"/>
            <a:ext cx="7772400" cy="1070116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kk-KZ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Қ.Бекқожин атындағы №12</a:t>
            </a:r>
            <a:r>
              <a:rPr lang="en-US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жалпы орта білім беру мектебі</a:t>
            </a:r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 descr="http://bilim-pavlodar.gov.kz/media/img/photohost/5a279924816dd.jpg"/>
          <p:cNvPicPr>
            <a:picLocks noChangeAspect="1" noChangeArrowheads="1"/>
          </p:cNvPicPr>
          <p:nvPr/>
        </p:nvPicPr>
        <p:blipFill>
          <a:blip r:embed="rId3"/>
          <a:srcRect t="958" r="55179"/>
          <a:stretch>
            <a:fillRect/>
          </a:stretch>
        </p:blipFill>
        <p:spPr bwMode="auto">
          <a:xfrm>
            <a:off x="5707286" y="1891260"/>
            <a:ext cx="2992575" cy="39347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7851260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8686800" cy="838200"/>
          </a:xfrm>
        </p:spPr>
        <p:txBody>
          <a:bodyPr/>
          <a:lstStyle/>
          <a:p>
            <a:r>
              <a:rPr lang="kk-KZ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kk-KZ" sz="2000" dirty="0" smtClean="0">
                <a:solidFill>
                  <a:srgbClr val="FF0000"/>
                </a:solidFill>
              </a:rPr>
              <a:t>1. «Арти мультимедия» 2011ж сертификат.</a:t>
            </a:r>
          </a:p>
          <a:p>
            <a:pPr marL="0" indent="0">
              <a:buNone/>
            </a:pPr>
            <a:r>
              <a:rPr lang="kk-KZ" sz="2000" dirty="0" smtClean="0">
                <a:solidFill>
                  <a:srgbClr val="FF0000"/>
                </a:solidFill>
              </a:rPr>
              <a:t>2.«Ваучер-модуль жүйесі» 2013ж сертификат.</a:t>
            </a:r>
          </a:p>
          <a:p>
            <a:pPr marL="0" indent="0">
              <a:buNone/>
            </a:pPr>
            <a:r>
              <a:rPr lang="kk-KZ" sz="2000" dirty="0" smtClean="0">
                <a:solidFill>
                  <a:srgbClr val="FF0000"/>
                </a:solidFill>
              </a:rPr>
              <a:t>3. «Республикалық қашықтықтан мұғалімдер олимпиадасы» 2014ж</a:t>
            </a:r>
          </a:p>
          <a:p>
            <a:pPr marL="0" indent="0">
              <a:buNone/>
            </a:pPr>
            <a:r>
              <a:rPr lang="kk-KZ" sz="2000" dirty="0" smtClean="0">
                <a:solidFill>
                  <a:srgbClr val="FF0000"/>
                </a:solidFill>
              </a:rPr>
              <a:t>4. «Мұғалімдер олимпиадасы» 2014ж алғыс хат</a:t>
            </a:r>
          </a:p>
          <a:p>
            <a:pPr marL="0" indent="0">
              <a:buNone/>
            </a:pPr>
            <a:r>
              <a:rPr lang="kk-KZ" sz="2000" dirty="0" smtClean="0">
                <a:solidFill>
                  <a:srgbClr val="FF0000"/>
                </a:solidFill>
              </a:rPr>
              <a:t>5. «Педагогикалық шеберлік» 2014 ж.сертификат</a:t>
            </a:r>
          </a:p>
          <a:p>
            <a:pPr marL="0" indent="0">
              <a:buNone/>
            </a:pPr>
            <a:r>
              <a:rPr lang="kk-KZ" sz="2000" dirty="0" smtClean="0">
                <a:solidFill>
                  <a:srgbClr val="FF0000"/>
                </a:solidFill>
              </a:rPr>
              <a:t>6. «І</a:t>
            </a:r>
            <a:r>
              <a:rPr lang="en-US" sz="2000" dirty="0" smtClean="0">
                <a:solidFill>
                  <a:srgbClr val="FF0000"/>
                </a:solidFill>
              </a:rPr>
              <a:t>V</a:t>
            </a:r>
            <a:r>
              <a:rPr lang="kk-KZ" sz="2000" dirty="0" smtClean="0">
                <a:solidFill>
                  <a:srgbClr val="FF0000"/>
                </a:solidFill>
              </a:rPr>
              <a:t> Ахметов оқулары» 2016ж сертификат</a:t>
            </a:r>
          </a:p>
          <a:p>
            <a:pPr marL="0" indent="0">
              <a:buNone/>
            </a:pPr>
            <a:r>
              <a:rPr lang="kk-KZ" sz="2000" dirty="0" smtClean="0">
                <a:solidFill>
                  <a:srgbClr val="FF0000"/>
                </a:solidFill>
              </a:rPr>
              <a:t>7. «Тамыз конференциясы» 2016ж баяндама оқыдым</a:t>
            </a:r>
          </a:p>
          <a:p>
            <a:pPr marL="0" indent="0">
              <a:buNone/>
            </a:pPr>
            <a:r>
              <a:rPr lang="kk-KZ" sz="2000" dirty="0" smtClean="0">
                <a:solidFill>
                  <a:srgbClr val="FF0000"/>
                </a:solidFill>
              </a:rPr>
              <a:t>8. «Инфоурок» сайтына 4 сабақ жіберіп,сертификат алдым.2016ж</a:t>
            </a:r>
          </a:p>
          <a:p>
            <a:pPr marL="0" indent="0">
              <a:buNone/>
            </a:pPr>
            <a:r>
              <a:rPr lang="kk-KZ" sz="2000" dirty="0" smtClean="0">
                <a:solidFill>
                  <a:srgbClr val="FF0000"/>
                </a:solidFill>
              </a:rPr>
              <a:t>9. «Ваучер-модуль жүйесі» сертификат 2016ж</a:t>
            </a:r>
          </a:p>
          <a:p>
            <a:pPr marL="0" indent="0">
              <a:buNone/>
            </a:pPr>
            <a:r>
              <a:rPr lang="kk-KZ" sz="2000" dirty="0" smtClean="0">
                <a:solidFill>
                  <a:srgbClr val="FF0000"/>
                </a:solidFill>
              </a:rPr>
              <a:t>10. «</a:t>
            </a:r>
            <a:r>
              <a:rPr lang="en-US" sz="2000" dirty="0" smtClean="0">
                <a:solidFill>
                  <a:srgbClr val="FF0000"/>
                </a:solidFill>
              </a:rPr>
              <a:t>bilim-al.kz </a:t>
            </a:r>
            <a:r>
              <a:rPr lang="kk-KZ" sz="2000" dirty="0" smtClean="0">
                <a:solidFill>
                  <a:srgbClr val="FF0000"/>
                </a:solidFill>
              </a:rPr>
              <a:t>танымдық порталында» баяндама жіберіп,сертификат алдым.2016ж</a:t>
            </a:r>
          </a:p>
          <a:p>
            <a:pPr marL="0" indent="0">
              <a:buNone/>
            </a:pPr>
            <a:r>
              <a:rPr lang="kk-KZ" sz="2000" dirty="0" smtClean="0">
                <a:solidFill>
                  <a:srgbClr val="FF0000"/>
                </a:solidFill>
              </a:rPr>
              <a:t>11. «Сарыарқа самалы» газетіне мақала жібердім.2016ж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4" name="Лента лицом вверх 3"/>
          <p:cNvSpPr/>
          <p:nvPr/>
        </p:nvSpPr>
        <p:spPr>
          <a:xfrm>
            <a:off x="0" y="476672"/>
            <a:ext cx="9144000" cy="936104"/>
          </a:xfrm>
          <a:prstGeom prst="ribbon2">
            <a:avLst>
              <a:gd name="adj1" fmla="val 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">
              <a:avLst/>
            </a:prstTxWarp>
          </a:bodyPr>
          <a:lstStyle/>
          <a:p>
            <a:pPr algn="ctr"/>
            <a:r>
              <a:rPr lang="kk-KZ" sz="4400" b="1" dirty="0" smtClean="0">
                <a:solidFill>
                  <a:srgbClr val="7030A0"/>
                </a:solidFill>
              </a:rPr>
              <a:t>Марапаттаулар</a:t>
            </a:r>
            <a:endParaRPr lang="ru-RU" sz="4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78901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 l="7358" t="3049" r="16380"/>
          <a:stretch>
            <a:fillRect/>
          </a:stretch>
        </p:blipFill>
        <p:spPr bwMode="auto">
          <a:xfrm>
            <a:off x="251269" y="363071"/>
            <a:ext cx="4240049" cy="36629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/>
          <a:srcRect l="8932" t="1646" r="9060"/>
          <a:stretch>
            <a:fillRect/>
          </a:stretch>
        </p:blipFill>
        <p:spPr bwMode="auto">
          <a:xfrm>
            <a:off x="4589288" y="3085908"/>
            <a:ext cx="4074459" cy="32138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6"/>
          <a:stretch>
            <a:fillRect/>
          </a:stretch>
        </p:blipFill>
        <p:spPr>
          <a:xfrm>
            <a:off x="404949" y="888417"/>
            <a:ext cx="3795801" cy="307426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436" y="943468"/>
            <a:ext cx="4613564" cy="30192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6" t="5017"/>
          <a:stretch>
            <a:fillRect/>
          </a:stretch>
        </p:blipFill>
        <p:spPr>
          <a:xfrm>
            <a:off x="2403566" y="4010297"/>
            <a:ext cx="3996938" cy="2635898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84464" y="0"/>
            <a:ext cx="7834745" cy="823287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Font typeface="Georgia" pitchFamily="18" charset="0"/>
              <a:buNone/>
            </a:pPr>
            <a:r>
              <a:rPr lang="kk-KZ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Қызықты іс –шаралар </a:t>
            </a:r>
            <a:endParaRPr lang="ru-RU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22840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37" y="148986"/>
            <a:ext cx="3418127" cy="34750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437" y="148985"/>
            <a:ext cx="4526972" cy="34750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478" y="3719296"/>
            <a:ext cx="5579918" cy="313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255168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9077">
            <a:off x="124870" y="1014909"/>
            <a:ext cx="4079651" cy="31273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Блок-схема: перфолента 5"/>
          <p:cNvSpPr/>
          <p:nvPr/>
        </p:nvSpPr>
        <p:spPr>
          <a:xfrm>
            <a:off x="498348" y="82510"/>
            <a:ext cx="7460673" cy="955527"/>
          </a:xfrm>
          <a:prstGeom prst="flowChartPunchedTap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Бастауыш сынып арасындағы тілдер апталығы</a:t>
            </a:r>
            <a:endParaRPr lang="kk-KZ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966" y="1110343"/>
            <a:ext cx="3163388" cy="26344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363" y="3396731"/>
            <a:ext cx="4935682" cy="326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552360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25" y="3896591"/>
            <a:ext cx="5579918" cy="2774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4445">
            <a:off x="542105" y="1094558"/>
            <a:ext cx="2606277" cy="34750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58">
            <a:off x="5085002" y="1115966"/>
            <a:ext cx="2524006" cy="3357550"/>
          </a:xfrm>
          <a:prstGeom prst="rect">
            <a:avLst/>
          </a:prstGeom>
        </p:spPr>
      </p:pic>
      <p:sp>
        <p:nvSpPr>
          <p:cNvPr id="7" name="Блок-схема: перфолента 6"/>
          <p:cNvSpPr/>
          <p:nvPr/>
        </p:nvSpPr>
        <p:spPr>
          <a:xfrm>
            <a:off x="498348" y="82510"/>
            <a:ext cx="7460673" cy="955527"/>
          </a:xfrm>
          <a:prstGeom prst="flowChartPunchedTap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32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«Алтын Күз» мерекесі</a:t>
            </a:r>
          </a:p>
        </p:txBody>
      </p:sp>
    </p:spTree>
    <p:extLst>
      <p:ext uri="{BB962C8B-B14F-4D97-AF65-F5344CB8AC3E}">
        <p14:creationId xmlns:p14="http://schemas.microsoft.com/office/powerpoint/2010/main" val="190916911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9" y="1409818"/>
            <a:ext cx="4643986" cy="34750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991" y="3515741"/>
            <a:ext cx="4125191" cy="3153863"/>
          </a:xfrm>
          <a:prstGeom prst="rect">
            <a:avLst/>
          </a:prstGeom>
        </p:spPr>
      </p:pic>
      <p:sp>
        <p:nvSpPr>
          <p:cNvPr id="6" name="Блок-схема: перфолента 5"/>
          <p:cNvSpPr/>
          <p:nvPr/>
        </p:nvSpPr>
        <p:spPr>
          <a:xfrm>
            <a:off x="612648" y="190820"/>
            <a:ext cx="7460673" cy="955527"/>
          </a:xfrm>
          <a:prstGeom prst="flowChartPunchedTap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k-KZ" sz="3200" dirty="0" smtClean="0"/>
          </a:p>
          <a:p>
            <a:pPr algn="ctr"/>
            <a:r>
              <a:rPr lang="kk-KZ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Ұлыстың </a:t>
            </a:r>
            <a:r>
              <a:rPr lang="kk-KZ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ұлы күні – Наурыз мейрамы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kk-KZ" sz="32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32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1143000"/>
          </a:xfrm>
        </p:spPr>
        <p:txBody>
          <a:bodyPr>
            <a:prstTxWarp prst="textChevron">
              <a:avLst/>
            </a:prstTxWarp>
          </a:bodyPr>
          <a:lstStyle/>
          <a:p>
            <a:r>
              <a:rPr lang="kk-KZ" b="1" dirty="0" smtClean="0">
                <a:solidFill>
                  <a:srgbClr val="FF0000"/>
                </a:solidFill>
              </a:rPr>
              <a:t>Шынықсаң, шымыр боласың!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776" y="1129553"/>
            <a:ext cx="4546791" cy="29705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 flipH="1">
            <a:off x="9756576" y="1600200"/>
            <a:ext cx="2304256" cy="4525963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3850">
            <a:off x="5006206" y="1938946"/>
            <a:ext cx="4043246" cy="28938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8714">
            <a:off x="2261451" y="4246014"/>
            <a:ext cx="2557399" cy="248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10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56084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kk-KZ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Жігіт сұлтаны» сайысы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02" y="1484784"/>
            <a:ext cx="3839165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pic>
        <p:nvPicPr>
          <p:cNvPr id="3075" name="Picture 3" descr="C:\Users\1\Desktop\рабочи 2017\сайт\карлыгаш  1сынып\20170303_1309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78307"/>
            <a:ext cx="3649960" cy="2454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1\Desktop\рабочи 2017\сайт\карлыгаш  1сынып\20170303_1301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02" y="4215777"/>
            <a:ext cx="3839165" cy="216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1\Desktop\рабочи 2017\сайт\карлыгаш  1сынып\20170303_1302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160191"/>
            <a:ext cx="3816424" cy="245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181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Блок-схема: перфолента 5"/>
          <p:cNvSpPr/>
          <p:nvPr/>
        </p:nvSpPr>
        <p:spPr>
          <a:xfrm>
            <a:off x="498348" y="82510"/>
            <a:ext cx="7460673" cy="955527"/>
          </a:xfrm>
          <a:prstGeom prst="flowChartPunchedTap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36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«Жазғы сауықтыру» лагері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3768">
            <a:off x="355179" y="1194278"/>
            <a:ext cx="4192425" cy="28312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9761">
            <a:off x="358846" y="4250972"/>
            <a:ext cx="4185091" cy="22220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135" y="1076993"/>
            <a:ext cx="3999502" cy="272608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8171">
            <a:off x="4814578" y="4111467"/>
            <a:ext cx="3906981" cy="239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536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C:\Users\1\Desktop\рабочи 2017\сайт\титулка\Рисунок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325" y="1418076"/>
            <a:ext cx="5328592" cy="25316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1\Desktop\рабочи 2017\сайт\олимпиада\20161206_1133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98"/>
          <a:stretch/>
        </p:blipFill>
        <p:spPr bwMode="auto">
          <a:xfrm>
            <a:off x="247150" y="3825637"/>
            <a:ext cx="3892068" cy="27829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1\Desktop\рабочи 2017\сайт\олимпиада\20161206_1133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621" y="3825637"/>
            <a:ext cx="4285471" cy="27829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852055" y="0"/>
            <a:ext cx="7377546" cy="141807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kk-KZ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Қалижантану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орталығы 2002 жылы ашылды. Онда ақынның жеке заттары, кітаптары сыйлықтары орналасқан. </a:t>
            </a:r>
          </a:p>
        </p:txBody>
      </p:sp>
    </p:spTree>
    <p:extLst>
      <p:ext uri="{BB962C8B-B14F-4D97-AF65-F5344CB8AC3E}">
        <p14:creationId xmlns:p14="http://schemas.microsoft.com/office/powerpoint/2010/main" val="3161118859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перфолента 3"/>
          <p:cNvSpPr/>
          <p:nvPr/>
        </p:nvSpPr>
        <p:spPr>
          <a:xfrm>
            <a:off x="643820" y="131155"/>
            <a:ext cx="7460673" cy="1340427"/>
          </a:xfrm>
          <a:prstGeom prst="flowChartPunchedTap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Мәжіліс залы 120 орындық, онда әртүрлі іс-шаралар өтеді. </a:t>
            </a:r>
            <a:endParaRPr lang="ru-RU" sz="2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 descr="https://bilim-pavlodar.gov.kz/media/img/photohost/5a68422c6cc1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9269" y="1531620"/>
            <a:ext cx="7589520" cy="51068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801894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\Desktop\рабочи 2017\сайт\олимпиада\20161222_1518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63" y="1614096"/>
            <a:ext cx="4032448" cy="28803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1\Desktop\рабочи 2017\сайт\олимпиада\20161222_1519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523" y="1443459"/>
            <a:ext cx="4067944" cy="30509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1\Desktop\рабочи 2017\сайт\20161203_1106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387" y="4141126"/>
            <a:ext cx="5076056" cy="27181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Блок-схема: перфолента 5"/>
          <p:cNvSpPr/>
          <p:nvPr/>
        </p:nvSpPr>
        <p:spPr>
          <a:xfrm>
            <a:off x="498348" y="82510"/>
            <a:ext cx="7460673" cy="1693718"/>
          </a:xfrm>
          <a:prstGeom prst="flowChartPunchedTap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k-KZ" sz="20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 </a:t>
            </a:r>
            <a:r>
              <a:rPr lang="kk-KZ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кабинеті. </a:t>
            </a:r>
            <a:br>
              <a:rPr lang="kk-KZ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Елбасының өмірбаяны, өмір жолы, өсу қадамдары туралы мәліметтер бар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78740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9552" y="260648"/>
            <a:ext cx="8496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Мектепте 11 бастауыш сынып оқу-кабинеті бар. Барлық кабинеттер заман талаптарына сай жабдықталған. </a:t>
            </a:r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5" name="Picture 1" descr="F:\IMG_20180215_1448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932457" y="12640235"/>
            <a:ext cx="3209366" cy="2407024"/>
          </a:xfrm>
          <a:prstGeom prst="rect">
            <a:avLst/>
          </a:prstGeom>
          <a:noFill/>
        </p:spPr>
      </p:pic>
      <p:pic>
        <p:nvPicPr>
          <p:cNvPr id="16386" name="Picture 2" descr="F:\IMG_20180215_144822.jpg"/>
          <p:cNvPicPr>
            <a:picLocks noChangeAspect="1" noChangeArrowheads="1"/>
          </p:cNvPicPr>
          <p:nvPr/>
        </p:nvPicPr>
        <p:blipFill>
          <a:blip r:embed="rId3" cstate="print"/>
          <a:srcRect l="27431" t="25472" r="21945" b="50314"/>
          <a:stretch>
            <a:fillRect/>
          </a:stretch>
        </p:blipFill>
        <p:spPr bwMode="auto">
          <a:xfrm>
            <a:off x="262826" y="1344707"/>
            <a:ext cx="3932656" cy="10892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388" name="Picture 4" descr="F:\IMG_20180215_1445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6023" y="1331258"/>
            <a:ext cx="2608730" cy="22591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390" name="Picture 6" descr="F:\IMG_20180215_1446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8940" y="2541495"/>
            <a:ext cx="3899648" cy="31600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391" name="Picture 7" descr="F:\IMG_20180215_14464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93023" y="3966881"/>
            <a:ext cx="2528047" cy="21111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Picture 22" descr="dbdee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717406">
            <a:off x="4179980" y="1668555"/>
            <a:ext cx="1671638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6297986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IMG_20180215_144859.jpg"/>
          <p:cNvPicPr>
            <a:picLocks noChangeAspect="1" noChangeArrowheads="1"/>
          </p:cNvPicPr>
          <p:nvPr/>
        </p:nvPicPr>
        <p:blipFill>
          <a:blip r:embed="rId2" cstate="print"/>
          <a:srcRect l="13855" t="22666" r="10542" b="46334"/>
          <a:stretch>
            <a:fillRect/>
          </a:stretch>
        </p:blipFill>
        <p:spPr bwMode="auto">
          <a:xfrm>
            <a:off x="755340" y="529045"/>
            <a:ext cx="3375212" cy="1250576"/>
          </a:xfrm>
          <a:prstGeom prst="rect">
            <a:avLst/>
          </a:prstGeom>
          <a:noFill/>
        </p:spPr>
      </p:pic>
      <p:pic>
        <p:nvPicPr>
          <p:cNvPr id="3" name="Picture 5" descr="F:\IMG_20180215_144634.jpg"/>
          <p:cNvPicPr>
            <a:picLocks noChangeAspect="1" noChangeArrowheads="1"/>
          </p:cNvPicPr>
          <p:nvPr/>
        </p:nvPicPr>
        <p:blipFill>
          <a:blip r:embed="rId3" cstate="print"/>
          <a:srcRect l="4962" t="6918" r="1527" b="6918"/>
          <a:stretch>
            <a:fillRect/>
          </a:stretch>
        </p:blipFill>
        <p:spPr bwMode="auto">
          <a:xfrm>
            <a:off x="5457968" y="396497"/>
            <a:ext cx="3200400" cy="23935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35" y="2256719"/>
            <a:ext cx="4085531" cy="347503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273" y="3287481"/>
            <a:ext cx="3452214" cy="27969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 flipV="1">
            <a:off x="287383" y="5515167"/>
            <a:ext cx="8216537" cy="650501"/>
          </a:xfrm>
        </p:spPr>
        <p:txBody>
          <a:bodyPr/>
          <a:lstStyle/>
          <a:p>
            <a:pPr eaLnBrk="1" hangingPunct="1">
              <a:buNone/>
            </a:pPr>
            <a:endParaRPr lang="ru-RU" altLang="ru-RU" sz="3400" b="1" i="1" dirty="0" smtClean="0">
              <a:solidFill>
                <a:srgbClr val="003399"/>
              </a:solidFill>
            </a:endParaRPr>
          </a:p>
        </p:txBody>
      </p:sp>
      <p:sp>
        <p:nvSpPr>
          <p:cNvPr id="4103" name="Объект 1"/>
          <p:cNvSpPr>
            <a:spLocks noGrp="1"/>
          </p:cNvSpPr>
          <p:nvPr>
            <p:ph idx="1"/>
          </p:nvPr>
        </p:nvSpPr>
        <p:spPr>
          <a:xfrm>
            <a:off x="1619250" y="5473337"/>
            <a:ext cx="7067550" cy="394063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ru-RU" altLang="ru-RU" dirty="0" smtClean="0"/>
          </a:p>
        </p:txBody>
      </p:sp>
      <p:pic>
        <p:nvPicPr>
          <p:cNvPr id="409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1939" y="4493623"/>
            <a:ext cx="4126910" cy="1783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3269" y="4184197"/>
            <a:ext cx="1657350" cy="124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Прямоугольник 7"/>
          <p:cNvSpPr>
            <a:spLocks noChangeArrowheads="1"/>
          </p:cNvSpPr>
          <p:nvPr/>
        </p:nvSpPr>
        <p:spPr bwMode="auto">
          <a:xfrm>
            <a:off x="4232366" y="901337"/>
            <a:ext cx="4637313" cy="29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kk-KZ" alt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Камзина Сандуғаш </a:t>
            </a:r>
            <a:r>
              <a:rPr lang="kk-KZ" alt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Хайроллақызы</a:t>
            </a:r>
          </a:p>
          <a:p>
            <a:pPr algn="ctr"/>
            <a:endParaRPr lang="kk-KZ" alt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altLang="ru-RU" sz="2800" b="1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Бастауыш </a:t>
            </a:r>
            <a:r>
              <a:rPr lang="kk-KZ" altLang="ru-RU" sz="2800" b="1" i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сынып мұғалімі</a:t>
            </a:r>
            <a:endParaRPr lang="kk-KZ" altLang="ru-RU" sz="2800" b="1" i="1" dirty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altLang="ru-RU" sz="2800" b="1" i="1" u="sng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Білімі:</a:t>
            </a:r>
            <a:r>
              <a:rPr lang="kk-KZ" altLang="ru-RU" sz="2800" b="1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жоғары </a:t>
            </a:r>
            <a:endParaRPr lang="kk-KZ" altLang="ru-RU" sz="2800" b="1" i="1" dirty="0" smtClean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altLang="ru-RU" sz="2800" b="1" i="1" u="sng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Санаты:</a:t>
            </a:r>
            <a:r>
              <a:rPr lang="kk-KZ" altLang="ru-RU" sz="2800" b="1" i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жоғары</a:t>
            </a:r>
            <a:endParaRPr lang="kk-KZ" altLang="ru-RU" sz="2800" b="1" i="1" dirty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altLang="ru-RU" sz="2800" b="1" i="1" u="sng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Еңбек </a:t>
            </a:r>
            <a:r>
              <a:rPr lang="kk-KZ" altLang="ru-RU" sz="2800" b="1" i="1" u="sng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өтілімі: </a:t>
            </a:r>
            <a:r>
              <a:rPr lang="kk-KZ" altLang="ru-RU" sz="2800" b="1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20 </a:t>
            </a:r>
            <a:r>
              <a:rPr lang="ru-RU" altLang="ru-RU" sz="2800" b="1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i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жыл</a:t>
            </a:r>
            <a:endParaRPr lang="ru-RU" altLang="ru-RU" sz="2800" b="1" i="1" dirty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2" name="Рисунок 6" descr="E:\0000000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5788" y="695824"/>
            <a:ext cx="3238500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/>
    <p:sndAc>
      <p:stSnd>
        <p:snd r:embed="rId2" name="type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 descr="30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69967">
            <a:off x="5908675" y="4832350"/>
            <a:ext cx="1692275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22" descr="dbdee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783129">
            <a:off x="1471613" y="5510213"/>
            <a:ext cx="8651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116013" y="1052513"/>
          <a:ext cx="7570787" cy="4495984"/>
        </p:xfrm>
        <a:graphic>
          <a:graphicData uri="http://schemas.openxmlformats.org/drawingml/2006/table">
            <a:tbl>
              <a:tblPr/>
              <a:tblGrid>
                <a:gridCol w="312737"/>
                <a:gridCol w="2065338"/>
                <a:gridCol w="2962275"/>
                <a:gridCol w="1119187"/>
                <a:gridCol w="1111250"/>
              </a:tblGrid>
              <a:tr h="5413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554" marR="17554" marT="17554" marB="1755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1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Жұмыс түрі</a:t>
                      </a:r>
                      <a:endParaRPr kumimoji="0" lang="ru-RU" altLang="ru-RU" sz="1100" b="1" i="1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554" marR="17554" marT="17554" marB="1755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</a:t>
                      </a:r>
                      <a:r>
                        <a:rPr kumimoji="0" lang="kk-KZ" altLang="ru-RU" sz="11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ақырып</a:t>
                      </a:r>
                      <a:endParaRPr kumimoji="0" lang="ru-RU" altLang="ru-RU" sz="1100" b="1" i="1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554" marR="17554" marT="17554" marB="1755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1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Мерзімі </a:t>
                      </a:r>
                      <a:endParaRPr kumimoji="0" lang="ru-RU" altLang="ru-RU" sz="1100" b="1" i="1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554" marR="17554" marT="17554" marB="1755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1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Нәтиже </a:t>
                      </a:r>
                      <a:endParaRPr kumimoji="0" lang="ru-RU" altLang="ru-RU" sz="1100" b="1" i="1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554" marR="17554" marT="17554" marB="1755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34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554" marR="17554" marT="17554" marB="1755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Халықаралық ғылыми-практикалық конференция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554" marR="17554" marT="17554" marB="1755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«Қазақстандағы және әлемдегі мектепке дейінгі білім беру: тәжірибе, қазіргі жағдайы және болашағы»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554" marR="17554" marT="17554" marB="1755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17.11.2014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554" marR="17554" marT="17554" marB="1755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сертификат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жинақ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554" marR="17554" marT="17554" marB="1755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48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554" marR="17554" marT="17554" marB="1755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Халықаралық ғылыми-практикалық конференция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554" marR="17554" marT="17554" marB="1755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«Педагогтің инновациялық қызметі»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554" marR="17554" marT="17554" marB="1755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30.01.2015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554" marR="17554" marT="17554" marB="1755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сертификат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554" marR="17554" marT="17554" marB="1755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048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554" marR="17554" marT="17554" marB="1755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Республикалық </a:t>
                      </a:r>
                      <a:r>
                        <a:rPr kumimoji="0" lang="en-US" altLang="ru-RU" sz="14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5"/>
                        </a:rPr>
                        <a:t>www</a:t>
                      </a:r>
                      <a:r>
                        <a:rPr kumimoji="0" lang="ru-RU" altLang="ru-RU" sz="14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5"/>
                        </a:rPr>
                        <a:t>.</a:t>
                      </a:r>
                      <a:r>
                        <a:rPr kumimoji="0" lang="en-US" altLang="ru-RU" sz="14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5"/>
                        </a:rPr>
                        <a:t>gylym</a:t>
                      </a:r>
                      <a:r>
                        <a:rPr kumimoji="0" lang="ru-RU" altLang="ru-RU" sz="14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5"/>
                        </a:rPr>
                        <a:t>-</a:t>
                      </a:r>
                      <a:r>
                        <a:rPr kumimoji="0" lang="en-US" altLang="ru-RU" sz="14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5"/>
                        </a:rPr>
                        <a:t>bilim</a:t>
                      </a:r>
                      <a:r>
                        <a:rPr kumimoji="0" lang="ru-RU" altLang="ru-RU" sz="14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5"/>
                        </a:rPr>
                        <a:t>.</a:t>
                      </a:r>
                      <a:r>
                        <a:rPr kumimoji="0" lang="en-US" altLang="ru-RU" sz="14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5"/>
                        </a:rPr>
                        <a:t>kz</a:t>
                      </a:r>
                      <a:r>
                        <a:rPr kumimoji="0" lang="kk-KZ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интернет ресурсының жинағында жарияланды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554" marR="17554" marT="17554" marB="1755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Ашық сабақ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«Ғарыш дегеніміз не?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554" marR="17554" marT="17554" marB="1755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13.03.2015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554" marR="17554" marT="17554" marB="1755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сертификат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жинақ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554" marR="17554" marT="17554" marB="1755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48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554" marR="17554" marT="17554" marB="1755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Республикалық қашықтық олимпиада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554" marR="17554" marT="17554" marB="1755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Бастауыш сынып мұғалімдері үшін қашықтық олимпиада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554" marR="17554" marT="17554" marB="1755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17.02.2014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554" marR="17554" marT="17554" marB="1755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сертификат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554" marR="17554" marT="17554" marB="1755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48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554" marR="17554" marT="17554" marB="1755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Аймақаралық ғылыми-тәжірибелік конференция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554" marR="17554" marT="17554" marB="1755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IV Ахметов оқулары «Қазіргі білім беру үдерісі:тәжірибе, мәселелер, болашағы»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554" marR="17554" marT="17554" marB="1755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мамыр 2016ж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554" marR="17554" marT="17554" marB="1755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сертификат жинақ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554" marR="17554" marT="17554" marB="1755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53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554" marR="17554" marT="17554" marB="1755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Республикалық байқау 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554" marR="17554" marT="17554" marB="1755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«Заманауи білім беру технологиялары»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554" marR="17554" marT="17554" marB="1755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26.12.2016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554" marR="17554" marT="17554" marB="1755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І дәрежелі диплом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сертификат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554" marR="17554" marT="17554" marB="1755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547813" y="-171450"/>
            <a:ext cx="5192712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kk-KZ" altLang="ru-RU" sz="3200" b="1" i="1" kern="0" dirty="0">
              <a:solidFill>
                <a:srgbClr val="FF0000"/>
              </a:solidFill>
              <a:latin typeface="Times New Roman"/>
              <a:ea typeface="+mj-ea"/>
              <a:cs typeface="+mj-cs"/>
            </a:endParaRPr>
          </a:p>
          <a:p>
            <a:pPr algn="ctr">
              <a:defRPr/>
            </a:pPr>
            <a:r>
              <a:rPr lang="kk-KZ" altLang="ru-RU" b="1" i="1" kern="0" dirty="0" smtClean="0">
                <a:solidFill>
                  <a:srgbClr val="FF0000"/>
                </a:solidFill>
                <a:latin typeface="Times New Roman"/>
                <a:ea typeface="+mj-ea"/>
                <a:cs typeface="+mj-cs"/>
              </a:rPr>
              <a:t>Жетістіктері</a:t>
            </a:r>
            <a:endParaRPr lang="ru-RU" sz="1800" dirty="0"/>
          </a:p>
        </p:txBody>
      </p:sp>
    </p:spTree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0960" cy="803604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None/>
            </a:pPr>
            <a:r>
              <a:rPr lang="kk-KZ" altLang="ru-RU" sz="4000" dirty="0" smtClean="0">
                <a:solidFill>
                  <a:srgbClr val="FF0000"/>
                </a:solidFill>
                <a:latin typeface="Times New Roman" pitchFamily="18" charset="0"/>
              </a:rPr>
              <a:t>Жунусова Бекзат Жақсылыққызы</a:t>
            </a:r>
            <a:endParaRPr lang="ru-RU" altLang="ru-RU" sz="4400" b="1" i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075" name="Rectangle 9"/>
          <p:cNvSpPr>
            <a:spLocks noGrp="1" noChangeArrowheads="1"/>
          </p:cNvSpPr>
          <p:nvPr>
            <p:ph sz="half" idx="1"/>
          </p:nvPr>
        </p:nvSpPr>
        <p:spPr>
          <a:xfrm>
            <a:off x="456481" y="1268760"/>
            <a:ext cx="4311360" cy="529544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Aft>
                <a:spcPct val="0"/>
              </a:spcAft>
              <a:buNone/>
              <a:defRPr/>
            </a:pPr>
            <a:r>
              <a:rPr lang="kk-KZ" altLang="ru-RU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kk-KZ" altLang="ru-RU" dirty="0" smtClean="0">
                <a:solidFill>
                  <a:srgbClr val="C00000"/>
                </a:solidFill>
                <a:latin typeface="Times New Roman" pitchFamily="18" charset="0"/>
              </a:rPr>
              <a:t>   </a:t>
            </a:r>
            <a:endParaRPr lang="kk-KZ" altLang="ru-RU" b="1" dirty="0" smtClean="0">
              <a:solidFill>
                <a:srgbClr val="7030A0"/>
              </a:solidFill>
              <a:latin typeface="Times New Roman" pitchFamily="18" charset="0"/>
            </a:endParaRPr>
          </a:p>
          <a:p>
            <a:pPr eaLnBrk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kk-KZ" altLang="ru-RU" b="1" dirty="0" smtClean="0">
                <a:solidFill>
                  <a:srgbClr val="7030A0"/>
                </a:solidFill>
                <a:latin typeface="Times New Roman" pitchFamily="18" charset="0"/>
              </a:rPr>
              <a:t>Білімі: жоғары</a:t>
            </a:r>
          </a:p>
          <a:p>
            <a:pPr eaLnBrk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kk-KZ" altLang="ru-RU" b="1" dirty="0" smtClean="0">
                <a:solidFill>
                  <a:srgbClr val="7030A0"/>
                </a:solidFill>
                <a:latin typeface="Times New Roman" pitchFamily="18" charset="0"/>
              </a:rPr>
              <a:t>Мамандығы:бастауыш </a:t>
            </a:r>
            <a:r>
              <a:rPr lang="kk-KZ" altLang="ru-RU" b="1" dirty="0">
                <a:solidFill>
                  <a:srgbClr val="7030A0"/>
                </a:solidFill>
                <a:latin typeface="Times New Roman" pitchFamily="18" charset="0"/>
              </a:rPr>
              <a:t>сынып </a:t>
            </a:r>
            <a:r>
              <a:rPr lang="kk-KZ" altLang="ru-RU" b="1" dirty="0" smtClean="0">
                <a:solidFill>
                  <a:srgbClr val="7030A0"/>
                </a:solidFill>
                <a:latin typeface="Times New Roman" pitchFamily="18" charset="0"/>
              </a:rPr>
              <a:t>мұғалімі</a:t>
            </a:r>
          </a:p>
          <a:p>
            <a:pPr eaLnBrk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kk-KZ" altLang="ru-RU" b="1" dirty="0" smtClean="0">
                <a:solidFill>
                  <a:srgbClr val="7030A0"/>
                </a:solidFill>
                <a:latin typeface="Times New Roman" pitchFamily="18" charset="0"/>
              </a:rPr>
              <a:t>Бітірген оқу орны:</a:t>
            </a:r>
          </a:p>
          <a:p>
            <a:pPr eaLnBrk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kk-KZ" altLang="ru-RU" b="1" dirty="0" smtClean="0">
                <a:solidFill>
                  <a:srgbClr val="7030A0"/>
                </a:solidFill>
                <a:latin typeface="Times New Roman" pitchFamily="18" charset="0"/>
              </a:rPr>
              <a:t>Б.Ахметов атындағы педагогикалық колледж-2003ж</a:t>
            </a:r>
          </a:p>
          <a:p>
            <a:pPr eaLnBrk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kk-KZ" altLang="ru-RU" b="1" dirty="0" smtClean="0">
                <a:solidFill>
                  <a:srgbClr val="7030A0"/>
                </a:solidFill>
                <a:latin typeface="Times New Roman" pitchFamily="18" charset="0"/>
              </a:rPr>
              <a:t>ПМПИ-2007 </a:t>
            </a:r>
          </a:p>
          <a:p>
            <a:pPr eaLnBrk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kk-KZ" altLang="ru-RU" b="1" dirty="0" smtClean="0">
                <a:solidFill>
                  <a:srgbClr val="7030A0"/>
                </a:solidFill>
                <a:latin typeface="Times New Roman" pitchFamily="18" charset="0"/>
              </a:rPr>
              <a:t>Санаты: </a:t>
            </a:r>
            <a:r>
              <a:rPr lang="en-US" altLang="ru-RU" b="1" dirty="0" smtClean="0">
                <a:solidFill>
                  <a:srgbClr val="7030A0"/>
                </a:solidFill>
                <a:latin typeface="Times New Roman" pitchFamily="18" charset="0"/>
              </a:rPr>
              <a:t>I</a:t>
            </a:r>
            <a:endParaRPr lang="ru-RU" altLang="ru-RU" b="1" dirty="0" smtClean="0">
              <a:solidFill>
                <a:srgbClr val="7030A0"/>
              </a:solidFill>
              <a:latin typeface="Times New Roman" pitchFamily="18" charset="0"/>
            </a:endParaRPr>
          </a:p>
          <a:p>
            <a:pPr eaLnBrk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kk-KZ" altLang="ru-RU" b="1" dirty="0" smtClean="0">
                <a:solidFill>
                  <a:srgbClr val="7030A0"/>
                </a:solidFill>
                <a:latin typeface="Times New Roman" pitchFamily="18" charset="0"/>
              </a:rPr>
              <a:t>Жалпы еңбек өтілімі: 15 жыл</a:t>
            </a:r>
          </a:p>
          <a:p>
            <a:pPr eaLnBrk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kk-KZ" altLang="ru-RU" b="1" dirty="0" smtClean="0">
                <a:solidFill>
                  <a:srgbClr val="7030A0"/>
                </a:solidFill>
                <a:latin typeface="Times New Roman" pitchFamily="18" charset="0"/>
              </a:rPr>
              <a:t>Мамандық бойынша: 13 жыл</a:t>
            </a:r>
          </a:p>
          <a:p>
            <a:pPr eaLnBrk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endParaRPr lang="kk-KZ" altLang="ru-RU" dirty="0" smtClean="0">
              <a:solidFill>
                <a:srgbClr val="C00000"/>
              </a:solidFill>
              <a:latin typeface="Times New Roman" pitchFamily="18" charset="0"/>
            </a:endParaRPr>
          </a:p>
          <a:p>
            <a:pPr eaLnBrk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None/>
              <a:defRPr/>
            </a:pPr>
            <a:endParaRPr lang="kk-KZ" altLang="ru-RU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pPr eaLnBrk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None/>
              <a:defRPr/>
            </a:pPr>
            <a:endParaRPr lang="ru-RU" altLang="ru-RU" sz="36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7" name="Picture 2" descr="C:\Users\1\Pictures\2013-12-21 веа\веа 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828" y="1413100"/>
            <a:ext cx="3200075" cy="39246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</TotalTime>
  <Words>350</Words>
  <Application>Microsoft Office PowerPoint</Application>
  <PresentationFormat>Экран (4:3)</PresentationFormat>
  <Paragraphs>85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Georgia</vt:lpstr>
      <vt:lpstr>Monotype Corsiva</vt:lpstr>
      <vt:lpstr>Times New Roman</vt:lpstr>
      <vt:lpstr>Wingdings</vt:lpstr>
      <vt:lpstr>Тема Office</vt:lpstr>
      <vt:lpstr>Қ.Бекқожин атындағы №12 жалпы орта білім беру мектебі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Жунусова Бекзат Жақсылыққызы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Шынықсаң, шымыр боласың!</vt:lpstr>
      <vt:lpstr>«Жігіт сұлтаны» сайысы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Қ.Бекқожин атындағы №12 жалпы орта білім беру мектебі</dc:title>
  <dc:creator>Admin</dc:creator>
  <cp:lastModifiedBy>User8</cp:lastModifiedBy>
  <cp:revision>24</cp:revision>
  <dcterms:modified xsi:type="dcterms:W3CDTF">2018-05-16T03:45:00Z</dcterms:modified>
</cp:coreProperties>
</file>