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ҚАЗАҚСТАНДЫҚТАРДЫҢ ӘЛ-АУҚАТЫНЫҢ ӨСУІ: ТАБЫС ПЕН ТҰРМЫС САПАСЫН АРТТЫРУ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І. ХАЛЫҚ ТАБЫСЫНЫҢ ӨСУІ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Адам </a:t>
            </a:r>
            <a:r>
              <a:rPr lang="ru-RU" dirty="0" err="1" smtClean="0"/>
              <a:t>еңбекқор болып</a:t>
            </a:r>
            <a:r>
              <a:rPr lang="ru-RU" dirty="0" smtClean="0"/>
              <a:t>, </a:t>
            </a:r>
            <a:r>
              <a:rPr lang="ru-RU" dirty="0" err="1" smtClean="0"/>
              <a:t>өз кәсібін жақсы меңгергенде және лайықты жалақы алуға немесе</a:t>
            </a:r>
            <a:r>
              <a:rPr lang="ru-RU" dirty="0" smtClean="0"/>
              <a:t> </a:t>
            </a:r>
            <a:r>
              <a:rPr lang="ru-RU" dirty="0" err="1" smtClean="0"/>
              <a:t>жеке</a:t>
            </a:r>
            <a:r>
              <a:rPr lang="ru-RU" dirty="0" smtClean="0"/>
              <a:t> </a:t>
            </a:r>
            <a:r>
              <a:rPr lang="ru-RU" dirty="0" err="1" smtClean="0"/>
              <a:t>кәсіп ашып</a:t>
            </a:r>
            <a:r>
              <a:rPr lang="ru-RU" dirty="0" smtClean="0"/>
              <a:t>, оны </a:t>
            </a:r>
            <a:r>
              <a:rPr lang="ru-RU" dirty="0" err="1" smtClean="0"/>
              <a:t>дамытуға мүмкіндік болған кезде</a:t>
            </a:r>
            <a:r>
              <a:rPr lang="ru-RU" dirty="0" smtClean="0"/>
              <a:t> </a:t>
            </a:r>
            <a:r>
              <a:rPr lang="ru-RU" dirty="0" err="1" smtClean="0"/>
              <a:t>табыс</a:t>
            </a:r>
            <a:r>
              <a:rPr lang="ru-RU" dirty="0" smtClean="0"/>
              <a:t> </a:t>
            </a:r>
            <a:r>
              <a:rPr lang="ru-RU" dirty="0" err="1" smtClean="0"/>
              <a:t>артады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Мемлекет</a:t>
            </a:r>
            <a:r>
              <a:rPr lang="ru-RU" dirty="0" smtClean="0"/>
              <a:t> пен </a:t>
            </a:r>
            <a:r>
              <a:rPr lang="ru-RU" dirty="0" err="1" smtClean="0"/>
              <a:t>адамдардың күш біріктіруінің арқасында ғана біз</a:t>
            </a:r>
            <a:r>
              <a:rPr lang="ru-RU" dirty="0" smtClean="0"/>
              <a:t> </a:t>
            </a:r>
            <a:r>
              <a:rPr lang="ru-RU" dirty="0" err="1" smtClean="0"/>
              <a:t>Жалпыға ортақ еңбек қоғамын құра аламыз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Біріншіден</a:t>
            </a:r>
            <a:r>
              <a:rPr lang="ru-RU" dirty="0" smtClean="0"/>
              <a:t>, </a:t>
            </a:r>
            <a:r>
              <a:rPr lang="ru-RU" dirty="0" err="1" smtClean="0"/>
              <a:t>Үкіметке </a:t>
            </a:r>
            <a:r>
              <a:rPr lang="ru-RU" dirty="0" smtClean="0"/>
              <a:t>2019 </a:t>
            </a:r>
            <a:r>
              <a:rPr lang="ru-RU" dirty="0" err="1" smtClean="0"/>
              <a:t>жылдың </a:t>
            </a:r>
            <a:r>
              <a:rPr lang="ru-RU" dirty="0" smtClean="0"/>
              <a:t>1 </a:t>
            </a:r>
            <a:r>
              <a:rPr lang="ru-RU" dirty="0" err="1" smtClean="0"/>
              <a:t>қаңтарынан бастап</a:t>
            </a:r>
            <a:r>
              <a:rPr lang="ru-RU" dirty="0" smtClean="0"/>
              <a:t> </a:t>
            </a:r>
            <a:r>
              <a:rPr lang="ru-RU" dirty="0" err="1" smtClean="0"/>
              <a:t>ең төменгі жалақыны </a:t>
            </a:r>
            <a:r>
              <a:rPr lang="ru-RU" dirty="0" smtClean="0"/>
              <a:t>1,5 </a:t>
            </a:r>
            <a:r>
              <a:rPr lang="ru-RU" dirty="0" err="1" smtClean="0"/>
              <a:t>есе</a:t>
            </a:r>
            <a:r>
              <a:rPr lang="ru-RU" dirty="0" smtClean="0"/>
              <a:t>, </a:t>
            </a:r>
            <a:r>
              <a:rPr lang="ru-RU" dirty="0" err="1" smtClean="0"/>
              <a:t>яғни </a:t>
            </a:r>
            <a:r>
              <a:rPr lang="ru-RU" dirty="0" smtClean="0"/>
              <a:t>28 </a:t>
            </a:r>
            <a:r>
              <a:rPr lang="ru-RU" dirty="0" err="1" smtClean="0"/>
              <a:t>мыңнан </a:t>
            </a:r>
            <a:r>
              <a:rPr lang="ru-RU" dirty="0" smtClean="0"/>
              <a:t>42 </a:t>
            </a:r>
            <a:r>
              <a:rPr lang="ru-RU" dirty="0" err="1" smtClean="0"/>
              <a:t>мыңға дейін</a:t>
            </a:r>
            <a:r>
              <a:rPr lang="ru-RU" dirty="0" smtClean="0"/>
              <a:t> </a:t>
            </a:r>
            <a:r>
              <a:rPr lang="ru-RU" dirty="0" err="1" smtClean="0"/>
              <a:t>өсіруді тапсырамын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Бұл барлық </a:t>
            </a:r>
            <a:r>
              <a:rPr lang="ru-RU" dirty="0" smtClean="0"/>
              <a:t>сала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түрлі меншік</a:t>
            </a:r>
            <a:r>
              <a:rPr lang="ru-RU" dirty="0" smtClean="0"/>
              <a:t> </a:t>
            </a:r>
            <a:r>
              <a:rPr lang="ru-RU" dirty="0" err="1" smtClean="0"/>
              <a:t>нысандарындағы кәсіпорындарда жұмыс істейтін</a:t>
            </a:r>
            <a:r>
              <a:rPr lang="ru-RU" dirty="0" smtClean="0"/>
              <a:t> 1 миллион 300 </a:t>
            </a:r>
            <a:r>
              <a:rPr lang="ru-RU" dirty="0" err="1" smtClean="0"/>
              <a:t>мың адамның еңбекақысын тікелей</a:t>
            </a:r>
            <a:r>
              <a:rPr lang="ru-RU" dirty="0" smtClean="0"/>
              <a:t> </a:t>
            </a:r>
            <a:r>
              <a:rPr lang="ru-RU" dirty="0" err="1" smtClean="0"/>
              <a:t>қамтиды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Бюджеттік</a:t>
            </a:r>
            <a:r>
              <a:rPr lang="ru-RU" dirty="0" smtClean="0"/>
              <a:t> </a:t>
            </a:r>
            <a:r>
              <a:rPr lang="ru-RU" dirty="0" err="1" smtClean="0"/>
              <a:t>мекемелерде</a:t>
            </a:r>
            <a:r>
              <a:rPr lang="ru-RU" dirty="0" smtClean="0"/>
              <a:t> </a:t>
            </a:r>
            <a:r>
              <a:rPr lang="ru-RU" dirty="0" err="1" smtClean="0"/>
              <a:t>жұмыс істейтін</a:t>
            </a:r>
            <a:r>
              <a:rPr lang="ru-RU" dirty="0" smtClean="0"/>
              <a:t> 275 </a:t>
            </a:r>
            <a:r>
              <a:rPr lang="ru-RU" dirty="0" err="1" smtClean="0"/>
              <a:t>мың қызметкердің еңбекақысы көбейіп</a:t>
            </a:r>
            <a:r>
              <a:rPr lang="ru-RU" dirty="0" smtClean="0"/>
              <a:t>, орта </a:t>
            </a:r>
            <a:r>
              <a:rPr lang="ru-RU" dirty="0" err="1" smtClean="0"/>
              <a:t>есеппен</a:t>
            </a:r>
            <a:r>
              <a:rPr lang="ru-RU" dirty="0" smtClean="0"/>
              <a:t> 35 </a:t>
            </a:r>
            <a:r>
              <a:rPr lang="ru-RU" dirty="0" err="1" smtClean="0"/>
              <a:t>пайызға өседі</a:t>
            </a:r>
            <a:r>
              <a:rPr lang="ru-RU" dirty="0" smtClean="0"/>
              <a:t>. </a:t>
            </a:r>
          </a:p>
          <a:p>
            <a:r>
              <a:rPr lang="ru-RU" dirty="0" smtClean="0"/>
              <a:t>Осы </a:t>
            </a:r>
            <a:r>
              <a:rPr lang="ru-RU" dirty="0" err="1" smtClean="0"/>
              <a:t>мақсаттарға </a:t>
            </a:r>
            <a:r>
              <a:rPr lang="ru-RU" dirty="0" smtClean="0"/>
              <a:t>2019-2021 </a:t>
            </a:r>
            <a:r>
              <a:rPr lang="ru-RU" dirty="0" err="1" smtClean="0"/>
              <a:t>жылдарда</a:t>
            </a:r>
            <a:r>
              <a:rPr lang="ru-RU" dirty="0" smtClean="0"/>
              <a:t>  </a:t>
            </a:r>
            <a:r>
              <a:rPr lang="ru-RU" dirty="0" err="1" smtClean="0"/>
              <a:t>республикалық бюджеттен</a:t>
            </a:r>
            <a:r>
              <a:rPr lang="ru-RU" dirty="0" smtClean="0"/>
              <a:t> </a:t>
            </a:r>
            <a:r>
              <a:rPr lang="ru-RU" dirty="0" err="1" smtClean="0"/>
              <a:t>жыл</a:t>
            </a:r>
            <a:r>
              <a:rPr lang="ru-RU" dirty="0" smtClean="0"/>
              <a:t> </a:t>
            </a:r>
            <a:r>
              <a:rPr lang="ru-RU" dirty="0" err="1" smtClean="0"/>
              <a:t>сайын</a:t>
            </a:r>
            <a:r>
              <a:rPr lang="ru-RU" dirty="0" smtClean="0"/>
              <a:t> 96 миллиард </a:t>
            </a:r>
            <a:r>
              <a:rPr lang="ru-RU" dirty="0" err="1" smtClean="0"/>
              <a:t>теңге бөлу керек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Осыған орай</a:t>
            </a:r>
            <a:r>
              <a:rPr lang="ru-RU" dirty="0" smtClean="0"/>
              <a:t>, </a:t>
            </a:r>
            <a:r>
              <a:rPr lang="ru-RU" dirty="0" err="1" smtClean="0"/>
              <a:t>енді</a:t>
            </a:r>
            <a:r>
              <a:rPr lang="ru-RU" dirty="0" smtClean="0"/>
              <a:t>, </a:t>
            </a:r>
            <a:r>
              <a:rPr lang="ru-RU" dirty="0" err="1" smtClean="0"/>
              <a:t>ең төменгі жалақы  ең төменгі күнкөріс шегіне</a:t>
            </a:r>
            <a:r>
              <a:rPr lang="ru-RU" dirty="0" smtClean="0"/>
              <a:t> </a:t>
            </a:r>
            <a:r>
              <a:rPr lang="ru-RU" dirty="0" err="1" smtClean="0"/>
              <a:t>байланысты</a:t>
            </a:r>
            <a:r>
              <a:rPr lang="ru-RU" dirty="0" smtClean="0"/>
              <a:t> </a:t>
            </a:r>
            <a:r>
              <a:rPr lang="ru-RU" dirty="0" err="1" smtClean="0"/>
              <a:t>болмайды</a:t>
            </a:r>
            <a:r>
              <a:rPr lang="ru-RU" dirty="0" smtClean="0"/>
              <a:t>. </a:t>
            </a:r>
            <a:r>
              <a:rPr lang="ru-RU" dirty="0" err="1" smtClean="0"/>
              <a:t>Ең төменгі жалақының жаңа мөлшері бүкіл </a:t>
            </a:r>
            <a:r>
              <a:rPr lang="ru-RU" dirty="0" smtClean="0"/>
              <a:t>экономика </a:t>
            </a:r>
            <a:r>
              <a:rPr lang="ru-RU" dirty="0" err="1" smtClean="0"/>
              <a:t>ауқымындағы еңбекақы өсімінің катализаторына</a:t>
            </a:r>
            <a:r>
              <a:rPr lang="ru-RU" dirty="0" smtClean="0"/>
              <a:t> </a:t>
            </a:r>
            <a:r>
              <a:rPr lang="ru-RU" dirty="0" err="1" smtClean="0"/>
              <a:t>айналады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Төмен жалақы алатын</a:t>
            </a:r>
            <a:r>
              <a:rPr lang="ru-RU" dirty="0" smtClean="0"/>
              <a:t> </a:t>
            </a:r>
            <a:r>
              <a:rPr lang="ru-RU" dirty="0" err="1" smtClean="0"/>
              <a:t>қызметкерлердің еңбекақысын көтеруге қатысты бұл бастаманы</a:t>
            </a:r>
            <a:r>
              <a:rPr lang="ru-RU" dirty="0" smtClean="0"/>
              <a:t> </a:t>
            </a:r>
            <a:r>
              <a:rPr lang="ru-RU" dirty="0" err="1" smtClean="0"/>
              <a:t>ірі</a:t>
            </a:r>
            <a:r>
              <a:rPr lang="ru-RU" dirty="0" smtClean="0"/>
              <a:t> </a:t>
            </a:r>
            <a:r>
              <a:rPr lang="ru-RU" dirty="0" err="1" smtClean="0"/>
              <a:t>компаниялар</a:t>
            </a:r>
            <a:r>
              <a:rPr lang="ru-RU" dirty="0" smtClean="0"/>
              <a:t> </a:t>
            </a:r>
            <a:r>
              <a:rPr lang="ru-RU" dirty="0" err="1" smtClean="0"/>
              <a:t>қолдайды деп</a:t>
            </a:r>
            <a:r>
              <a:rPr lang="ru-RU" dirty="0" smtClean="0"/>
              <a:t> </a:t>
            </a:r>
            <a:r>
              <a:rPr lang="ru-RU" dirty="0" err="1" smtClean="0"/>
              <a:t>сенемін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Екіншіден</a:t>
            </a:r>
            <a:r>
              <a:rPr lang="ru-RU" dirty="0" smtClean="0"/>
              <a:t>, </a:t>
            </a:r>
            <a:r>
              <a:rPr lang="ru-RU" dirty="0" err="1" smtClean="0"/>
              <a:t>бизнесті</a:t>
            </a:r>
            <a:r>
              <a:rPr lang="ru-RU" dirty="0" smtClean="0"/>
              <a:t> </a:t>
            </a:r>
            <a:r>
              <a:rPr lang="ru-RU" dirty="0" err="1" smtClean="0"/>
              <a:t>өркендетудің тұрақты көздерін қалыптастырып, жеке</a:t>
            </a:r>
            <a:r>
              <a:rPr lang="ru-RU" dirty="0" smtClean="0"/>
              <a:t> </a:t>
            </a:r>
            <a:r>
              <a:rPr lang="ru-RU" dirty="0" err="1" smtClean="0"/>
              <a:t>инвестицияны</a:t>
            </a:r>
            <a:r>
              <a:rPr lang="ru-RU" dirty="0" smtClean="0"/>
              <a:t> </a:t>
            </a:r>
            <a:r>
              <a:rPr lang="ru-RU" dirty="0" err="1" smtClean="0"/>
              <a:t>ынталандыру</a:t>
            </a:r>
            <a:r>
              <a:rPr lang="ru-RU" dirty="0" smtClean="0"/>
              <a:t> </a:t>
            </a:r>
            <a:r>
              <a:rPr lang="ru-RU" dirty="0" err="1" smtClean="0"/>
              <a:t>және нарық еркіндігін</a:t>
            </a:r>
            <a:r>
              <a:rPr lang="ru-RU" dirty="0" smtClean="0"/>
              <a:t> </a:t>
            </a:r>
            <a:r>
              <a:rPr lang="ru-RU" dirty="0" err="1" smtClean="0"/>
              <a:t>қолдау керек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II. </a:t>
            </a:r>
            <a:r>
              <a:rPr lang="ru-RU" b="1" dirty="0" smtClean="0"/>
              <a:t>ТҰРМЫС САПАСЫН АРТТЫРУ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Әл-ауқатымыздың екінші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сипаты</a:t>
            </a:r>
            <a:r>
              <a:rPr lang="ru-RU" dirty="0" smtClean="0"/>
              <a:t> – </a:t>
            </a:r>
            <a:r>
              <a:rPr lang="ru-RU" dirty="0" err="1" smtClean="0"/>
              <a:t>өмір сүру деңгейінің артуы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Білім</a:t>
            </a:r>
            <a:r>
              <a:rPr lang="ru-RU" dirty="0" smtClean="0"/>
              <a:t> </a:t>
            </a:r>
            <a:r>
              <a:rPr lang="ru-RU" dirty="0" err="1" smtClean="0"/>
              <a:t>берудің, денсаулық сақтау саласының, тұрғын үйдің сапасы</a:t>
            </a:r>
            <a:r>
              <a:rPr lang="ru-RU" dirty="0" smtClean="0"/>
              <a:t> мен </a:t>
            </a:r>
            <a:r>
              <a:rPr lang="ru-RU" dirty="0" err="1" smtClean="0"/>
              <a:t>қолжетімділігі</a:t>
            </a:r>
            <a:r>
              <a:rPr lang="ru-RU" dirty="0" smtClean="0"/>
              <a:t>, </a:t>
            </a:r>
            <a:r>
              <a:rPr lang="ru-RU" dirty="0" err="1" smtClean="0"/>
              <a:t>жайлы</a:t>
            </a:r>
            <a:r>
              <a:rPr lang="ru-RU" dirty="0" smtClean="0"/>
              <a:t> </a:t>
            </a:r>
            <a:r>
              <a:rPr lang="ru-RU" dirty="0" err="1" smtClean="0"/>
              <a:t>және қауіпсіз жағдайда өмір сүру мәселелері әрбір қазақстандық отбасына</a:t>
            </a:r>
            <a:r>
              <a:rPr lang="ru-RU" dirty="0" smtClean="0"/>
              <a:t> </a:t>
            </a:r>
            <a:r>
              <a:rPr lang="ru-RU" dirty="0" err="1" smtClean="0"/>
              <a:t>қатысты</a:t>
            </a:r>
            <a:r>
              <a:rPr lang="ru-RU" dirty="0" smtClean="0"/>
              <a:t>.    </a:t>
            </a:r>
          </a:p>
          <a:p>
            <a:r>
              <a:rPr lang="ru-RU" dirty="0" err="1" smtClean="0"/>
              <a:t>Осыған орай</a:t>
            </a:r>
            <a:r>
              <a:rPr lang="ru-RU" dirty="0" smtClean="0"/>
              <a:t>, </a:t>
            </a:r>
            <a:r>
              <a:rPr lang="ru-RU" dirty="0" err="1" smtClean="0"/>
              <a:t>Үкімет әлеуметтік секторға, қауіпсіздік </a:t>
            </a:r>
            <a:r>
              <a:rPr lang="ru-RU" dirty="0" smtClean="0"/>
              <a:t>пен </a:t>
            </a:r>
            <a:r>
              <a:rPr lang="ru-RU" dirty="0" err="1" smtClean="0"/>
              <a:t>инфрақұрылымға мән бере</a:t>
            </a:r>
            <a:r>
              <a:rPr lang="ru-RU" dirty="0" smtClean="0"/>
              <a:t> </a:t>
            </a:r>
            <a:r>
              <a:rPr lang="ru-RU" dirty="0" err="1" smtClean="0"/>
              <a:t>отырып</a:t>
            </a:r>
            <a:r>
              <a:rPr lang="ru-RU" dirty="0" smtClean="0"/>
              <a:t>, бюджет </a:t>
            </a:r>
            <a:r>
              <a:rPr lang="ru-RU" dirty="0" err="1" smtClean="0"/>
              <a:t>шығыстарының басымдықтарын қайта қарауға тиіс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III. </a:t>
            </a:r>
            <a:r>
              <a:rPr lang="ru-RU" b="1" dirty="0" smtClean="0"/>
              <a:t>ӨМІР СҮРУГЕ ЖАЙЛЫ ОРТА ҚАЛЫПТАСТЫРУ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Жайлылық дегеніміз</a:t>
            </a:r>
            <a:r>
              <a:rPr lang="ru-RU" dirty="0" smtClean="0"/>
              <a:t> – </a:t>
            </a:r>
            <a:r>
              <a:rPr lang="ru-RU" dirty="0" err="1" smtClean="0"/>
              <a:t>ең алдымен</a:t>
            </a:r>
            <a:r>
              <a:rPr lang="ru-RU" dirty="0" smtClean="0"/>
              <a:t>, </a:t>
            </a:r>
            <a:r>
              <a:rPr lang="ru-RU" dirty="0" err="1" smtClean="0"/>
              <a:t>тұрғын үйдің қолжетімділігі, ауланың әдемілігі </a:t>
            </a:r>
            <a:r>
              <a:rPr lang="ru-RU" dirty="0" smtClean="0"/>
              <a:t>мен </a:t>
            </a:r>
            <a:r>
              <a:rPr lang="ru-RU" dirty="0" err="1" smtClean="0"/>
              <a:t>қауіпсіздігі</a:t>
            </a:r>
            <a:r>
              <a:rPr lang="ru-RU" dirty="0" smtClean="0"/>
              <a:t>, </a:t>
            </a:r>
            <a:r>
              <a:rPr lang="ru-RU" dirty="0" err="1" smtClean="0"/>
              <a:t>тіршілікке</a:t>
            </a:r>
            <a:r>
              <a:rPr lang="ru-RU" dirty="0" smtClean="0"/>
              <a:t> </a:t>
            </a:r>
            <a:r>
              <a:rPr lang="ru-RU" dirty="0" err="1" smtClean="0"/>
              <a:t>және жұмыс істеуге</a:t>
            </a:r>
            <a:r>
              <a:rPr lang="ru-RU" dirty="0" smtClean="0"/>
              <a:t> </a:t>
            </a:r>
            <a:r>
              <a:rPr lang="ru-RU" dirty="0" err="1" smtClean="0"/>
              <a:t>қолайлы елді</a:t>
            </a:r>
            <a:r>
              <a:rPr lang="ru-RU" dirty="0" smtClean="0"/>
              <a:t> </a:t>
            </a:r>
            <a:r>
              <a:rPr lang="ru-RU" dirty="0" err="1" smtClean="0"/>
              <a:t>мекеннің және сапалы</a:t>
            </a:r>
            <a:r>
              <a:rPr lang="ru-RU" dirty="0" smtClean="0"/>
              <a:t> </a:t>
            </a:r>
            <a:r>
              <a:rPr lang="ru-RU" dirty="0" err="1" smtClean="0"/>
              <a:t>инфрақұрылымның болуы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IV. </a:t>
            </a:r>
            <a:r>
              <a:rPr lang="ru-RU" b="1" dirty="0" smtClean="0"/>
              <a:t>АЗАМАТТАР СҰРАНЫСЫНА БЕЙІМДЕЛГЕН МЕМЛЕКЕТТІК АППАРАТ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«Сапа» – </a:t>
            </a:r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қызметші өмірінің жаңа стилі</a:t>
            </a:r>
            <a:r>
              <a:rPr lang="ru-RU" dirty="0" smtClean="0"/>
              <a:t>, ал </a:t>
            </a:r>
            <a:r>
              <a:rPr lang="ru-RU" dirty="0" err="1" smtClean="0"/>
              <a:t>өзін-өзі жетілдіру</a:t>
            </a:r>
            <a:r>
              <a:rPr lang="ru-RU" dirty="0" smtClean="0"/>
              <a:t> – </a:t>
            </a:r>
            <a:r>
              <a:rPr lang="ru-RU" dirty="0" err="1" smtClean="0"/>
              <a:t>оның басты</a:t>
            </a:r>
            <a:r>
              <a:rPr lang="ru-RU" dirty="0" smtClean="0"/>
              <a:t> </a:t>
            </a:r>
            <a:r>
              <a:rPr lang="ru-RU" dirty="0" err="1" smtClean="0"/>
              <a:t>қағидаты болуға тиіс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Жаңа формацияның мемлекеттік</a:t>
            </a:r>
            <a:r>
              <a:rPr lang="ru-RU" dirty="0" smtClean="0"/>
              <a:t> </a:t>
            </a:r>
            <a:r>
              <a:rPr lang="ru-RU" dirty="0" err="1" smtClean="0"/>
              <a:t>қызметшілері мемлекет</a:t>
            </a:r>
            <a:r>
              <a:rPr lang="ru-RU" dirty="0" smtClean="0"/>
              <a:t> пен </a:t>
            </a:r>
            <a:r>
              <a:rPr lang="ru-RU" dirty="0" err="1" smtClean="0"/>
              <a:t>қоғам арасындағы алшақтықты қысқартуға тиіс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Бұл арқылы тұрақты кері</a:t>
            </a:r>
            <a:r>
              <a:rPr lang="ru-RU" dirty="0" smtClean="0"/>
              <a:t> </a:t>
            </a:r>
            <a:r>
              <a:rPr lang="ru-RU" dirty="0" err="1" smtClean="0"/>
              <a:t>байланыс</a:t>
            </a:r>
            <a:r>
              <a:rPr lang="ru-RU" dirty="0" smtClean="0"/>
              <a:t> </a:t>
            </a:r>
            <a:r>
              <a:rPr lang="ru-RU" dirty="0" err="1" smtClean="0"/>
              <a:t>орнығып, мемлекеттік</a:t>
            </a:r>
            <a:r>
              <a:rPr lang="ru-RU" dirty="0" smtClean="0"/>
              <a:t> </a:t>
            </a:r>
            <a:r>
              <a:rPr lang="ru-RU" dirty="0" err="1" smtClean="0"/>
              <a:t>саясаттың нақты шаралары</a:t>
            </a:r>
            <a:r>
              <a:rPr lang="ru-RU" dirty="0" smtClean="0"/>
              <a:t> мен </a:t>
            </a:r>
            <a:r>
              <a:rPr lang="ru-RU" dirty="0" err="1" smtClean="0"/>
              <a:t>нәтижелері қызу талқыланып</a:t>
            </a:r>
            <a:r>
              <a:rPr lang="ru-RU" dirty="0" smtClean="0"/>
              <a:t>, </a:t>
            </a:r>
            <a:r>
              <a:rPr lang="ru-RU" dirty="0" err="1" smtClean="0"/>
              <a:t>жұртшылыққа түсіндіріледі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басқару академиясы</a:t>
            </a:r>
            <a:r>
              <a:rPr lang="ru-RU" dirty="0" smtClean="0"/>
              <a:t> Назарбаев </a:t>
            </a:r>
            <a:r>
              <a:rPr lang="ru-RU" dirty="0" err="1" smtClean="0"/>
              <a:t>Университетімен</a:t>
            </a:r>
            <a:r>
              <a:rPr lang="ru-RU" dirty="0" smtClean="0"/>
              <a:t> </a:t>
            </a:r>
            <a:r>
              <a:rPr lang="ru-RU" dirty="0" err="1" smtClean="0"/>
              <a:t>бірлесіп</a:t>
            </a:r>
            <a:r>
              <a:rPr lang="ru-RU" dirty="0" smtClean="0"/>
              <a:t>, «</a:t>
            </a:r>
            <a:r>
              <a:rPr lang="ru-RU" dirty="0" err="1" smtClean="0"/>
              <a:t>Жаңа формацияның басшысы</a:t>
            </a:r>
            <a:r>
              <a:rPr lang="ru-RU" dirty="0" smtClean="0"/>
              <a:t>» </a:t>
            </a:r>
            <a:r>
              <a:rPr lang="ru-RU" dirty="0" err="1" smtClean="0"/>
              <a:t>бағдарламасын және басшылық қызметтерге тағайындау кезінде</a:t>
            </a:r>
            <a:r>
              <a:rPr lang="ru-RU" dirty="0" smtClean="0"/>
              <a:t> </a:t>
            </a:r>
            <a:r>
              <a:rPr lang="ru-RU" dirty="0" err="1" smtClean="0"/>
              <a:t>арнайы</a:t>
            </a:r>
            <a:r>
              <a:rPr lang="ru-RU" dirty="0" smtClean="0"/>
              <a:t> </a:t>
            </a:r>
            <a:r>
              <a:rPr lang="ru-RU" dirty="0" err="1" smtClean="0"/>
              <a:t>қайта даярлаудан</a:t>
            </a:r>
            <a:r>
              <a:rPr lang="ru-RU" dirty="0" smtClean="0"/>
              <a:t> </a:t>
            </a:r>
            <a:r>
              <a:rPr lang="ru-RU" dirty="0" err="1" smtClean="0"/>
              <a:t>өткізетін курстар</a:t>
            </a:r>
            <a:r>
              <a:rPr lang="ru-RU" dirty="0" smtClean="0"/>
              <a:t> </a:t>
            </a:r>
            <a:r>
              <a:rPr lang="ru-RU" dirty="0" err="1" smtClean="0"/>
              <a:t>әзірлеу қажет</a:t>
            </a:r>
            <a:r>
              <a:rPr lang="ru-RU" dirty="0" smtClean="0"/>
              <a:t>.   </a:t>
            </a:r>
          </a:p>
          <a:p>
            <a:r>
              <a:rPr lang="ru-RU" dirty="0" err="1" smtClean="0"/>
              <a:t>Үздік шетелдік</a:t>
            </a:r>
            <a:r>
              <a:rPr lang="ru-RU" dirty="0" smtClean="0"/>
              <a:t> </a:t>
            </a:r>
            <a:r>
              <a:rPr lang="ru-RU" dirty="0" err="1" smtClean="0"/>
              <a:t>компанияларда</a:t>
            </a:r>
            <a:r>
              <a:rPr lang="ru-RU" dirty="0" smtClean="0"/>
              <a:t> </a:t>
            </a:r>
            <a:r>
              <a:rPr lang="ru-RU" dirty="0" err="1" smtClean="0"/>
              <a:t>жұмыс тәжірибесі </a:t>
            </a:r>
            <a:r>
              <a:rPr lang="ru-RU" dirty="0" smtClean="0"/>
              <a:t>бар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әлемнің жетекші</a:t>
            </a:r>
            <a:r>
              <a:rPr lang="ru-RU" dirty="0" smtClean="0"/>
              <a:t> </a:t>
            </a:r>
            <a:r>
              <a:rPr lang="ru-RU" dirty="0" err="1" smtClean="0"/>
              <a:t>университеттерінде</a:t>
            </a:r>
            <a:r>
              <a:rPr lang="ru-RU" dirty="0" smtClean="0"/>
              <a:t> </a:t>
            </a:r>
            <a:r>
              <a:rPr lang="ru-RU" dirty="0" err="1" smtClean="0"/>
              <a:t>білім</a:t>
            </a:r>
            <a:r>
              <a:rPr lang="ru-RU" dirty="0" smtClean="0"/>
              <a:t> </a:t>
            </a:r>
            <a:r>
              <a:rPr lang="ru-RU" dirty="0" err="1" smtClean="0"/>
              <a:t>алған жеке</a:t>
            </a:r>
            <a:r>
              <a:rPr lang="ru-RU" dirty="0" smtClean="0"/>
              <a:t> </a:t>
            </a:r>
            <a:r>
              <a:rPr lang="ru-RU" dirty="0" err="1" smtClean="0"/>
              <a:t>сектордағы кәсіби мамандарды</a:t>
            </a:r>
            <a:r>
              <a:rPr lang="ru-RU" dirty="0" smtClean="0"/>
              <a:t> </a:t>
            </a:r>
            <a:r>
              <a:rPr lang="ru-RU" dirty="0" err="1" smtClean="0"/>
              <a:t>тарту</a:t>
            </a:r>
            <a:r>
              <a:rPr lang="ru-RU" dirty="0" smtClean="0"/>
              <a:t> </a:t>
            </a:r>
            <a:r>
              <a:rPr lang="ru-RU" dirty="0" err="1" smtClean="0"/>
              <a:t>маңызды</a:t>
            </a:r>
            <a:r>
              <a:rPr lang="ru-RU" dirty="0" smtClean="0"/>
              <a:t>. </a:t>
            </a:r>
          </a:p>
          <a:p>
            <a:r>
              <a:rPr lang="ru-RU" dirty="0" err="1" smtClean="0"/>
              <a:t>Биыл</a:t>
            </a:r>
            <a:r>
              <a:rPr lang="ru-RU" dirty="0" smtClean="0"/>
              <a:t> </a:t>
            </a:r>
            <a:r>
              <a:rPr lang="ru-RU" dirty="0" err="1" smtClean="0"/>
              <a:t>біз</a:t>
            </a:r>
            <a:r>
              <a:rPr lang="ru-RU" dirty="0" smtClean="0"/>
              <a:t> 4 </a:t>
            </a:r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органға жалақы төлеудің жаңа моделін</a:t>
            </a:r>
            <a:r>
              <a:rPr lang="ru-RU" dirty="0" smtClean="0"/>
              <a:t> </a:t>
            </a:r>
            <a:r>
              <a:rPr lang="ru-RU" dirty="0" err="1" smtClean="0"/>
              <a:t>енгіздік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Барлық пилоттық жобалар</a:t>
            </a:r>
            <a:r>
              <a:rPr lang="ru-RU" dirty="0" smtClean="0"/>
              <a:t> </a:t>
            </a:r>
            <a:r>
              <a:rPr lang="ru-RU" dirty="0" err="1" smtClean="0"/>
              <a:t>жақсы нәтижелер көрсетіп отыр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қызметке қызығушылық артты</a:t>
            </a:r>
            <a:r>
              <a:rPr lang="ru-RU" dirty="0" smtClean="0"/>
              <a:t>, </a:t>
            </a:r>
            <a:r>
              <a:rPr lang="ru-RU" dirty="0" err="1" smtClean="0"/>
              <a:t>әсіресе өңірлік деңгейде оның өзектілігі жоғары.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V. </a:t>
            </a:r>
            <a:r>
              <a:rPr lang="ru-RU" b="1" dirty="0" smtClean="0"/>
              <a:t>ТИІМДІ СЫРТҚЫ САЯСАТ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err="1" smtClean="0"/>
              <a:t>Қазақстанның табысты</a:t>
            </a:r>
            <a:r>
              <a:rPr lang="ru-RU" dirty="0" smtClean="0"/>
              <a:t> </a:t>
            </a:r>
            <a:r>
              <a:rPr lang="ru-RU" dirty="0" err="1" smtClean="0"/>
              <a:t>жаңғыруын қамтамасыз ету</a:t>
            </a:r>
            <a:r>
              <a:rPr lang="ru-RU" dirty="0" smtClean="0"/>
              <a:t> </a:t>
            </a:r>
            <a:r>
              <a:rPr lang="ru-RU" dirty="0" err="1" smtClean="0"/>
              <a:t>үшін бастамашыл</a:t>
            </a:r>
            <a:r>
              <a:rPr lang="ru-RU" dirty="0" smtClean="0"/>
              <a:t> </a:t>
            </a:r>
            <a:r>
              <a:rPr lang="ru-RU" dirty="0" err="1" smtClean="0"/>
              <a:t>белсенді</a:t>
            </a:r>
            <a:r>
              <a:rPr lang="ru-RU" dirty="0" smtClean="0"/>
              <a:t> </a:t>
            </a:r>
            <a:r>
              <a:rPr lang="ru-RU" dirty="0" err="1" smtClean="0"/>
              <a:t>сыртқы саясатты</a:t>
            </a:r>
            <a:r>
              <a:rPr lang="ru-RU" dirty="0" smtClean="0"/>
              <a:t> </a:t>
            </a:r>
            <a:r>
              <a:rPr lang="ru-RU" dirty="0" err="1" smtClean="0"/>
              <a:t>одан</a:t>
            </a:r>
            <a:r>
              <a:rPr lang="ru-RU" dirty="0" smtClean="0"/>
              <a:t> </a:t>
            </a:r>
            <a:r>
              <a:rPr lang="ru-RU" dirty="0" err="1" smtClean="0"/>
              <a:t>әрі жүзеге асыру</a:t>
            </a:r>
            <a:r>
              <a:rPr lang="ru-RU" dirty="0" smtClean="0"/>
              <a:t> </a:t>
            </a:r>
            <a:r>
              <a:rPr lang="ru-RU" dirty="0" err="1" smtClean="0"/>
              <a:t>қажет.</a:t>
            </a:r>
            <a:endParaRPr lang="ru-RU" dirty="0" smtClean="0"/>
          </a:p>
          <a:p>
            <a:r>
              <a:rPr lang="ru-RU" dirty="0" err="1" smtClean="0"/>
              <a:t>Біздің бейбітсүйгіш бағытымыз бен</a:t>
            </a:r>
            <a:r>
              <a:rPr lang="ru-RU" dirty="0" smtClean="0"/>
              <a:t> осы </a:t>
            </a:r>
            <a:r>
              <a:rPr lang="ru-RU" dirty="0" err="1" smtClean="0"/>
              <a:t>саладағы нақты айқындалған қағидаттарымыз өзін-өзі толық ақтап отыр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Қазақстанның Ресей</a:t>
            </a:r>
            <a:r>
              <a:rPr lang="ru-RU" dirty="0" smtClean="0"/>
              <a:t> </a:t>
            </a:r>
            <a:r>
              <a:rPr lang="ru-RU" dirty="0" err="1" smtClean="0"/>
              <a:t>Федерациясымен</a:t>
            </a:r>
            <a:r>
              <a:rPr lang="ru-RU" dirty="0" smtClean="0"/>
              <a:t> </a:t>
            </a:r>
            <a:r>
              <a:rPr lang="ru-RU" dirty="0" err="1" smtClean="0"/>
              <a:t>қарым-қатынасы мемлекетаралық байланыстардың </a:t>
            </a:r>
            <a:r>
              <a:rPr lang="ru-RU" dirty="0" smtClean="0"/>
              <a:t>эталоны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саналады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Толыққанды интеграциялық бірлестік</a:t>
            </a:r>
            <a:r>
              <a:rPr lang="ru-RU" dirty="0" smtClean="0"/>
              <a:t> </a:t>
            </a:r>
            <a:r>
              <a:rPr lang="ru-RU" dirty="0" err="1" smtClean="0"/>
              <a:t>әрі әлемдік экономикалық қатынастардың белсенді</a:t>
            </a:r>
            <a:r>
              <a:rPr lang="ru-RU" dirty="0" smtClean="0"/>
              <a:t> </a:t>
            </a:r>
            <a:r>
              <a:rPr lang="ru-RU" dirty="0" err="1" smtClean="0"/>
              <a:t>мүшесі ретінде</a:t>
            </a:r>
            <a:r>
              <a:rPr lang="ru-RU" dirty="0" smtClean="0"/>
              <a:t> </a:t>
            </a:r>
            <a:r>
              <a:rPr lang="ru-RU" dirty="0" err="1" smtClean="0"/>
              <a:t>қалыптасқан Еуразиялық экономикалық одақ табысты</a:t>
            </a:r>
            <a:r>
              <a:rPr lang="ru-RU" dirty="0" smtClean="0"/>
              <a:t> </a:t>
            </a:r>
            <a:r>
              <a:rPr lang="ru-RU" dirty="0" err="1" smtClean="0"/>
              <a:t>жұмыс істеуде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Орталық </a:t>
            </a:r>
            <a:r>
              <a:rPr lang="ru-RU" dirty="0" smtClean="0"/>
              <a:t>Азия </a:t>
            </a:r>
            <a:r>
              <a:rPr lang="ru-RU" dirty="0" err="1" smtClean="0"/>
              <a:t>өңірінде өзара ықпалдастықтың жаңа парағы ашылды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Қытай Халық Республикасымен</a:t>
            </a:r>
            <a:r>
              <a:rPr lang="ru-RU" dirty="0" smtClean="0"/>
              <a:t> </a:t>
            </a:r>
            <a:r>
              <a:rPr lang="ru-RU" dirty="0" err="1" smtClean="0"/>
              <a:t>жан-жақты стратегиялық серіктестігіміз</a:t>
            </a:r>
            <a:r>
              <a:rPr lang="ru-RU" dirty="0" smtClean="0"/>
              <a:t> </a:t>
            </a:r>
            <a:r>
              <a:rPr lang="ru-RU" dirty="0" err="1" smtClean="0"/>
              <a:t>дәйекті түрде дамып</a:t>
            </a:r>
            <a:r>
              <a:rPr lang="ru-RU" dirty="0" smtClean="0"/>
              <a:t> </a:t>
            </a:r>
            <a:r>
              <a:rPr lang="ru-RU" dirty="0" err="1" smtClean="0"/>
              <a:t>келеді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белдеу</a:t>
            </a:r>
            <a:r>
              <a:rPr lang="ru-RU" dirty="0" smtClean="0"/>
              <a:t> –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жол</a:t>
            </a:r>
            <a:r>
              <a:rPr lang="ru-RU" dirty="0" smtClean="0"/>
              <a:t>» </a:t>
            </a:r>
            <a:r>
              <a:rPr lang="ru-RU" dirty="0" err="1" smtClean="0"/>
              <a:t>бағдарламасы Қытаймен қарым-қатынасымызға тың серпін</a:t>
            </a:r>
            <a:r>
              <a:rPr lang="ru-RU" dirty="0" smtClean="0"/>
              <a:t> </a:t>
            </a:r>
            <a:r>
              <a:rPr lang="ru-RU" dirty="0" err="1" smtClean="0"/>
              <a:t>берді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Менің қаңтар айындағы Вашингтонға ресми</a:t>
            </a:r>
            <a:r>
              <a:rPr lang="ru-RU" dirty="0" smtClean="0"/>
              <a:t> </a:t>
            </a:r>
            <a:r>
              <a:rPr lang="ru-RU" dirty="0" err="1" smtClean="0"/>
              <a:t>сапарым</a:t>
            </a:r>
            <a:r>
              <a:rPr lang="ru-RU" dirty="0" smtClean="0"/>
              <a:t> </a:t>
            </a:r>
            <a:r>
              <a:rPr lang="ru-RU" dirty="0" err="1" smtClean="0"/>
              <a:t>және </a:t>
            </a:r>
            <a:r>
              <a:rPr lang="ru-RU" dirty="0" smtClean="0"/>
              <a:t>Президент Дональд </a:t>
            </a:r>
            <a:r>
              <a:rPr lang="ru-RU" dirty="0" err="1" smtClean="0"/>
              <a:t>Трамппен</a:t>
            </a:r>
            <a:r>
              <a:rPr lang="ru-RU" dirty="0" smtClean="0"/>
              <a:t> </a:t>
            </a:r>
            <a:r>
              <a:rPr lang="ru-RU" dirty="0" err="1" smtClean="0"/>
              <a:t>жүргізген келіссөздерім барысында</a:t>
            </a:r>
            <a:r>
              <a:rPr lang="ru-RU" dirty="0" smtClean="0"/>
              <a:t> </a:t>
            </a:r>
            <a:r>
              <a:rPr lang="ru-RU" dirty="0" err="1" smtClean="0"/>
              <a:t>Қазақстан </a:t>
            </a:r>
            <a:r>
              <a:rPr lang="ru-RU" dirty="0" smtClean="0"/>
              <a:t>мен </a:t>
            </a:r>
            <a:r>
              <a:rPr lang="ru-RU" dirty="0" err="1" smtClean="0"/>
              <a:t>АҚШ-тың</a:t>
            </a:r>
            <a:r>
              <a:rPr lang="ru-RU" dirty="0" smtClean="0"/>
              <a:t> </a:t>
            </a:r>
            <a:r>
              <a:rPr lang="en-US" dirty="0" smtClean="0"/>
              <a:t>XXI </a:t>
            </a:r>
            <a:r>
              <a:rPr lang="ru-RU" dirty="0" err="1" smtClean="0"/>
              <a:t>ғасырдағы кеңейтілген стратегиялық серіктестігі</a:t>
            </a:r>
            <a:r>
              <a:rPr lang="ru-RU" dirty="0" smtClean="0"/>
              <a:t> </a:t>
            </a:r>
            <a:r>
              <a:rPr lang="ru-RU" dirty="0" err="1" smtClean="0"/>
              <a:t>жөніндегі уағдаластыққа қол жеткізілді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Біз</a:t>
            </a:r>
            <a:r>
              <a:rPr lang="ru-RU" dirty="0" smtClean="0"/>
              <a:t> </a:t>
            </a:r>
            <a:r>
              <a:rPr lang="ru-RU" dirty="0" err="1" smtClean="0"/>
              <a:t>сауда</a:t>
            </a:r>
            <a:r>
              <a:rPr lang="ru-RU" dirty="0" smtClean="0"/>
              <a:t> </a:t>
            </a:r>
            <a:r>
              <a:rPr lang="ru-RU" dirty="0" err="1" smtClean="0"/>
              <a:t>және </a:t>
            </a:r>
            <a:r>
              <a:rPr lang="ru-RU" dirty="0" smtClean="0"/>
              <a:t>инвестиция </a:t>
            </a:r>
            <a:r>
              <a:rPr lang="ru-RU" dirty="0" err="1" smtClean="0"/>
              <a:t>саласындағы ірі</a:t>
            </a:r>
            <a:r>
              <a:rPr lang="ru-RU" dirty="0" smtClean="0"/>
              <a:t> </a:t>
            </a:r>
            <a:r>
              <a:rPr lang="ru-RU" dirty="0" err="1" smtClean="0"/>
              <a:t>серіктесіміз</a:t>
            </a:r>
            <a:r>
              <a:rPr lang="ru-RU" dirty="0" smtClean="0"/>
              <a:t> – </a:t>
            </a:r>
            <a:r>
              <a:rPr lang="ru-RU" dirty="0" err="1" smtClean="0"/>
              <a:t>Еуропа</a:t>
            </a:r>
            <a:r>
              <a:rPr lang="ru-RU" dirty="0" smtClean="0"/>
              <a:t> </a:t>
            </a:r>
            <a:r>
              <a:rPr lang="ru-RU" dirty="0" err="1" smtClean="0"/>
              <a:t>Одағымен қарқынды ынтымақтастығымызды жалғастыра береміз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ТМД </a:t>
            </a:r>
            <a:r>
              <a:rPr lang="ru-RU" dirty="0" err="1" smtClean="0"/>
              <a:t>елдерімен</a:t>
            </a:r>
            <a:r>
              <a:rPr lang="ru-RU" dirty="0" smtClean="0"/>
              <a:t>, </a:t>
            </a:r>
            <a:r>
              <a:rPr lang="ru-RU" dirty="0" err="1" smtClean="0"/>
              <a:t>Түркиямен</a:t>
            </a:r>
            <a:r>
              <a:rPr lang="ru-RU" dirty="0" smtClean="0"/>
              <a:t>, </a:t>
            </a:r>
            <a:r>
              <a:rPr lang="ru-RU" dirty="0" err="1" smtClean="0"/>
              <a:t>Иранмен</a:t>
            </a:r>
            <a:r>
              <a:rPr lang="ru-RU" dirty="0" smtClean="0"/>
              <a:t>, Араб </a:t>
            </a:r>
            <a:r>
              <a:rPr lang="ru-RU" dirty="0" err="1" smtClean="0"/>
              <a:t>Шығысы және </a:t>
            </a:r>
            <a:r>
              <a:rPr lang="ru-RU" dirty="0" smtClean="0"/>
              <a:t>Азия </a:t>
            </a:r>
            <a:r>
              <a:rPr lang="ru-RU" dirty="0" err="1" smtClean="0"/>
              <a:t>елдерімен</a:t>
            </a:r>
            <a:r>
              <a:rPr lang="ru-RU" dirty="0" smtClean="0"/>
              <a:t> </a:t>
            </a:r>
            <a:r>
              <a:rPr lang="ru-RU" dirty="0" err="1" smtClean="0"/>
              <a:t>өзара тиімді</a:t>
            </a:r>
            <a:r>
              <a:rPr lang="ru-RU" dirty="0" smtClean="0"/>
              <a:t> </a:t>
            </a:r>
            <a:r>
              <a:rPr lang="ru-RU" dirty="0" err="1" smtClean="0"/>
              <a:t>екі</a:t>
            </a:r>
            <a:r>
              <a:rPr lang="ru-RU" dirty="0" smtClean="0"/>
              <a:t> </a:t>
            </a:r>
            <a:r>
              <a:rPr lang="ru-RU" dirty="0" err="1" smtClean="0"/>
              <a:t>жақты қатынастар дамып</a:t>
            </a:r>
            <a:r>
              <a:rPr lang="ru-RU" dirty="0" smtClean="0"/>
              <a:t> </a:t>
            </a:r>
            <a:r>
              <a:rPr lang="ru-RU" dirty="0" err="1" smtClean="0"/>
              <a:t>келеді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</a:t>
            </a:r>
            <a:r>
              <a:rPr lang="ru-RU" b="1" dirty="0" smtClean="0"/>
              <a:t>І. ӘРБІР ҚАЗАҚСТАНДЫҚТЫҢ ЕЛІМІЗДЕГІ ӨЗГЕРІСТЕР ҮДЕРІСТЕРІНЕ АТСАЛЫСУЫ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err="1" smtClean="0"/>
              <a:t>Әрбір қазақстандық жүргізіліп жатқан реформалардың мәнін және олардың Отанымызды</a:t>
            </a:r>
            <a:r>
              <a:rPr lang="ru-RU" dirty="0" smtClean="0"/>
              <a:t> </a:t>
            </a:r>
            <a:r>
              <a:rPr lang="ru-RU" dirty="0" err="1" smtClean="0"/>
              <a:t>өркендету жолындағы маңызын </a:t>
            </a:r>
            <a:r>
              <a:rPr lang="ru-RU" dirty="0" smtClean="0"/>
              <a:t>жете </a:t>
            </a:r>
            <a:r>
              <a:rPr lang="ru-RU" dirty="0" err="1" smtClean="0"/>
              <a:t>түсінуге тиіс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Реформаларды</a:t>
            </a:r>
            <a:r>
              <a:rPr lang="ru-RU" dirty="0" smtClean="0"/>
              <a:t> </a:t>
            </a:r>
            <a:r>
              <a:rPr lang="ru-RU" dirty="0" err="1" smtClean="0"/>
              <a:t>табысты</a:t>
            </a:r>
            <a:r>
              <a:rPr lang="ru-RU" dirty="0" smtClean="0"/>
              <a:t> </a:t>
            </a:r>
            <a:r>
              <a:rPr lang="ru-RU" dirty="0" err="1" smtClean="0"/>
              <a:t>жүзеге асыру</a:t>
            </a:r>
            <a:r>
              <a:rPr lang="ru-RU" dirty="0" smtClean="0"/>
              <a:t> </a:t>
            </a:r>
            <a:r>
              <a:rPr lang="ru-RU" dirty="0" err="1" smtClean="0"/>
              <a:t>үшін қоғамымыздың ортақ мақсатқа жұмылуы </a:t>
            </a:r>
            <a:r>
              <a:rPr lang="ru-RU" dirty="0" smtClean="0"/>
              <a:t>аса </a:t>
            </a:r>
            <a:r>
              <a:rPr lang="ru-RU" dirty="0" err="1" smtClean="0"/>
              <a:t>маңызды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Рухани</a:t>
            </a:r>
            <a:r>
              <a:rPr lang="ru-RU" dirty="0" smtClean="0"/>
              <a:t> </a:t>
            </a:r>
            <a:r>
              <a:rPr lang="ru-RU" dirty="0" err="1" smtClean="0"/>
              <a:t>жаңғыру» бағдарламасы жаппай</a:t>
            </a:r>
            <a:r>
              <a:rPr lang="ru-RU" dirty="0" smtClean="0"/>
              <a:t> </a:t>
            </a:r>
            <a:r>
              <a:rPr lang="ru-RU" dirty="0" err="1" smtClean="0"/>
              <a:t>қолдауға ие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, </a:t>
            </a:r>
            <a:r>
              <a:rPr lang="ru-RU" dirty="0" err="1" smtClean="0"/>
              <a:t>қоғамдағы жаңғыру үдерістеріне зор</a:t>
            </a:r>
            <a:r>
              <a:rPr lang="ru-RU" dirty="0" smtClean="0"/>
              <a:t> </a:t>
            </a:r>
            <a:r>
              <a:rPr lang="ru-RU" dirty="0" err="1" smtClean="0"/>
              <a:t>серпін</a:t>
            </a:r>
            <a:r>
              <a:rPr lang="ru-RU" dirty="0" smtClean="0"/>
              <a:t> </a:t>
            </a:r>
            <a:r>
              <a:rPr lang="ru-RU" dirty="0" err="1" smtClean="0"/>
              <a:t>берді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Бұл бастаманы</a:t>
            </a:r>
            <a:r>
              <a:rPr lang="ru-RU" dirty="0" smtClean="0"/>
              <a:t> </a:t>
            </a:r>
            <a:r>
              <a:rPr lang="ru-RU" dirty="0" err="1" smtClean="0"/>
              <a:t>әрі қарай жалғастырып қана қоймай, оның аясын</a:t>
            </a:r>
            <a:r>
              <a:rPr lang="ru-RU" dirty="0" smtClean="0"/>
              <a:t> </a:t>
            </a:r>
            <a:r>
              <a:rPr lang="ru-RU" dirty="0" err="1" smtClean="0"/>
              <a:t>жаңа мазмұнмен және бағыттармен толықтыру қажет.</a:t>
            </a:r>
            <a:endParaRPr lang="ru-RU" dirty="0" smtClean="0"/>
          </a:p>
          <a:p>
            <a:r>
              <a:rPr lang="ru-RU" dirty="0" err="1" smtClean="0"/>
              <a:t>Жастар</a:t>
            </a:r>
            <a:r>
              <a:rPr lang="ru-RU" dirty="0" smtClean="0"/>
              <a:t> мен </a:t>
            </a:r>
            <a:r>
              <a:rPr lang="ru-RU" dirty="0" err="1" smtClean="0"/>
              <a:t>отбасы</a:t>
            </a:r>
            <a:r>
              <a:rPr lang="ru-RU" dirty="0" smtClean="0"/>
              <a:t> </a:t>
            </a:r>
            <a:r>
              <a:rPr lang="ru-RU" dirty="0" err="1" smtClean="0"/>
              <a:t>институтын</a:t>
            </a:r>
            <a:r>
              <a:rPr lang="ru-RU" dirty="0" smtClean="0"/>
              <a:t> </a:t>
            </a:r>
            <a:r>
              <a:rPr lang="ru-RU" dirty="0" err="1" smtClean="0"/>
              <a:t>кешенді</a:t>
            </a:r>
            <a:r>
              <a:rPr lang="ru-RU" dirty="0" smtClean="0"/>
              <a:t> </a:t>
            </a:r>
            <a:r>
              <a:rPr lang="ru-RU" dirty="0" err="1" smtClean="0"/>
              <a:t>қолдау мемлекеттік</a:t>
            </a:r>
            <a:r>
              <a:rPr lang="ru-RU" dirty="0" smtClean="0"/>
              <a:t> </a:t>
            </a:r>
            <a:r>
              <a:rPr lang="ru-RU" dirty="0" err="1" smtClean="0"/>
              <a:t>саясаттың басымдығына айналуға тиіс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Жастардың барлық санатын</a:t>
            </a:r>
            <a:r>
              <a:rPr lang="ru-RU" dirty="0" smtClean="0"/>
              <a:t> </a:t>
            </a:r>
            <a:r>
              <a:rPr lang="ru-RU" dirty="0" err="1" smtClean="0"/>
              <a:t>қолдауға арналған шараларды</a:t>
            </a:r>
            <a:r>
              <a:rPr lang="ru-RU" dirty="0" smtClean="0"/>
              <a:t> </a:t>
            </a:r>
            <a:r>
              <a:rPr lang="ru-RU" dirty="0" err="1" smtClean="0"/>
              <a:t>толық қамтитын әлеуметтік сатының ауқымды платформасын</a:t>
            </a:r>
            <a:r>
              <a:rPr lang="ru-RU" dirty="0" smtClean="0"/>
              <a:t> </a:t>
            </a:r>
            <a:r>
              <a:rPr lang="ru-RU" dirty="0" err="1" smtClean="0"/>
              <a:t>қалыптастыру керек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Келесі</a:t>
            </a:r>
            <a:r>
              <a:rPr lang="ru-RU" dirty="0" smtClean="0"/>
              <a:t> </a:t>
            </a:r>
            <a:r>
              <a:rPr lang="ru-RU" dirty="0" err="1" smtClean="0"/>
              <a:t>жылды</a:t>
            </a:r>
            <a:r>
              <a:rPr lang="ru-RU" dirty="0" smtClean="0"/>
              <a:t> </a:t>
            </a:r>
            <a:r>
              <a:rPr lang="ru-RU" dirty="0" err="1" smtClean="0"/>
              <a:t>Жастар</a:t>
            </a:r>
            <a:r>
              <a:rPr lang="ru-RU" dirty="0" smtClean="0"/>
              <a:t> </a:t>
            </a:r>
            <a:r>
              <a:rPr lang="ru-RU" dirty="0" err="1" smtClean="0"/>
              <a:t>жылы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жариялауды</a:t>
            </a:r>
            <a:r>
              <a:rPr lang="ru-RU" dirty="0" smtClean="0"/>
              <a:t> </a:t>
            </a:r>
            <a:r>
              <a:rPr lang="ru-RU" dirty="0" err="1" smtClean="0"/>
              <a:t>ұсынамын.</a:t>
            </a:r>
            <a:endParaRPr lang="ru-RU" dirty="0" smtClean="0"/>
          </a:p>
          <a:p>
            <a:r>
              <a:rPr lang="ru-RU" dirty="0" err="1" smtClean="0"/>
              <a:t>Біз</a:t>
            </a:r>
            <a:r>
              <a:rPr lang="ru-RU" dirty="0" smtClean="0"/>
              <a:t> </a:t>
            </a:r>
            <a:r>
              <a:rPr lang="ru-RU" dirty="0" err="1" smtClean="0"/>
              <a:t>ауылдық жерлердің әлеуметтік ортасын</a:t>
            </a:r>
            <a:r>
              <a:rPr lang="ru-RU" dirty="0" smtClean="0"/>
              <a:t> </a:t>
            </a:r>
            <a:r>
              <a:rPr lang="ru-RU" dirty="0" err="1" smtClean="0"/>
              <a:t>жаңғыртуға кірісуіміз</a:t>
            </a:r>
            <a:r>
              <a:rPr lang="ru-RU" dirty="0" smtClean="0"/>
              <a:t> </a:t>
            </a:r>
            <a:r>
              <a:rPr lang="ru-RU" dirty="0" err="1" smtClean="0"/>
              <a:t>қажет.</a:t>
            </a:r>
            <a:endParaRPr lang="ru-RU" dirty="0" smtClean="0"/>
          </a:p>
          <a:p>
            <a:r>
              <a:rPr lang="ru-RU" dirty="0" err="1" smtClean="0"/>
              <a:t>Бұған арнайы</a:t>
            </a:r>
            <a:r>
              <a:rPr lang="ru-RU" dirty="0" smtClean="0"/>
              <a:t> «</a:t>
            </a:r>
            <a:r>
              <a:rPr lang="ru-RU" dirty="0" err="1" smtClean="0"/>
              <a:t>Ауыл</a:t>
            </a:r>
            <a:r>
              <a:rPr lang="ru-RU" dirty="0" smtClean="0"/>
              <a:t> – Ел </a:t>
            </a:r>
            <a:r>
              <a:rPr lang="ru-RU" dirty="0" err="1" smtClean="0"/>
              <a:t>бесігі</a:t>
            </a:r>
            <a:r>
              <a:rPr lang="ru-RU" dirty="0" smtClean="0"/>
              <a:t>» </a:t>
            </a:r>
            <a:r>
              <a:rPr lang="ru-RU" dirty="0" err="1" smtClean="0"/>
              <a:t>жобасының іске</a:t>
            </a:r>
            <a:r>
              <a:rPr lang="ru-RU" dirty="0" smtClean="0"/>
              <a:t> </a:t>
            </a:r>
            <a:r>
              <a:rPr lang="ru-RU" dirty="0" err="1" smtClean="0"/>
              <a:t>қосылуы септігін</a:t>
            </a:r>
            <a:r>
              <a:rPr lang="ru-RU" dirty="0" smtClean="0"/>
              <a:t> </a:t>
            </a:r>
            <a:r>
              <a:rPr lang="ru-RU" dirty="0" err="1" smtClean="0"/>
              <a:t>тигізеді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Бұл жоба</a:t>
            </a:r>
            <a:r>
              <a:rPr lang="ru-RU" dirty="0" smtClean="0"/>
              <a:t> </a:t>
            </a:r>
            <a:r>
              <a:rPr lang="ru-RU" dirty="0" err="1" smtClean="0"/>
              <a:t>арқылы өңірлердегі еңбекке қатысты идеологияны</a:t>
            </a:r>
            <a:r>
              <a:rPr lang="ru-RU" dirty="0" smtClean="0"/>
              <a:t> </a:t>
            </a:r>
            <a:r>
              <a:rPr lang="ru-RU" dirty="0" err="1" smtClean="0"/>
              <a:t>ілгерілетуді</a:t>
            </a:r>
            <a:r>
              <a:rPr lang="ru-RU" dirty="0" smtClean="0"/>
              <a:t> </a:t>
            </a:r>
            <a:r>
              <a:rPr lang="ru-RU" dirty="0" err="1" smtClean="0"/>
              <a:t>қолға алу</a:t>
            </a:r>
            <a:r>
              <a:rPr lang="ru-RU" dirty="0" smtClean="0"/>
              <a:t> </a:t>
            </a:r>
            <a:r>
              <a:rPr lang="ru-RU" dirty="0" err="1" smtClean="0"/>
              <a:t>керек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Бойскаут </a:t>
            </a:r>
            <a:r>
              <a:rPr lang="ru-RU" dirty="0" err="1" smtClean="0"/>
              <a:t>қозғалысы сияқты </a:t>
            </a:r>
            <a:r>
              <a:rPr lang="ru-RU" dirty="0" smtClean="0"/>
              <a:t>«</a:t>
            </a:r>
            <a:r>
              <a:rPr lang="ru-RU" dirty="0" err="1" smtClean="0"/>
              <a:t>Сарбаз</a:t>
            </a:r>
            <a:r>
              <a:rPr lang="ru-RU" dirty="0" smtClean="0"/>
              <a:t>» </a:t>
            </a:r>
            <a:r>
              <a:rPr lang="ru-RU" dirty="0" err="1" smtClean="0"/>
              <a:t>балалар-жасөспірімдер бірлестігін</a:t>
            </a:r>
            <a:r>
              <a:rPr lang="ru-RU" dirty="0" smtClean="0"/>
              <a:t> </a:t>
            </a:r>
            <a:r>
              <a:rPr lang="ru-RU" dirty="0" err="1" smtClean="0"/>
              <a:t>құрып</a:t>
            </a:r>
            <a:r>
              <a:rPr lang="ru-RU" dirty="0" smtClean="0"/>
              <a:t>, </a:t>
            </a:r>
            <a:r>
              <a:rPr lang="ru-RU" dirty="0" err="1" smtClean="0"/>
              <a:t>мектептерде</a:t>
            </a:r>
            <a:r>
              <a:rPr lang="ru-RU" dirty="0" smtClean="0"/>
              <a:t> </a:t>
            </a:r>
            <a:r>
              <a:rPr lang="ru-RU" dirty="0" err="1" smtClean="0"/>
              <a:t>әскери-патриоттық тәрбиенің рөлін күшейткен жөн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«Өз жеріңді танып</a:t>
            </a:r>
            <a:r>
              <a:rPr lang="ru-RU" dirty="0" smtClean="0"/>
              <a:t> </a:t>
            </a:r>
            <a:r>
              <a:rPr lang="ru-RU" dirty="0" err="1" smtClean="0"/>
              <a:t>біл</a:t>
            </a:r>
            <a:r>
              <a:rPr lang="ru-RU" dirty="0" smtClean="0"/>
              <a:t>» </a:t>
            </a:r>
            <a:r>
              <a:rPr lang="ru-RU" dirty="0" err="1" smtClean="0"/>
              <a:t>жаңа бастамасы</a:t>
            </a:r>
            <a:r>
              <a:rPr lang="ru-RU" dirty="0" smtClean="0"/>
              <a:t> </a:t>
            </a:r>
            <a:r>
              <a:rPr lang="ru-RU" dirty="0" err="1" smtClean="0"/>
              <a:t>аясында</a:t>
            </a:r>
            <a:r>
              <a:rPr lang="ru-RU" dirty="0" smtClean="0"/>
              <a:t> </a:t>
            </a:r>
            <a:r>
              <a:rPr lang="ru-RU" dirty="0" err="1" smtClean="0"/>
              <a:t>еліміздің өңірлері бойынша</a:t>
            </a:r>
            <a:r>
              <a:rPr lang="ru-RU" dirty="0" smtClean="0"/>
              <a:t> </a:t>
            </a:r>
            <a:r>
              <a:rPr lang="ru-RU" dirty="0" err="1" smtClean="0"/>
              <a:t>жаппай</a:t>
            </a:r>
            <a:r>
              <a:rPr lang="ru-RU" dirty="0" smtClean="0"/>
              <a:t> </a:t>
            </a:r>
            <a:r>
              <a:rPr lang="ru-RU" dirty="0" err="1" smtClean="0"/>
              <a:t>мектеп</a:t>
            </a:r>
            <a:r>
              <a:rPr lang="ru-RU" dirty="0" smtClean="0"/>
              <a:t> </a:t>
            </a:r>
            <a:r>
              <a:rPr lang="ru-RU" dirty="0" err="1" smtClean="0"/>
              <a:t>туризмін</a:t>
            </a:r>
            <a:r>
              <a:rPr lang="ru-RU" dirty="0" smtClean="0"/>
              <a:t> </a:t>
            </a:r>
            <a:r>
              <a:rPr lang="ru-RU" dirty="0" err="1" smtClean="0"/>
              <a:t>қайта жаңғырту керек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605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ҚАЗАҚСТАНДЫҚТАРДЫҢ ӘЛ-АУҚАТЫНЫҢ ӨСУІ: ТАБЫС ПЕН ТҰРМЫС САПАСЫН АРТТЫРУ</vt:lpstr>
      <vt:lpstr>І. ХАЛЫҚ ТАБЫСЫНЫҢ ӨСУІ</vt:lpstr>
      <vt:lpstr>II. ТҰРМЫС САПАСЫН АРТТЫРУ</vt:lpstr>
      <vt:lpstr>III. ӨМІР СҮРУГЕ ЖАЙЛЫ ОРТА ҚАЛЫПТАСТЫРУ</vt:lpstr>
      <vt:lpstr>IV. АЗАМАТТАР СҰРАНЫСЫНА БЕЙІМДЕЛГЕН МЕМЛЕКЕТТІК АППАРАТ</vt:lpstr>
      <vt:lpstr>V. ТИІМДІ СЫРТҚЫ САЯСАТ</vt:lpstr>
      <vt:lpstr>VІ. ӘРБІР ҚАЗАҚСТАНДЫҚТЫҢ ЕЛІМІЗДЕГІ ӨЗГЕРІСТЕР ҮДЕРІСТЕРІНЕ АТСАЛЫСУЫ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ҚАЗАҚСТАНДЫҚТАРДЫҢ ӘЛ-АУҚАТЫНЫҢ ӨСУІ: ТАБЫС ПЕН ТҰРМЫС САПАСЫН АРТТЫРУ</dc:title>
  <dc:creator>Дашенька</dc:creator>
  <cp:lastModifiedBy>фч</cp:lastModifiedBy>
  <cp:revision>1</cp:revision>
  <dcterms:created xsi:type="dcterms:W3CDTF">2018-10-05T11:55:55Z</dcterms:created>
  <dcterms:modified xsi:type="dcterms:W3CDTF">2018-10-05T12:01:34Z</dcterms:modified>
</cp:coreProperties>
</file>