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sldIdLst>
    <p:sldId id="273" r:id="rId2"/>
    <p:sldId id="271" r:id="rId3"/>
    <p:sldId id="274" r:id="rId4"/>
    <p:sldId id="265" r:id="rId5"/>
    <p:sldId id="266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72" r:id="rId16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>
      <p:cViewPr>
        <p:scale>
          <a:sx n="77" d="100"/>
          <a:sy n="77" d="100"/>
        </p:scale>
        <p:origin x="-91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Relationship Id="rId4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CC6302-3135-4CE6-9158-9B70F686B45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973A33-2421-4A94-A291-CDC634713A51}">
      <dgm:prSet phldrT="[Текст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err="1" smtClean="0"/>
            <a:t>Қазақстан</a:t>
          </a:r>
          <a:r>
            <a:rPr lang="ru-RU" dirty="0" smtClean="0"/>
            <a:t> </a:t>
          </a:r>
          <a:r>
            <a:rPr lang="ru-RU" dirty="0" err="1" smtClean="0"/>
            <a:t>Республикасы</a:t>
          </a:r>
          <a:r>
            <a:rPr lang="ru-RU" dirty="0" smtClean="0"/>
            <a:t> </a:t>
          </a:r>
          <a:r>
            <a:rPr lang="ru-RU" dirty="0" err="1" smtClean="0"/>
            <a:t>Білім</a:t>
          </a:r>
          <a:r>
            <a:rPr lang="ru-RU" dirty="0" smtClean="0"/>
            <a:t> </a:t>
          </a:r>
          <a:r>
            <a:rPr lang="ru-RU" dirty="0" err="1" smtClean="0">
              <a:latin typeface="+mn-lt"/>
            </a:rPr>
            <a:t>және</a:t>
          </a:r>
          <a:r>
            <a:rPr lang="ru-RU" dirty="0" smtClean="0"/>
            <a:t> </a:t>
          </a:r>
          <a:r>
            <a:rPr lang="ru-RU" dirty="0" err="1" smtClean="0"/>
            <a:t>ғылым</a:t>
          </a:r>
          <a:r>
            <a:rPr lang="ru-RU" dirty="0" smtClean="0"/>
            <a:t> </a:t>
          </a:r>
          <a:r>
            <a:rPr lang="ru-RU" dirty="0" err="1" smtClean="0"/>
            <a:t>министрлігі</a:t>
          </a:r>
          <a:r>
            <a:rPr lang="ru-RU" dirty="0" smtClean="0"/>
            <a:t> </a:t>
          </a:r>
          <a:r>
            <a:rPr lang="en-US" dirty="0" smtClean="0">
              <a:solidFill>
                <a:srgbClr val="FFFF00"/>
              </a:solidFill>
            </a:rPr>
            <a:t>www.edu.gov.kz</a:t>
          </a:r>
          <a:r>
            <a:rPr lang="ru-RU" dirty="0" smtClean="0">
              <a:solidFill>
                <a:srgbClr val="FFFF00"/>
              </a:solidFill>
            </a:rPr>
            <a:t> </a:t>
          </a:r>
          <a:endParaRPr lang="ru-RU" dirty="0">
            <a:solidFill>
              <a:srgbClr val="FFFF00"/>
            </a:solidFill>
          </a:endParaRPr>
        </a:p>
      </dgm:t>
    </dgm:pt>
    <dgm:pt modelId="{F95AE977-B8B2-4B62-B311-4705446D2472}" type="parTrans" cxnId="{01D80AF9-4AF9-4BB4-A49F-C7900B2C2B25}">
      <dgm:prSet/>
      <dgm:spPr/>
      <dgm:t>
        <a:bodyPr/>
        <a:lstStyle/>
        <a:p>
          <a:endParaRPr lang="ru-RU"/>
        </a:p>
      </dgm:t>
    </dgm:pt>
    <dgm:pt modelId="{2FB1DBCD-D498-4006-9A84-1014596CFBF6}" type="sibTrans" cxnId="{01D80AF9-4AF9-4BB4-A49F-C7900B2C2B25}">
      <dgm:prSet/>
      <dgm:spPr/>
      <dgm:t>
        <a:bodyPr/>
        <a:lstStyle/>
        <a:p>
          <a:endParaRPr lang="ru-RU"/>
        </a:p>
      </dgm:t>
    </dgm:pt>
    <dgm:pt modelId="{E4DB8B9C-732E-4DF5-BE13-7F82E3DB22F9}">
      <dgm:prSet phldrT="[Текст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i="0" dirty="0" err="1" smtClean="0"/>
            <a:t>Білім</a:t>
          </a:r>
          <a:r>
            <a:rPr lang="ru-RU" b="1" i="0" dirty="0" smtClean="0"/>
            <a:t> </a:t>
          </a:r>
          <a:r>
            <a:rPr lang="ru-RU" b="1" i="0" dirty="0" err="1" smtClean="0"/>
            <a:t>және</a:t>
          </a:r>
          <a:r>
            <a:rPr lang="ru-RU" b="1" i="0" dirty="0" smtClean="0"/>
            <a:t> </a:t>
          </a:r>
          <a:r>
            <a:rPr lang="ru-RU" b="1" i="0" dirty="0" err="1" smtClean="0"/>
            <a:t>ғыым</a:t>
          </a:r>
          <a:r>
            <a:rPr lang="ru-RU" b="1" i="0" dirty="0" smtClean="0"/>
            <a:t> </a:t>
          </a:r>
          <a:r>
            <a:rPr lang="ru-RU" b="1" i="0" dirty="0" err="1" smtClean="0"/>
            <a:t>саласындағы</a:t>
          </a:r>
          <a:r>
            <a:rPr lang="ru-RU" b="1" i="0" dirty="0" smtClean="0"/>
            <a:t> </a:t>
          </a:r>
          <a:r>
            <a:rPr lang="ru-RU" b="1" i="0" dirty="0" err="1" smtClean="0"/>
            <a:t>бақылау</a:t>
          </a:r>
          <a:r>
            <a:rPr lang="ru-RU" b="1" i="0" dirty="0" smtClean="0"/>
            <a:t> </a:t>
          </a:r>
          <a:r>
            <a:rPr lang="ru-RU" b="1" i="0" dirty="0" err="1" smtClean="0"/>
            <a:t>комитеті</a:t>
          </a:r>
          <a:r>
            <a:rPr lang="ru-RU" b="1" i="0" dirty="0" smtClean="0"/>
            <a:t> </a:t>
          </a:r>
          <a:r>
            <a:rPr lang="en-US" b="1" i="0" dirty="0" smtClean="0">
              <a:solidFill>
                <a:srgbClr val="FFFF00"/>
              </a:solidFill>
            </a:rPr>
            <a:t>http://control.edu.gov.kz</a:t>
          </a:r>
          <a:endParaRPr lang="ru-RU" dirty="0">
            <a:solidFill>
              <a:srgbClr val="FFFF00"/>
            </a:solidFill>
          </a:endParaRPr>
        </a:p>
      </dgm:t>
    </dgm:pt>
    <dgm:pt modelId="{FA91885D-6124-4D2F-B7AE-01EA36056219}" type="parTrans" cxnId="{AD5037F2-FC79-442B-A796-8461C9A88854}">
      <dgm:prSet/>
      <dgm:spPr/>
      <dgm:t>
        <a:bodyPr/>
        <a:lstStyle/>
        <a:p>
          <a:endParaRPr lang="ru-RU"/>
        </a:p>
      </dgm:t>
    </dgm:pt>
    <dgm:pt modelId="{DDDE7A55-8075-4943-A1F4-DCEAA0F3CE75}" type="sibTrans" cxnId="{AD5037F2-FC79-442B-A796-8461C9A88854}">
      <dgm:prSet/>
      <dgm:spPr/>
      <dgm:t>
        <a:bodyPr/>
        <a:lstStyle/>
        <a:p>
          <a:endParaRPr lang="ru-RU"/>
        </a:p>
      </dgm:t>
    </dgm:pt>
    <dgm:pt modelId="{CD38F7CE-7062-4452-B361-0347B5BCD5AE}">
      <dgm:prSet phldrT="[Текст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err="1" smtClean="0"/>
            <a:t>Ұлттық</a:t>
          </a:r>
          <a:r>
            <a:rPr lang="ru-RU" dirty="0" smtClean="0"/>
            <a:t> </a:t>
          </a:r>
          <a:r>
            <a:rPr lang="ru-RU" dirty="0" err="1" smtClean="0"/>
            <a:t>тестілеу</a:t>
          </a:r>
          <a:r>
            <a:rPr lang="ru-RU" dirty="0" smtClean="0"/>
            <a:t> </a:t>
          </a:r>
          <a:r>
            <a:rPr lang="ru-RU" dirty="0" err="1" smtClean="0"/>
            <a:t>орталығы</a:t>
          </a:r>
          <a:r>
            <a:rPr lang="ru-RU" dirty="0" smtClean="0"/>
            <a:t> </a:t>
          </a:r>
          <a:r>
            <a:rPr lang="en-US" dirty="0" smtClean="0">
              <a:solidFill>
                <a:srgbClr val="FFFF00"/>
              </a:solidFill>
            </a:rPr>
            <a:t>www.testcenter.kz</a:t>
          </a:r>
          <a:endParaRPr lang="ru-RU" dirty="0">
            <a:solidFill>
              <a:srgbClr val="FFFF00"/>
            </a:solidFill>
          </a:endParaRPr>
        </a:p>
      </dgm:t>
    </dgm:pt>
    <dgm:pt modelId="{2BABE7C1-4C41-4C17-99F2-DD315DC64B4B}" type="parTrans" cxnId="{3E7EF008-0BCA-410C-8805-E4558A633095}">
      <dgm:prSet/>
      <dgm:spPr/>
      <dgm:t>
        <a:bodyPr/>
        <a:lstStyle/>
        <a:p>
          <a:endParaRPr lang="ru-RU"/>
        </a:p>
      </dgm:t>
    </dgm:pt>
    <dgm:pt modelId="{8EA337D6-9C2C-427F-B309-7E3FCEF75687}" type="sibTrans" cxnId="{3E7EF008-0BCA-410C-8805-E4558A633095}">
      <dgm:prSet/>
      <dgm:spPr/>
      <dgm:t>
        <a:bodyPr/>
        <a:lstStyle/>
        <a:p>
          <a:endParaRPr lang="ru-RU"/>
        </a:p>
      </dgm:t>
    </dgm:pt>
    <dgm:pt modelId="{73C00203-B480-4AAD-9E2A-F304B8ACAFA3}" type="pres">
      <dgm:prSet presAssocID="{8FCC6302-3135-4CE6-9158-9B70F686B45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EB97354-62CB-499D-9CC6-E607C6B27B80}" type="pres">
      <dgm:prSet presAssocID="{8FCC6302-3135-4CE6-9158-9B70F686B452}" presName="Name1" presStyleCnt="0"/>
      <dgm:spPr/>
    </dgm:pt>
    <dgm:pt modelId="{086FF48E-C28F-48CB-9D10-E0DFB21C36E8}" type="pres">
      <dgm:prSet presAssocID="{8FCC6302-3135-4CE6-9158-9B70F686B452}" presName="cycle" presStyleCnt="0"/>
      <dgm:spPr/>
    </dgm:pt>
    <dgm:pt modelId="{F58888AA-C3A0-44DC-B62D-E45A337B7D27}" type="pres">
      <dgm:prSet presAssocID="{8FCC6302-3135-4CE6-9158-9B70F686B452}" presName="srcNode" presStyleLbl="node1" presStyleIdx="0" presStyleCnt="3"/>
      <dgm:spPr/>
    </dgm:pt>
    <dgm:pt modelId="{F2295C32-E33F-4461-9DCB-EDF07F6D8DB3}" type="pres">
      <dgm:prSet presAssocID="{8FCC6302-3135-4CE6-9158-9B70F686B452}" presName="conn" presStyleLbl="parChTrans1D2" presStyleIdx="0" presStyleCnt="1"/>
      <dgm:spPr/>
      <dgm:t>
        <a:bodyPr/>
        <a:lstStyle/>
        <a:p>
          <a:endParaRPr lang="ru-RU"/>
        </a:p>
      </dgm:t>
    </dgm:pt>
    <dgm:pt modelId="{6F1C1432-889E-47F5-B6BC-52C6B64BB40E}" type="pres">
      <dgm:prSet presAssocID="{8FCC6302-3135-4CE6-9158-9B70F686B452}" presName="extraNode" presStyleLbl="node1" presStyleIdx="0" presStyleCnt="3"/>
      <dgm:spPr/>
    </dgm:pt>
    <dgm:pt modelId="{46AE0239-B959-40BF-9574-89C4CA3A04F0}" type="pres">
      <dgm:prSet presAssocID="{8FCC6302-3135-4CE6-9158-9B70F686B452}" presName="dstNode" presStyleLbl="node1" presStyleIdx="0" presStyleCnt="3"/>
      <dgm:spPr/>
    </dgm:pt>
    <dgm:pt modelId="{2B9DED5C-3032-4C13-AFF0-7DB25D4A1BDA}" type="pres">
      <dgm:prSet presAssocID="{E3973A33-2421-4A94-A291-CDC634713A51}" presName="text_1" presStyleLbl="node1" presStyleIdx="0" presStyleCnt="3" custLinFactNeighborX="-1334" custLinFactNeighborY="2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FF2362-EC5F-4AB5-A51E-E61875E1AE6B}" type="pres">
      <dgm:prSet presAssocID="{E3973A33-2421-4A94-A291-CDC634713A51}" presName="accent_1" presStyleCnt="0"/>
      <dgm:spPr/>
    </dgm:pt>
    <dgm:pt modelId="{CB92C861-BC29-46EE-B315-2F691F3D2D4B}" type="pres">
      <dgm:prSet presAssocID="{E3973A33-2421-4A94-A291-CDC634713A51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A32ACD-017E-40DA-8198-0263CDE1C318}" type="pres">
      <dgm:prSet presAssocID="{E4DB8B9C-732E-4DF5-BE13-7F82E3DB22F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BE13C6-7A1C-42DF-98E4-C2C44F43634A}" type="pres">
      <dgm:prSet presAssocID="{E4DB8B9C-732E-4DF5-BE13-7F82E3DB22F9}" presName="accent_2" presStyleCnt="0"/>
      <dgm:spPr/>
    </dgm:pt>
    <dgm:pt modelId="{8B578487-38CF-4443-9139-BBDBD276CA9B}" type="pres">
      <dgm:prSet presAssocID="{E4DB8B9C-732E-4DF5-BE13-7F82E3DB22F9}" presName="accentRepeatNode" presStyleLbl="solidFgAcc1" presStyleIdx="1" presStyleCnt="3"/>
      <dgm:spPr/>
      <dgm:t>
        <a:bodyPr/>
        <a:lstStyle/>
        <a:p>
          <a:endParaRPr lang="ru-RU"/>
        </a:p>
      </dgm:t>
    </dgm:pt>
    <dgm:pt modelId="{54E0F152-BB2B-4876-9440-7DAE6F4C3DAE}" type="pres">
      <dgm:prSet presAssocID="{CD38F7CE-7062-4452-B361-0347B5BCD5A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3E3A34-F222-41D0-878F-CF7BF2814E54}" type="pres">
      <dgm:prSet presAssocID="{CD38F7CE-7062-4452-B361-0347B5BCD5AE}" presName="accent_3" presStyleCnt="0"/>
      <dgm:spPr/>
    </dgm:pt>
    <dgm:pt modelId="{47616E8E-EA5F-485F-A2E1-BA7416403221}" type="pres">
      <dgm:prSet presAssocID="{CD38F7CE-7062-4452-B361-0347B5BCD5AE}" presName="accentRepeatNode" presStyleLbl="solidFgAcc1" presStyleIdx="2" presStyleCnt="3" custAng="0" custScaleX="105868" custScaleY="91872" custLinFactNeighborX="-9665" custLinFactNeighborY="5273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</dgm:ptLst>
  <dgm:cxnLst>
    <dgm:cxn modelId="{3E7EF008-0BCA-410C-8805-E4558A633095}" srcId="{8FCC6302-3135-4CE6-9158-9B70F686B452}" destId="{CD38F7CE-7062-4452-B361-0347B5BCD5AE}" srcOrd="2" destOrd="0" parTransId="{2BABE7C1-4C41-4C17-99F2-DD315DC64B4B}" sibTransId="{8EA337D6-9C2C-427F-B309-7E3FCEF75687}"/>
    <dgm:cxn modelId="{01D80AF9-4AF9-4BB4-A49F-C7900B2C2B25}" srcId="{8FCC6302-3135-4CE6-9158-9B70F686B452}" destId="{E3973A33-2421-4A94-A291-CDC634713A51}" srcOrd="0" destOrd="0" parTransId="{F95AE977-B8B2-4B62-B311-4705446D2472}" sibTransId="{2FB1DBCD-D498-4006-9A84-1014596CFBF6}"/>
    <dgm:cxn modelId="{AD5037F2-FC79-442B-A796-8461C9A88854}" srcId="{8FCC6302-3135-4CE6-9158-9B70F686B452}" destId="{E4DB8B9C-732E-4DF5-BE13-7F82E3DB22F9}" srcOrd="1" destOrd="0" parTransId="{FA91885D-6124-4D2F-B7AE-01EA36056219}" sibTransId="{DDDE7A55-8075-4943-A1F4-DCEAA0F3CE75}"/>
    <dgm:cxn modelId="{B48F2E4F-499F-4AE5-A898-3215510AD984}" type="presOf" srcId="{CD38F7CE-7062-4452-B361-0347B5BCD5AE}" destId="{54E0F152-BB2B-4876-9440-7DAE6F4C3DAE}" srcOrd="0" destOrd="0" presId="urn:microsoft.com/office/officeart/2008/layout/VerticalCurvedList"/>
    <dgm:cxn modelId="{55709453-B9FC-4796-817D-CA27B26B3967}" type="presOf" srcId="{E3973A33-2421-4A94-A291-CDC634713A51}" destId="{2B9DED5C-3032-4C13-AFF0-7DB25D4A1BDA}" srcOrd="0" destOrd="0" presId="urn:microsoft.com/office/officeart/2008/layout/VerticalCurvedList"/>
    <dgm:cxn modelId="{E2D797A3-E397-4C94-812D-B99E2F5D48A1}" type="presOf" srcId="{E4DB8B9C-732E-4DF5-BE13-7F82E3DB22F9}" destId="{3EA32ACD-017E-40DA-8198-0263CDE1C318}" srcOrd="0" destOrd="0" presId="urn:microsoft.com/office/officeart/2008/layout/VerticalCurvedList"/>
    <dgm:cxn modelId="{F2CD16F7-631E-4F77-8C81-85CFB6AC16B4}" type="presOf" srcId="{2FB1DBCD-D498-4006-9A84-1014596CFBF6}" destId="{F2295C32-E33F-4461-9DCB-EDF07F6D8DB3}" srcOrd="0" destOrd="0" presId="urn:microsoft.com/office/officeart/2008/layout/VerticalCurvedList"/>
    <dgm:cxn modelId="{607806A3-C2CB-45A0-8021-3B839499B3DF}" type="presOf" srcId="{8FCC6302-3135-4CE6-9158-9B70F686B452}" destId="{73C00203-B480-4AAD-9E2A-F304B8ACAFA3}" srcOrd="0" destOrd="0" presId="urn:microsoft.com/office/officeart/2008/layout/VerticalCurvedList"/>
    <dgm:cxn modelId="{9B58FBF9-96F0-4D5E-819F-B485536F3AB9}" type="presParOf" srcId="{73C00203-B480-4AAD-9E2A-F304B8ACAFA3}" destId="{4EB97354-62CB-499D-9CC6-E607C6B27B80}" srcOrd="0" destOrd="0" presId="urn:microsoft.com/office/officeart/2008/layout/VerticalCurvedList"/>
    <dgm:cxn modelId="{E90C89CD-0966-48D5-8F3A-7FCBD816E291}" type="presParOf" srcId="{4EB97354-62CB-499D-9CC6-E607C6B27B80}" destId="{086FF48E-C28F-48CB-9D10-E0DFB21C36E8}" srcOrd="0" destOrd="0" presId="urn:microsoft.com/office/officeart/2008/layout/VerticalCurvedList"/>
    <dgm:cxn modelId="{325E95B7-EF17-4B77-827E-C3388A92C6FB}" type="presParOf" srcId="{086FF48E-C28F-48CB-9D10-E0DFB21C36E8}" destId="{F58888AA-C3A0-44DC-B62D-E45A337B7D27}" srcOrd="0" destOrd="0" presId="urn:microsoft.com/office/officeart/2008/layout/VerticalCurvedList"/>
    <dgm:cxn modelId="{DA0B15D6-34B9-4B3F-A84C-57B038F3864A}" type="presParOf" srcId="{086FF48E-C28F-48CB-9D10-E0DFB21C36E8}" destId="{F2295C32-E33F-4461-9DCB-EDF07F6D8DB3}" srcOrd="1" destOrd="0" presId="urn:microsoft.com/office/officeart/2008/layout/VerticalCurvedList"/>
    <dgm:cxn modelId="{9B94C343-B271-4F36-ACBA-EF0A49DDF106}" type="presParOf" srcId="{086FF48E-C28F-48CB-9D10-E0DFB21C36E8}" destId="{6F1C1432-889E-47F5-B6BC-52C6B64BB40E}" srcOrd="2" destOrd="0" presId="urn:microsoft.com/office/officeart/2008/layout/VerticalCurvedList"/>
    <dgm:cxn modelId="{BDED7A08-4F5D-48E5-9FB8-A1E0F6AFF472}" type="presParOf" srcId="{086FF48E-C28F-48CB-9D10-E0DFB21C36E8}" destId="{46AE0239-B959-40BF-9574-89C4CA3A04F0}" srcOrd="3" destOrd="0" presId="urn:microsoft.com/office/officeart/2008/layout/VerticalCurvedList"/>
    <dgm:cxn modelId="{795F5374-4F9E-4150-9E58-B8DA4BAF649D}" type="presParOf" srcId="{4EB97354-62CB-499D-9CC6-E607C6B27B80}" destId="{2B9DED5C-3032-4C13-AFF0-7DB25D4A1BDA}" srcOrd="1" destOrd="0" presId="urn:microsoft.com/office/officeart/2008/layout/VerticalCurvedList"/>
    <dgm:cxn modelId="{C3F68E3F-9669-4B90-B5D6-15F7643D31D1}" type="presParOf" srcId="{4EB97354-62CB-499D-9CC6-E607C6B27B80}" destId="{20FF2362-EC5F-4AB5-A51E-E61875E1AE6B}" srcOrd="2" destOrd="0" presId="urn:microsoft.com/office/officeart/2008/layout/VerticalCurvedList"/>
    <dgm:cxn modelId="{4EDB6275-E3B0-4E44-AF63-609BBA37CBF9}" type="presParOf" srcId="{20FF2362-EC5F-4AB5-A51E-E61875E1AE6B}" destId="{CB92C861-BC29-46EE-B315-2F691F3D2D4B}" srcOrd="0" destOrd="0" presId="urn:microsoft.com/office/officeart/2008/layout/VerticalCurvedList"/>
    <dgm:cxn modelId="{137EE3C2-EC3D-4BF0-AC56-121BA2498F0E}" type="presParOf" srcId="{4EB97354-62CB-499D-9CC6-E607C6B27B80}" destId="{3EA32ACD-017E-40DA-8198-0263CDE1C318}" srcOrd="3" destOrd="0" presId="urn:microsoft.com/office/officeart/2008/layout/VerticalCurvedList"/>
    <dgm:cxn modelId="{4416C6EB-4C92-4D64-92D6-663AF9A427CE}" type="presParOf" srcId="{4EB97354-62CB-499D-9CC6-E607C6B27B80}" destId="{C2BE13C6-7A1C-42DF-98E4-C2C44F43634A}" srcOrd="4" destOrd="0" presId="urn:microsoft.com/office/officeart/2008/layout/VerticalCurvedList"/>
    <dgm:cxn modelId="{C32A647C-291C-4DC3-8E5C-E1A7924B055B}" type="presParOf" srcId="{C2BE13C6-7A1C-42DF-98E4-C2C44F43634A}" destId="{8B578487-38CF-4443-9139-BBDBD276CA9B}" srcOrd="0" destOrd="0" presId="urn:microsoft.com/office/officeart/2008/layout/VerticalCurvedList"/>
    <dgm:cxn modelId="{56577FDD-0785-4F45-9120-299B33260930}" type="presParOf" srcId="{4EB97354-62CB-499D-9CC6-E607C6B27B80}" destId="{54E0F152-BB2B-4876-9440-7DAE6F4C3DAE}" srcOrd="5" destOrd="0" presId="urn:microsoft.com/office/officeart/2008/layout/VerticalCurvedList"/>
    <dgm:cxn modelId="{FA0AC5C2-AAA2-41B2-B96F-2D9000F600E8}" type="presParOf" srcId="{4EB97354-62CB-499D-9CC6-E607C6B27B80}" destId="{883E3A34-F222-41D0-878F-CF7BF2814E54}" srcOrd="6" destOrd="0" presId="urn:microsoft.com/office/officeart/2008/layout/VerticalCurvedList"/>
    <dgm:cxn modelId="{72CFA2E2-AB2F-4C3D-A78D-7EAB74BA125B}" type="presParOf" srcId="{883E3A34-F222-41D0-878F-CF7BF2814E54}" destId="{47616E8E-EA5F-485F-A2E1-BA741640322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527B34-10F3-47CF-8C90-1822FECDB3AA}" type="doc">
      <dgm:prSet loTypeId="urn:microsoft.com/office/officeart/2005/8/layout/pList1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61021D-D9D3-49B1-BBF6-3B82B830A086}">
      <dgm:prSet phldrT="[Текст]" custT="1"/>
      <dgm:spPr/>
      <dgm:t>
        <a:bodyPr/>
        <a:lstStyle/>
        <a:p>
          <a:r>
            <a:rPr lang="en-US" sz="1200" b="1" dirty="0" smtClean="0"/>
            <a:t>https://vk.com/testcenterkz</a:t>
          </a:r>
          <a:endParaRPr lang="ru-RU" sz="1200" b="1" dirty="0"/>
        </a:p>
      </dgm:t>
    </dgm:pt>
    <dgm:pt modelId="{E9E5590D-E65F-4E30-BE67-D98D0F34E746}" type="parTrans" cxnId="{6DCAF9E8-E8A1-41A3-8356-6B58EC58C6F4}">
      <dgm:prSet/>
      <dgm:spPr/>
      <dgm:t>
        <a:bodyPr/>
        <a:lstStyle/>
        <a:p>
          <a:endParaRPr lang="ru-RU"/>
        </a:p>
      </dgm:t>
    </dgm:pt>
    <dgm:pt modelId="{BBE0D702-E9F1-4A7B-8368-1B8E308546E6}" type="sibTrans" cxnId="{6DCAF9E8-E8A1-41A3-8356-6B58EC58C6F4}">
      <dgm:prSet/>
      <dgm:spPr/>
      <dgm:t>
        <a:bodyPr/>
        <a:lstStyle/>
        <a:p>
          <a:endParaRPr lang="ru-RU"/>
        </a:p>
      </dgm:t>
    </dgm:pt>
    <dgm:pt modelId="{CC0EADD5-DB5F-41B1-987A-A12F24066482}">
      <dgm:prSet phldrT="[Текст]" custT="1"/>
      <dgm:spPr/>
      <dgm:t>
        <a:bodyPr/>
        <a:lstStyle/>
        <a:p>
          <a:r>
            <a:rPr lang="en-US" sz="1200" b="1" dirty="0" smtClean="0"/>
            <a:t>https://www.youtube.com/channel/UCzmZObVJTezesGyIEKw6h-Q</a:t>
          </a:r>
          <a:endParaRPr lang="ru-RU" sz="1200" b="1" dirty="0"/>
        </a:p>
      </dgm:t>
    </dgm:pt>
    <dgm:pt modelId="{BF30DC0C-6899-4CE0-B1C4-EED7B22BBEBF}" type="parTrans" cxnId="{5EE6C493-73AB-457A-B713-81944731E141}">
      <dgm:prSet/>
      <dgm:spPr/>
      <dgm:t>
        <a:bodyPr/>
        <a:lstStyle/>
        <a:p>
          <a:endParaRPr lang="ru-RU"/>
        </a:p>
      </dgm:t>
    </dgm:pt>
    <dgm:pt modelId="{6F661F76-84DD-40BE-9466-860B061B4C1B}" type="sibTrans" cxnId="{5EE6C493-73AB-457A-B713-81944731E141}">
      <dgm:prSet/>
      <dgm:spPr/>
      <dgm:t>
        <a:bodyPr/>
        <a:lstStyle/>
        <a:p>
          <a:endParaRPr lang="ru-RU"/>
        </a:p>
      </dgm:t>
    </dgm:pt>
    <dgm:pt modelId="{EB943743-2582-4DE8-BC4F-37924C393DE2}">
      <dgm:prSet phldrT="[Текст]" custT="1"/>
      <dgm:spPr/>
      <dgm:t>
        <a:bodyPr/>
        <a:lstStyle/>
        <a:p>
          <a:r>
            <a:rPr lang="en-US" sz="1200" b="1" dirty="0" smtClean="0"/>
            <a:t>https://www.facebook.com/testcenterkz</a:t>
          </a:r>
          <a:endParaRPr lang="ru-RU" sz="1200" b="1" dirty="0"/>
        </a:p>
      </dgm:t>
    </dgm:pt>
    <dgm:pt modelId="{03C5BD19-BBB3-40EA-A965-BE4CF0DAE237}" type="parTrans" cxnId="{FB5A3883-F969-492A-96BC-A6EF078A6378}">
      <dgm:prSet/>
      <dgm:spPr/>
      <dgm:t>
        <a:bodyPr/>
        <a:lstStyle/>
        <a:p>
          <a:endParaRPr lang="ru-RU"/>
        </a:p>
      </dgm:t>
    </dgm:pt>
    <dgm:pt modelId="{BBCDB168-68D6-47E4-BD9C-A7EFA53B90ED}" type="sibTrans" cxnId="{FB5A3883-F969-492A-96BC-A6EF078A6378}">
      <dgm:prSet/>
      <dgm:spPr/>
      <dgm:t>
        <a:bodyPr/>
        <a:lstStyle/>
        <a:p>
          <a:endParaRPr lang="ru-RU"/>
        </a:p>
      </dgm:t>
    </dgm:pt>
    <dgm:pt modelId="{EBE445D8-E75A-4137-B532-98D2A0FC3AB0}">
      <dgm:prSet phldrT="[Текст]" custT="1"/>
      <dgm:spPr/>
      <dgm:t>
        <a:bodyPr/>
        <a:lstStyle/>
        <a:p>
          <a:r>
            <a:rPr lang="en-US" sz="1200" b="1" dirty="0" smtClean="0"/>
            <a:t>/https://instagram.com/testcenterkz</a:t>
          </a:r>
          <a:endParaRPr lang="ru-RU" sz="1200" b="1" dirty="0"/>
        </a:p>
      </dgm:t>
    </dgm:pt>
    <dgm:pt modelId="{BD3C4DEE-3CCC-4351-B5CD-20259082C7C2}" type="parTrans" cxnId="{CFBDB73D-2BF3-41EB-855D-7FEE1A057855}">
      <dgm:prSet/>
      <dgm:spPr/>
      <dgm:t>
        <a:bodyPr/>
        <a:lstStyle/>
        <a:p>
          <a:endParaRPr lang="ru-RU"/>
        </a:p>
      </dgm:t>
    </dgm:pt>
    <dgm:pt modelId="{A55C7981-9239-46AC-A261-5C2804C0BE05}" type="sibTrans" cxnId="{CFBDB73D-2BF3-41EB-855D-7FEE1A057855}">
      <dgm:prSet/>
      <dgm:spPr/>
      <dgm:t>
        <a:bodyPr/>
        <a:lstStyle/>
        <a:p>
          <a:endParaRPr lang="ru-RU"/>
        </a:p>
      </dgm:t>
    </dgm:pt>
    <dgm:pt modelId="{AB539A84-2E69-4970-BC42-4033BCA40F78}" type="pres">
      <dgm:prSet presAssocID="{3E527B34-10F3-47CF-8C90-1822FECDB3A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B99A63-2237-4B8C-B7FB-61C2E3D75AD2}" type="pres">
      <dgm:prSet presAssocID="{E061021D-D9D3-49B1-BBF6-3B82B830A086}" presName="compNode" presStyleCnt="0"/>
      <dgm:spPr/>
    </dgm:pt>
    <dgm:pt modelId="{347A9FB5-B669-45E2-B0AC-995E290E7431}" type="pres">
      <dgm:prSet presAssocID="{E061021D-D9D3-49B1-BBF6-3B82B830A086}" presName="pictRect" presStyleLbl="node1" presStyleIdx="0" presStyleCnt="4" custScaleX="79792" custScaleY="110448" custLinFactNeighborX="-20749" custLinFactNeighborY="-618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DC3F1AA-288A-4076-9F6F-B8D0AFD3EAC8}" type="pres">
      <dgm:prSet presAssocID="{E061021D-D9D3-49B1-BBF6-3B82B830A086}" presName="textRect" presStyleLbl="revTx" presStyleIdx="0" presStyleCnt="4" custScaleX="1727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44F5FA-A214-4D69-BD2E-296A619D80D0}" type="pres">
      <dgm:prSet presAssocID="{BBE0D702-E9F1-4A7B-8368-1B8E308546E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2B246E2-B2A5-4B72-8684-BB1AFFEB3155}" type="pres">
      <dgm:prSet presAssocID="{CC0EADD5-DB5F-41B1-987A-A12F24066482}" presName="compNode" presStyleCnt="0"/>
      <dgm:spPr/>
    </dgm:pt>
    <dgm:pt modelId="{58EE4375-82F2-48E3-8A56-8EAFE9363A0E}" type="pres">
      <dgm:prSet presAssocID="{CC0EADD5-DB5F-41B1-987A-A12F24066482}" presName="pictRect" presStyleLbl="node1" presStyleIdx="1" presStyleCnt="4" custScaleX="82538" custScaleY="112262" custLinFactX="-100000" custLinFactY="72998" custLinFactNeighborX="-117351" custLinFactNeighborY="10000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1E1D1FF-3168-4E52-9D38-5BC5C36BC553}" type="pres">
      <dgm:prSet presAssocID="{CC0EADD5-DB5F-41B1-987A-A12F24066482}" presName="textRect" presStyleLbl="revTx" presStyleIdx="1" presStyleCnt="4" custScaleX="207576" custScaleY="130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7D350E-6144-4023-9190-1C5535130A80}" type="pres">
      <dgm:prSet presAssocID="{6F661F76-84DD-40BE-9466-860B061B4C1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224AA3A-0736-49E3-A36C-78F44843844E}" type="pres">
      <dgm:prSet presAssocID="{EB943743-2582-4DE8-BC4F-37924C393DE2}" presName="compNode" presStyleCnt="0"/>
      <dgm:spPr/>
    </dgm:pt>
    <dgm:pt modelId="{31C44C52-2F94-41D0-A7D7-A59DE144B483}" type="pres">
      <dgm:prSet presAssocID="{EB943743-2582-4DE8-BC4F-37924C393DE2}" presName="pictRect" presStyleLbl="node1" presStyleIdx="2" presStyleCnt="4" custScaleX="77269" custScaleY="107950" custLinFactX="82167" custLinFactY="-84408" custLinFactNeighborX="100000" custLinFactNeighborY="-10000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1974E53-646F-4817-8917-37EF49BE2D55}" type="pres">
      <dgm:prSet presAssocID="{EB943743-2582-4DE8-BC4F-37924C393DE2}" presName="textRect" presStyleLbl="revTx" presStyleIdx="2" presStyleCnt="4" custScaleX="172794" custLinFactNeighborX="-47586" custLinFactNeighborY="7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81D881-B529-4590-8762-5F995AA815B3}" type="pres">
      <dgm:prSet presAssocID="{BBCDB168-68D6-47E4-BD9C-A7EFA53B90E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2495DFB-68CA-4A27-BAF3-6064BEF303A4}" type="pres">
      <dgm:prSet presAssocID="{EBE445D8-E75A-4137-B532-98D2A0FC3AB0}" presName="compNode" presStyleCnt="0"/>
      <dgm:spPr/>
    </dgm:pt>
    <dgm:pt modelId="{4F46B714-825A-4A10-A2AE-DEBCB6F8E2FE}" type="pres">
      <dgm:prSet presAssocID="{EBE445D8-E75A-4137-B532-98D2A0FC3AB0}" presName="pictRect" presStyleLbl="node1" presStyleIdx="3" presStyleCnt="4" custScaleX="69494" custScaleY="108173" custLinFactNeighborX="1999" custLinFactNeighborY="-464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F075B156-A7CE-4506-9444-7045546E7822}" type="pres">
      <dgm:prSet presAssocID="{EBE445D8-E75A-4137-B532-98D2A0FC3AB0}" presName="textRect" presStyleLbl="revTx" presStyleIdx="3" presStyleCnt="4" custScaleX="172794" custLinFactNeighborX="-11519" custLinFactNeighborY="7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E6C493-73AB-457A-B713-81944731E141}" srcId="{3E527B34-10F3-47CF-8C90-1822FECDB3AA}" destId="{CC0EADD5-DB5F-41B1-987A-A12F24066482}" srcOrd="1" destOrd="0" parTransId="{BF30DC0C-6899-4CE0-B1C4-EED7B22BBEBF}" sibTransId="{6F661F76-84DD-40BE-9466-860B061B4C1B}"/>
    <dgm:cxn modelId="{FB5A3883-F969-492A-96BC-A6EF078A6378}" srcId="{3E527B34-10F3-47CF-8C90-1822FECDB3AA}" destId="{EB943743-2582-4DE8-BC4F-37924C393DE2}" srcOrd="2" destOrd="0" parTransId="{03C5BD19-BBB3-40EA-A965-BE4CF0DAE237}" sibTransId="{BBCDB168-68D6-47E4-BD9C-A7EFA53B90ED}"/>
    <dgm:cxn modelId="{58EED67B-7BFE-4A46-B70F-CAD2D90188FD}" type="presOf" srcId="{6F661F76-84DD-40BE-9466-860B061B4C1B}" destId="{417D350E-6144-4023-9190-1C5535130A80}" srcOrd="0" destOrd="0" presId="urn:microsoft.com/office/officeart/2005/8/layout/pList1#1"/>
    <dgm:cxn modelId="{30395008-0367-49C2-BD70-C3370104B43E}" type="presOf" srcId="{CC0EADD5-DB5F-41B1-987A-A12F24066482}" destId="{31E1D1FF-3168-4E52-9D38-5BC5C36BC553}" srcOrd="0" destOrd="0" presId="urn:microsoft.com/office/officeart/2005/8/layout/pList1#1"/>
    <dgm:cxn modelId="{64803302-4E4F-4A06-A748-019045BC8583}" type="presOf" srcId="{3E527B34-10F3-47CF-8C90-1822FECDB3AA}" destId="{AB539A84-2E69-4970-BC42-4033BCA40F78}" srcOrd="0" destOrd="0" presId="urn:microsoft.com/office/officeart/2005/8/layout/pList1#1"/>
    <dgm:cxn modelId="{6DCAF9E8-E8A1-41A3-8356-6B58EC58C6F4}" srcId="{3E527B34-10F3-47CF-8C90-1822FECDB3AA}" destId="{E061021D-D9D3-49B1-BBF6-3B82B830A086}" srcOrd="0" destOrd="0" parTransId="{E9E5590D-E65F-4E30-BE67-D98D0F34E746}" sibTransId="{BBE0D702-E9F1-4A7B-8368-1B8E308546E6}"/>
    <dgm:cxn modelId="{51F5F352-531E-43A4-94BE-481FB43B90EF}" type="presOf" srcId="{EB943743-2582-4DE8-BC4F-37924C393DE2}" destId="{11974E53-646F-4817-8917-37EF49BE2D55}" srcOrd="0" destOrd="0" presId="urn:microsoft.com/office/officeart/2005/8/layout/pList1#1"/>
    <dgm:cxn modelId="{0FD5B785-9BE7-4290-BD7E-2219C420B909}" type="presOf" srcId="{BBCDB168-68D6-47E4-BD9C-A7EFA53B90ED}" destId="{1A81D881-B529-4590-8762-5F995AA815B3}" srcOrd="0" destOrd="0" presId="urn:microsoft.com/office/officeart/2005/8/layout/pList1#1"/>
    <dgm:cxn modelId="{48490967-4A0B-4C90-ACDD-87C3A4A2814A}" type="presOf" srcId="{BBE0D702-E9F1-4A7B-8368-1B8E308546E6}" destId="{F844F5FA-A214-4D69-BD2E-296A619D80D0}" srcOrd="0" destOrd="0" presId="urn:microsoft.com/office/officeart/2005/8/layout/pList1#1"/>
    <dgm:cxn modelId="{CFBDB73D-2BF3-41EB-855D-7FEE1A057855}" srcId="{3E527B34-10F3-47CF-8C90-1822FECDB3AA}" destId="{EBE445D8-E75A-4137-B532-98D2A0FC3AB0}" srcOrd="3" destOrd="0" parTransId="{BD3C4DEE-3CCC-4351-B5CD-20259082C7C2}" sibTransId="{A55C7981-9239-46AC-A261-5C2804C0BE05}"/>
    <dgm:cxn modelId="{F3976A14-9172-4CA6-A02C-3890CDA94680}" type="presOf" srcId="{E061021D-D9D3-49B1-BBF6-3B82B830A086}" destId="{0DC3F1AA-288A-4076-9F6F-B8D0AFD3EAC8}" srcOrd="0" destOrd="0" presId="urn:microsoft.com/office/officeart/2005/8/layout/pList1#1"/>
    <dgm:cxn modelId="{35FC585D-92CC-4210-AF9D-BBD4546B668C}" type="presOf" srcId="{EBE445D8-E75A-4137-B532-98D2A0FC3AB0}" destId="{F075B156-A7CE-4506-9444-7045546E7822}" srcOrd="0" destOrd="0" presId="urn:microsoft.com/office/officeart/2005/8/layout/pList1#1"/>
    <dgm:cxn modelId="{4A867F4C-78C7-4916-96DF-CE2B523F08AB}" type="presParOf" srcId="{AB539A84-2E69-4970-BC42-4033BCA40F78}" destId="{D8B99A63-2237-4B8C-B7FB-61C2E3D75AD2}" srcOrd="0" destOrd="0" presId="urn:microsoft.com/office/officeart/2005/8/layout/pList1#1"/>
    <dgm:cxn modelId="{565E0418-B498-474A-B96D-37442D44E495}" type="presParOf" srcId="{D8B99A63-2237-4B8C-B7FB-61C2E3D75AD2}" destId="{347A9FB5-B669-45E2-B0AC-995E290E7431}" srcOrd="0" destOrd="0" presId="urn:microsoft.com/office/officeart/2005/8/layout/pList1#1"/>
    <dgm:cxn modelId="{9023D6B4-6D75-49DD-B416-E087E83B16DB}" type="presParOf" srcId="{D8B99A63-2237-4B8C-B7FB-61C2E3D75AD2}" destId="{0DC3F1AA-288A-4076-9F6F-B8D0AFD3EAC8}" srcOrd="1" destOrd="0" presId="urn:microsoft.com/office/officeart/2005/8/layout/pList1#1"/>
    <dgm:cxn modelId="{65FC04CD-90BC-4546-8472-24BEA8FEDEF4}" type="presParOf" srcId="{AB539A84-2E69-4970-BC42-4033BCA40F78}" destId="{F844F5FA-A214-4D69-BD2E-296A619D80D0}" srcOrd="1" destOrd="0" presId="urn:microsoft.com/office/officeart/2005/8/layout/pList1#1"/>
    <dgm:cxn modelId="{2762885E-F3BA-4B5B-87EA-8C2D79022F26}" type="presParOf" srcId="{AB539A84-2E69-4970-BC42-4033BCA40F78}" destId="{A2B246E2-B2A5-4B72-8684-BB1AFFEB3155}" srcOrd="2" destOrd="0" presId="urn:microsoft.com/office/officeart/2005/8/layout/pList1#1"/>
    <dgm:cxn modelId="{33DA67DE-3A53-41F4-8747-030DE4C4E732}" type="presParOf" srcId="{A2B246E2-B2A5-4B72-8684-BB1AFFEB3155}" destId="{58EE4375-82F2-48E3-8A56-8EAFE9363A0E}" srcOrd="0" destOrd="0" presId="urn:microsoft.com/office/officeart/2005/8/layout/pList1#1"/>
    <dgm:cxn modelId="{FF132B1C-97B5-4E0C-813D-5F60D17A85C0}" type="presParOf" srcId="{A2B246E2-B2A5-4B72-8684-BB1AFFEB3155}" destId="{31E1D1FF-3168-4E52-9D38-5BC5C36BC553}" srcOrd="1" destOrd="0" presId="urn:microsoft.com/office/officeart/2005/8/layout/pList1#1"/>
    <dgm:cxn modelId="{16203A71-8677-4DD7-9D78-698F9C1EB81C}" type="presParOf" srcId="{AB539A84-2E69-4970-BC42-4033BCA40F78}" destId="{417D350E-6144-4023-9190-1C5535130A80}" srcOrd="3" destOrd="0" presId="urn:microsoft.com/office/officeart/2005/8/layout/pList1#1"/>
    <dgm:cxn modelId="{54BA0FE8-BAF8-47DF-85C3-CDDBB044AFD3}" type="presParOf" srcId="{AB539A84-2E69-4970-BC42-4033BCA40F78}" destId="{3224AA3A-0736-49E3-A36C-78F44843844E}" srcOrd="4" destOrd="0" presId="urn:microsoft.com/office/officeart/2005/8/layout/pList1#1"/>
    <dgm:cxn modelId="{1C2C71A6-EA10-4013-9118-C22034B763C3}" type="presParOf" srcId="{3224AA3A-0736-49E3-A36C-78F44843844E}" destId="{31C44C52-2F94-41D0-A7D7-A59DE144B483}" srcOrd="0" destOrd="0" presId="urn:microsoft.com/office/officeart/2005/8/layout/pList1#1"/>
    <dgm:cxn modelId="{CD677D83-48EF-4110-AD79-47FD640FA4A6}" type="presParOf" srcId="{3224AA3A-0736-49E3-A36C-78F44843844E}" destId="{11974E53-646F-4817-8917-37EF49BE2D55}" srcOrd="1" destOrd="0" presId="urn:microsoft.com/office/officeart/2005/8/layout/pList1#1"/>
    <dgm:cxn modelId="{86557A09-F894-4FF5-806A-B0EDF4DCD272}" type="presParOf" srcId="{AB539A84-2E69-4970-BC42-4033BCA40F78}" destId="{1A81D881-B529-4590-8762-5F995AA815B3}" srcOrd="5" destOrd="0" presId="urn:microsoft.com/office/officeart/2005/8/layout/pList1#1"/>
    <dgm:cxn modelId="{9C1D2612-F460-44D3-A66C-682E1F38CB4E}" type="presParOf" srcId="{AB539A84-2E69-4970-BC42-4033BCA40F78}" destId="{F2495DFB-68CA-4A27-BAF3-6064BEF303A4}" srcOrd="6" destOrd="0" presId="urn:microsoft.com/office/officeart/2005/8/layout/pList1#1"/>
    <dgm:cxn modelId="{C1F939C0-F7DB-4D4D-8112-733FEA314FC7}" type="presParOf" srcId="{F2495DFB-68CA-4A27-BAF3-6064BEF303A4}" destId="{4F46B714-825A-4A10-A2AE-DEBCB6F8E2FE}" srcOrd="0" destOrd="0" presId="urn:microsoft.com/office/officeart/2005/8/layout/pList1#1"/>
    <dgm:cxn modelId="{172801F3-2F35-47D7-95D2-30420411A720}" type="presParOf" srcId="{F2495DFB-68CA-4A27-BAF3-6064BEF303A4}" destId="{F075B156-A7CE-4506-9444-7045546E7822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EBC5B-C855-47D1-A7AE-AEF5282546F7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21665-3E37-431C-80BF-30AC168ECB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607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21665-3E37-431C-80BF-30AC168ECB6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209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4C71EC6-210F-42DE-9C53-41977AD35B3D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5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hyperlink" Target="http://www.testcenter.kz/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2.wdp"/><Relationship Id="rId7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    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8229600" cy="5228290"/>
          </a:xfrm>
        </p:spPr>
        <p:txBody>
          <a:bodyPr/>
          <a:lstStyle/>
          <a:p>
            <a:pPr algn="ctr"/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Жалпы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орта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білім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беру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ұйымдарында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оқу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жетістіктерін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сырттай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бағалауды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ұйымдастыру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және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өткізу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0"/>
            <a:ext cx="1500198" cy="797119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643042" y="142852"/>
            <a:ext cx="7414544" cy="785818"/>
          </a:xfrm>
          <a:prstGeom prst="rect">
            <a:avLst/>
          </a:prstGeom>
        </p:spPr>
        <p:txBody>
          <a:bodyPr vert="horz" anchor="b" anchorCtr="0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1500" b="1" i="1" dirty="0">
                <a:solidFill>
                  <a:schemeClr val="tx2"/>
                </a:solidFill>
                <a:ea typeface="+mj-ea"/>
                <a:cs typeface="+mj-cs"/>
              </a:rPr>
              <a:t>201</a:t>
            </a:r>
            <a:r>
              <a:rPr lang="kk-KZ" sz="1500" b="1" i="1" dirty="0">
                <a:solidFill>
                  <a:schemeClr val="tx2"/>
                </a:solidFill>
                <a:ea typeface="+mj-ea"/>
                <a:cs typeface="+mj-cs"/>
              </a:rPr>
              <a:t>8</a:t>
            </a:r>
            <a:r>
              <a:rPr lang="ru-RU" sz="1500" b="1" i="1" dirty="0">
                <a:solidFill>
                  <a:schemeClr val="tx2"/>
                </a:solidFill>
                <a:ea typeface="+mj-ea"/>
                <a:cs typeface="+mj-cs"/>
              </a:rPr>
              <a:t> </a:t>
            </a:r>
            <a:r>
              <a:rPr lang="ru-RU" sz="1500" b="1" i="1" dirty="0" err="1">
                <a:solidFill>
                  <a:schemeClr val="tx2"/>
                </a:solidFill>
                <a:ea typeface="+mj-ea"/>
                <a:cs typeface="+mj-cs"/>
              </a:rPr>
              <a:t>жылы</a:t>
            </a:r>
            <a:r>
              <a:rPr lang="ru-RU" sz="1500" b="1" i="1" dirty="0">
                <a:solidFill>
                  <a:schemeClr val="tx2"/>
                </a:solidFill>
                <a:ea typeface="+mj-ea"/>
                <a:cs typeface="+mj-cs"/>
              </a:rPr>
              <a:t> </a:t>
            </a:r>
            <a:r>
              <a:rPr lang="ru-RU" sz="1500" b="1" i="1" dirty="0" err="1">
                <a:solidFill>
                  <a:schemeClr val="tx2"/>
                </a:solidFill>
                <a:ea typeface="+mj-ea"/>
                <a:cs typeface="+mj-cs"/>
              </a:rPr>
              <a:t>Қазақстан</a:t>
            </a:r>
            <a:r>
              <a:rPr lang="ru-RU" sz="1500" b="1" i="1" dirty="0">
                <a:solidFill>
                  <a:schemeClr val="tx2"/>
                </a:solidFill>
                <a:ea typeface="+mj-ea"/>
                <a:cs typeface="+mj-cs"/>
              </a:rPr>
              <a:t> </a:t>
            </a:r>
            <a:r>
              <a:rPr lang="ru-RU" sz="1500" b="1" i="1" dirty="0" err="1">
                <a:solidFill>
                  <a:schemeClr val="tx2"/>
                </a:solidFill>
                <a:ea typeface="+mj-ea"/>
                <a:cs typeface="+mj-cs"/>
              </a:rPr>
              <a:t>Республикасының</a:t>
            </a:r>
            <a:r>
              <a:rPr lang="ru-RU" sz="1500" b="1" i="1" dirty="0">
                <a:solidFill>
                  <a:schemeClr val="tx2"/>
                </a:solidFill>
                <a:ea typeface="+mj-ea"/>
                <a:cs typeface="+mj-cs"/>
              </a:rPr>
              <a:t> </a:t>
            </a:r>
            <a:r>
              <a:rPr lang="ru-RU" sz="1500" b="1" i="1" dirty="0" err="1">
                <a:solidFill>
                  <a:schemeClr val="tx2"/>
                </a:solidFill>
                <a:ea typeface="+mj-ea"/>
                <a:cs typeface="+mj-cs"/>
              </a:rPr>
              <a:t>жалпы</a:t>
            </a:r>
            <a:r>
              <a:rPr lang="ru-RU" sz="1500" b="1" i="1" dirty="0">
                <a:solidFill>
                  <a:schemeClr val="tx2"/>
                </a:solidFill>
                <a:ea typeface="+mj-ea"/>
                <a:cs typeface="+mj-cs"/>
              </a:rPr>
              <a:t> орта </a:t>
            </a:r>
            <a:r>
              <a:rPr lang="ru-RU" sz="1500" b="1" i="1" dirty="0" err="1">
                <a:solidFill>
                  <a:schemeClr val="tx2"/>
                </a:solidFill>
                <a:ea typeface="+mj-ea"/>
                <a:cs typeface="+mj-cs"/>
              </a:rPr>
              <a:t>білім</a:t>
            </a:r>
            <a:r>
              <a:rPr lang="ru-RU" sz="1500" b="1" i="1" dirty="0">
                <a:solidFill>
                  <a:schemeClr val="tx2"/>
                </a:solidFill>
                <a:ea typeface="+mj-ea"/>
                <a:cs typeface="+mj-cs"/>
              </a:rPr>
              <a:t> беру </a:t>
            </a:r>
            <a:r>
              <a:rPr lang="ru-RU" sz="1500" b="1" i="1" dirty="0" err="1">
                <a:solidFill>
                  <a:schemeClr val="tx2"/>
                </a:solidFill>
                <a:ea typeface="+mj-ea"/>
                <a:cs typeface="+mj-cs"/>
              </a:rPr>
              <a:t>ұйымдарында</a:t>
            </a:r>
            <a:r>
              <a:rPr lang="ru-RU" sz="1500" b="1" i="1" dirty="0">
                <a:solidFill>
                  <a:schemeClr val="tx2"/>
                </a:solidFill>
                <a:ea typeface="+mj-ea"/>
                <a:cs typeface="+mj-cs"/>
              </a:rPr>
              <a:t> </a:t>
            </a:r>
            <a:r>
              <a:rPr lang="ru-RU" sz="1500" b="1" i="1" dirty="0" err="1">
                <a:solidFill>
                  <a:schemeClr val="tx2"/>
                </a:solidFill>
                <a:ea typeface="+mj-ea"/>
                <a:cs typeface="+mj-cs"/>
              </a:rPr>
              <a:t>оқу</a:t>
            </a:r>
            <a:r>
              <a:rPr lang="ru-RU" sz="1500" b="1" i="1" dirty="0">
                <a:solidFill>
                  <a:schemeClr val="tx2"/>
                </a:solidFill>
                <a:ea typeface="+mj-ea"/>
                <a:cs typeface="+mj-cs"/>
              </a:rPr>
              <a:t> </a:t>
            </a:r>
            <a:r>
              <a:rPr lang="ru-RU" sz="1500" b="1" i="1" dirty="0" err="1">
                <a:solidFill>
                  <a:schemeClr val="tx2"/>
                </a:solidFill>
                <a:ea typeface="+mj-ea"/>
                <a:cs typeface="+mj-cs"/>
              </a:rPr>
              <a:t>жетістіктерін</a:t>
            </a:r>
            <a:r>
              <a:rPr lang="ru-RU" sz="1500" b="1" i="1" dirty="0">
                <a:solidFill>
                  <a:schemeClr val="tx2"/>
                </a:solidFill>
                <a:ea typeface="+mj-ea"/>
                <a:cs typeface="+mj-cs"/>
              </a:rPr>
              <a:t> </a:t>
            </a:r>
            <a:r>
              <a:rPr lang="ru-RU" sz="1500" b="1" i="1" dirty="0" err="1">
                <a:solidFill>
                  <a:schemeClr val="tx2"/>
                </a:solidFill>
                <a:ea typeface="+mj-ea"/>
                <a:cs typeface="+mj-cs"/>
              </a:rPr>
              <a:t>сырттай</a:t>
            </a:r>
            <a:r>
              <a:rPr lang="ru-RU" sz="1500" b="1" i="1" dirty="0">
                <a:solidFill>
                  <a:schemeClr val="tx2"/>
                </a:solidFill>
                <a:ea typeface="+mj-ea"/>
                <a:cs typeface="+mj-cs"/>
              </a:rPr>
              <a:t> </a:t>
            </a:r>
            <a:r>
              <a:rPr lang="ru-RU" sz="1500" b="1" i="1" dirty="0" err="1">
                <a:solidFill>
                  <a:schemeClr val="tx2"/>
                </a:solidFill>
                <a:ea typeface="+mj-ea"/>
                <a:cs typeface="+mj-cs"/>
              </a:rPr>
              <a:t>бағалауды</a:t>
            </a:r>
            <a:r>
              <a:rPr lang="ru-RU" sz="1500" b="1" i="1" dirty="0">
                <a:solidFill>
                  <a:schemeClr val="tx2"/>
                </a:solidFill>
                <a:ea typeface="+mj-ea"/>
                <a:cs typeface="+mj-cs"/>
              </a:rPr>
              <a:t> </a:t>
            </a:r>
            <a:r>
              <a:rPr lang="ru-RU" sz="1500" b="1" i="1" dirty="0" err="1">
                <a:solidFill>
                  <a:schemeClr val="tx2"/>
                </a:solidFill>
                <a:ea typeface="+mj-ea"/>
                <a:cs typeface="+mj-cs"/>
              </a:rPr>
              <a:t>өткізуге</a:t>
            </a:r>
            <a:r>
              <a:rPr lang="ru-RU" sz="1500" b="1" i="1" dirty="0">
                <a:solidFill>
                  <a:schemeClr val="tx2"/>
                </a:solidFill>
                <a:ea typeface="+mj-ea"/>
                <a:cs typeface="+mj-cs"/>
              </a:rPr>
              <a:t> </a:t>
            </a:r>
            <a:r>
              <a:rPr lang="ru-RU" sz="1500" b="1" i="1" dirty="0" err="1">
                <a:solidFill>
                  <a:schemeClr val="tx2"/>
                </a:solidFill>
                <a:ea typeface="+mj-ea"/>
                <a:cs typeface="+mj-cs"/>
              </a:rPr>
              <a:t>дайындық</a:t>
            </a:r>
            <a:r>
              <a:rPr lang="ru-RU" sz="1500" b="1" i="1" dirty="0">
                <a:solidFill>
                  <a:schemeClr val="tx2"/>
                </a:solidFill>
                <a:ea typeface="+mj-ea"/>
                <a:cs typeface="+mj-cs"/>
              </a:rPr>
              <a:t> </a:t>
            </a:r>
            <a:r>
              <a:rPr lang="ru-RU" sz="1500" b="1" i="1" dirty="0" err="1">
                <a:solidFill>
                  <a:schemeClr val="tx2"/>
                </a:solidFill>
                <a:ea typeface="+mj-ea"/>
                <a:cs typeface="+mj-cs"/>
              </a:rPr>
              <a:t>бойынша</a:t>
            </a:r>
            <a:r>
              <a:rPr lang="ru-RU" sz="1500" b="1" i="1" dirty="0">
                <a:solidFill>
                  <a:schemeClr val="tx2"/>
                </a:solidFill>
                <a:ea typeface="+mj-ea"/>
                <a:cs typeface="+mj-cs"/>
              </a:rPr>
              <a:t> </a:t>
            </a:r>
            <a:r>
              <a:rPr lang="ru-RU" sz="1500" b="1" i="1" dirty="0" err="1">
                <a:solidFill>
                  <a:schemeClr val="tx2"/>
                </a:solidFill>
                <a:ea typeface="+mj-ea"/>
                <a:cs typeface="+mj-cs"/>
              </a:rPr>
              <a:t>ақпараттық-түсіндірмелі</a:t>
            </a:r>
            <a:r>
              <a:rPr lang="ru-RU" sz="1500" b="1" i="1" dirty="0">
                <a:solidFill>
                  <a:schemeClr val="tx2"/>
                </a:solidFill>
                <a:ea typeface="+mj-ea"/>
                <a:cs typeface="+mj-cs"/>
              </a:rPr>
              <a:t> </a:t>
            </a:r>
            <a:r>
              <a:rPr lang="ru-RU" sz="1500" b="1" i="1" dirty="0" err="1">
                <a:solidFill>
                  <a:schemeClr val="tx2"/>
                </a:solidFill>
                <a:ea typeface="+mj-ea"/>
                <a:cs typeface="+mj-cs"/>
              </a:rPr>
              <a:t>жұмысты</a:t>
            </a:r>
            <a:r>
              <a:rPr lang="ru-RU" sz="1500" b="1" i="1" dirty="0">
                <a:solidFill>
                  <a:schemeClr val="tx2"/>
                </a:solidFill>
                <a:ea typeface="+mj-ea"/>
                <a:cs typeface="+mj-cs"/>
              </a:rPr>
              <a:t> </a:t>
            </a:r>
            <a:r>
              <a:rPr lang="ru-RU" sz="1500" b="1" i="1" dirty="0" err="1">
                <a:solidFill>
                  <a:schemeClr val="tx2"/>
                </a:solidFill>
                <a:ea typeface="+mj-ea"/>
                <a:cs typeface="+mj-cs"/>
              </a:rPr>
              <a:t>ұйымдастыру</a:t>
            </a:r>
            <a:r>
              <a:rPr lang="ru-RU" sz="1500" b="1" i="1" dirty="0">
                <a:solidFill>
                  <a:schemeClr val="tx2"/>
                </a:solidFill>
                <a:ea typeface="+mj-ea"/>
                <a:cs typeface="+mj-cs"/>
              </a:rPr>
              <a:t> </a:t>
            </a:r>
            <a:r>
              <a:rPr lang="ru-RU" sz="1500" b="1" i="1" dirty="0" err="1">
                <a:solidFill>
                  <a:schemeClr val="tx2"/>
                </a:solidFill>
                <a:ea typeface="+mj-ea"/>
                <a:cs typeface="+mj-cs"/>
              </a:rPr>
              <a:t>материалдары</a:t>
            </a:r>
            <a:endParaRPr lang="ru-RU" sz="1500" b="1" i="1" dirty="0">
              <a:solidFill>
                <a:schemeClr val="tx2"/>
              </a:solidFill>
              <a:ea typeface="+mj-ea"/>
              <a:cs typeface="+mj-cs"/>
            </a:endParaRPr>
          </a:p>
        </p:txBody>
      </p:sp>
      <p:sp>
        <p:nvSpPr>
          <p:cNvPr id="6" name="Прямоугольник 8"/>
          <p:cNvSpPr>
            <a:spLocks noChangeArrowheads="1"/>
          </p:cNvSpPr>
          <p:nvPr/>
        </p:nvSpPr>
        <p:spPr bwMode="auto">
          <a:xfrm>
            <a:off x="3357554" y="5357826"/>
            <a:ext cx="2160588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eaLnBrk="1" hangingPunct="1">
              <a:lnSpc>
                <a:spcPct val="90000"/>
              </a:lnSpc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Астана - 2018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68288"/>
          </a:xfrm>
        </p:spPr>
        <p:txBody>
          <a:bodyPr>
            <a:normAutofit/>
          </a:bodyPr>
          <a:lstStyle/>
          <a:p>
            <a:pPr algn="ctr" fontAlgn="auto">
              <a:lnSpc>
                <a:spcPts val="2100"/>
              </a:lnSpc>
              <a:spcAft>
                <a:spcPts val="0"/>
              </a:spcAft>
              <a:defRPr/>
            </a:pPr>
            <a:r>
              <a:rPr lang="kk-KZ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ОБ ОЖСБ-ға </a:t>
            </a:r>
            <a:r>
              <a:rPr lang="kk-KZ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дайындық материалдары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1472" y="2714620"/>
            <a:ext cx="4714908" cy="150019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kk-KZ" sz="1600" b="1" dirty="0">
                <a:solidFill>
                  <a:schemeClr val="tx1"/>
                </a:solidFill>
              </a:rPr>
              <a:t>Ұлттық тестілеу орталығымен ОЖСБ байқау сынағына арналған кітапшалар шығарылады</a:t>
            </a:r>
            <a:endParaRPr lang="ru-RU" sz="1600" b="1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12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6" y="2428868"/>
            <a:ext cx="3143272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571472" y="1214422"/>
            <a:ext cx="8072494" cy="70008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kk-KZ" b="1" dirty="0">
                <a:solidFill>
                  <a:schemeClr val="tx1"/>
                </a:solidFill>
              </a:rPr>
              <a:t>ҰТО сайтында тест тапсырмаларының үлгі нұсқалары жарияланған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Grp="1" noChangeArrowheads="1"/>
          </p:cNvSpPr>
          <p:nvPr>
            <p:ph type="title"/>
          </p:nvPr>
        </p:nvSpPr>
        <p:spPr>
          <a:xfrm>
            <a:off x="457200" y="175795"/>
            <a:ext cx="8329642" cy="611725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normAutofit fontScale="90000"/>
          </a:bodyPr>
          <a:lstStyle/>
          <a:p>
            <a:pPr algn="ctr"/>
            <a:r>
              <a:rPr lang="kk-KZ" sz="2800" dirty="0" smtClean="0">
                <a:solidFill>
                  <a:srgbClr val="FFFF00"/>
                </a:solidFill>
              </a:rPr>
              <a:t/>
            </a:r>
            <a:br>
              <a:rPr lang="kk-KZ" sz="2800" dirty="0" smtClean="0">
                <a:solidFill>
                  <a:srgbClr val="FFFF00"/>
                </a:solidFill>
              </a:rPr>
            </a:br>
            <a:r>
              <a:rPr lang="ru-RU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 ОЖСБ онлайн </a:t>
            </a:r>
            <a:r>
              <a:rPr lang="ru-RU" sz="2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және</a:t>
            </a:r>
            <a:r>
              <a:rPr lang="ru-RU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байқау</a:t>
            </a:r>
            <a:r>
              <a:rPr lang="ru-RU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сынағы</a:t>
            </a:r>
            <a:endParaRPr lang="ru-RU" sz="27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596" y="1285860"/>
            <a:ext cx="4643470" cy="164307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1600" b="1" dirty="0" err="1"/>
              <a:t>Байқау</a:t>
            </a:r>
            <a:r>
              <a:rPr lang="ru-RU" sz="1600" b="1" dirty="0"/>
              <a:t> </a:t>
            </a:r>
            <a:r>
              <a:rPr lang="ru-RU" sz="1600" b="1" dirty="0" err="1"/>
              <a:t>сынағы</a:t>
            </a:r>
            <a:r>
              <a:rPr lang="ru-RU" sz="1600" b="1" dirty="0"/>
              <a:t> – </a:t>
            </a:r>
            <a:r>
              <a:rPr lang="ru-RU" sz="1600" b="1" dirty="0" err="1"/>
              <a:t>әдістемелік</a:t>
            </a:r>
            <a:r>
              <a:rPr lang="ru-RU" sz="1600" b="1" dirty="0"/>
              <a:t> </a:t>
            </a:r>
            <a:r>
              <a:rPr lang="ru-RU" sz="1600" b="1" dirty="0" err="1"/>
              <a:t>көмек</a:t>
            </a:r>
            <a:r>
              <a:rPr lang="ru-RU" sz="1600" b="1" dirty="0"/>
              <a:t> </a:t>
            </a:r>
            <a:r>
              <a:rPr lang="ru-RU" sz="1600" b="1" dirty="0" err="1"/>
              <a:t>көрсету</a:t>
            </a:r>
            <a:r>
              <a:rPr lang="ru-RU" sz="1600" b="1" dirty="0"/>
              <a:t>, </a:t>
            </a:r>
            <a:r>
              <a:rPr lang="ru-RU" sz="1600" b="1" dirty="0" err="1"/>
              <a:t>тестілеу</a:t>
            </a:r>
            <a:r>
              <a:rPr lang="ru-RU" sz="1600" b="1" dirty="0"/>
              <a:t> </a:t>
            </a:r>
            <a:r>
              <a:rPr lang="ru-RU" sz="1600" b="1" dirty="0" err="1"/>
              <a:t>технологиясымен</a:t>
            </a:r>
            <a:r>
              <a:rPr lang="ru-RU" sz="1600" b="1" dirty="0"/>
              <a:t> </a:t>
            </a:r>
            <a:r>
              <a:rPr lang="ru-RU" sz="1600" b="1" dirty="0" err="1"/>
              <a:t>хабардар</a:t>
            </a:r>
            <a:r>
              <a:rPr lang="ru-RU" sz="1600" b="1" dirty="0"/>
              <a:t> </a:t>
            </a:r>
            <a:r>
              <a:rPr lang="ru-RU" sz="1600" b="1" dirty="0" err="1"/>
              <a:t>ету</a:t>
            </a:r>
            <a:r>
              <a:rPr lang="ru-RU" sz="1600" b="1" dirty="0"/>
              <a:t>, </a:t>
            </a:r>
            <a:r>
              <a:rPr lang="ru-RU" sz="1600" b="1" dirty="0" err="1"/>
              <a:t>жауап</a:t>
            </a:r>
            <a:r>
              <a:rPr lang="ru-RU" sz="1600" b="1" dirty="0"/>
              <a:t> </a:t>
            </a:r>
            <a:r>
              <a:rPr lang="ru-RU" sz="1600" b="1" dirty="0" err="1"/>
              <a:t>парақтарын</a:t>
            </a:r>
            <a:r>
              <a:rPr lang="ru-RU" sz="1600" b="1" dirty="0"/>
              <a:t> </a:t>
            </a:r>
            <a:r>
              <a:rPr lang="ru-RU" sz="1600" b="1" dirty="0" err="1"/>
              <a:t>дұрыс</a:t>
            </a:r>
            <a:r>
              <a:rPr lang="ru-RU" sz="1600" b="1" dirty="0"/>
              <a:t> </a:t>
            </a:r>
            <a:r>
              <a:rPr lang="ru-RU" sz="1600" b="1" dirty="0" err="1"/>
              <a:t>толтыру</a:t>
            </a:r>
            <a:r>
              <a:rPr lang="ru-RU" sz="1600" b="1" dirty="0"/>
              <a:t>, </a:t>
            </a:r>
            <a:r>
              <a:rPr lang="ru-RU" sz="1600" b="1" dirty="0" err="1"/>
              <a:t>жалпы</a:t>
            </a:r>
            <a:r>
              <a:rPr lang="ru-RU" sz="1600" b="1" dirty="0"/>
              <a:t> </a:t>
            </a:r>
            <a:r>
              <a:rPr lang="ru-RU" sz="1600" b="1" dirty="0" err="1"/>
              <a:t>оқушыны</a:t>
            </a:r>
            <a:r>
              <a:rPr lang="ru-RU" sz="1600" b="1" dirty="0"/>
              <a:t> </a:t>
            </a:r>
            <a:r>
              <a:rPr lang="ru-RU" sz="1600" b="1" dirty="0" err="1"/>
              <a:t>тестілеуге</a:t>
            </a:r>
            <a:r>
              <a:rPr lang="ru-RU" sz="1600" b="1" dirty="0"/>
              <a:t> </a:t>
            </a:r>
            <a:r>
              <a:rPr lang="ru-RU" sz="1600" b="1" dirty="0" err="1"/>
              <a:t>дайындау</a:t>
            </a:r>
            <a:r>
              <a:rPr lang="ru-RU" sz="1600" b="1" dirty="0"/>
              <a:t> </a:t>
            </a:r>
            <a:r>
              <a:rPr lang="ru-RU" sz="1600" b="1" dirty="0" err="1"/>
              <a:t>мақсатында</a:t>
            </a:r>
            <a:r>
              <a:rPr lang="ru-RU" sz="1600" b="1" dirty="0"/>
              <a:t> </a:t>
            </a:r>
            <a:r>
              <a:rPr lang="ru-RU" sz="1600" b="1" dirty="0" err="1"/>
              <a:t>өткізілетін</a:t>
            </a:r>
            <a:r>
              <a:rPr lang="ru-RU" sz="1600" b="1" dirty="0"/>
              <a:t>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</a:rPr>
              <a:t>шара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1216148"/>
            <a:ext cx="3714776" cy="1852812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3" name="Скругленный прямоугольник 12"/>
          <p:cNvSpPr/>
          <p:nvPr/>
        </p:nvSpPr>
        <p:spPr>
          <a:xfrm>
            <a:off x="4572000" y="3286124"/>
            <a:ext cx="4286312" cy="21431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  <a:buFontTx/>
              <a:buNone/>
            </a:pPr>
            <a:r>
              <a:rPr lang="ru-RU" sz="1600" b="1" dirty="0"/>
              <a:t>● Орта </a:t>
            </a:r>
            <a:r>
              <a:rPr lang="ru-RU" sz="1600" b="1" dirty="0" err="1"/>
              <a:t>білім</a:t>
            </a:r>
            <a:r>
              <a:rPr lang="ru-RU" sz="1600" b="1" dirty="0"/>
              <a:t> </a:t>
            </a:r>
            <a:r>
              <a:rPr lang="ru-RU" sz="1600" b="1" dirty="0" err="1"/>
              <a:t>берудегі</a:t>
            </a:r>
            <a:r>
              <a:rPr lang="ru-RU" sz="1600" b="1" dirty="0"/>
              <a:t> 9 </a:t>
            </a:r>
            <a:r>
              <a:rPr lang="ru-RU" sz="1600" b="1" dirty="0" err="1"/>
              <a:t>сынып</a:t>
            </a:r>
            <a:r>
              <a:rPr lang="ru-RU" sz="1600" b="1" dirty="0"/>
              <a:t> </a:t>
            </a:r>
            <a:r>
              <a:rPr lang="ru-RU" sz="1600" b="1" dirty="0" err="1"/>
              <a:t>оқушыларына</a:t>
            </a:r>
            <a:r>
              <a:rPr lang="ru-RU" sz="1600" b="1" dirty="0"/>
              <a:t> </a:t>
            </a:r>
            <a:r>
              <a:rPr lang="ru-RU" sz="1600" b="1" dirty="0" err="1"/>
              <a:t>on-line</a:t>
            </a:r>
            <a:r>
              <a:rPr lang="ru-RU" sz="1600" b="1" dirty="0"/>
              <a:t> </a:t>
            </a:r>
            <a:r>
              <a:rPr lang="ru-RU" sz="1600" b="1" dirty="0" err="1"/>
              <a:t>режимінде</a:t>
            </a:r>
            <a:r>
              <a:rPr lang="ru-RU" sz="1600" b="1" dirty="0"/>
              <a:t> </a:t>
            </a:r>
            <a:r>
              <a:rPr lang="ru-RU" sz="1600" b="1" dirty="0" err="1"/>
              <a:t>тестілеу</a:t>
            </a:r>
            <a:r>
              <a:rPr lang="ru-RU" sz="1600" b="1" dirty="0"/>
              <a:t> </a:t>
            </a:r>
            <a:r>
              <a:rPr lang="ru-RU" sz="1600" b="1" dirty="0" err="1"/>
              <a:t>жүргізіледі</a:t>
            </a:r>
            <a:r>
              <a:rPr lang="ru-RU" sz="1600" b="1" dirty="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1600" b="1" dirty="0"/>
              <a:t>● Онлайн </a:t>
            </a:r>
            <a:r>
              <a:rPr lang="ru-RU" sz="1600" b="1" dirty="0" err="1"/>
              <a:t>байқау</a:t>
            </a:r>
            <a:r>
              <a:rPr lang="ru-RU" sz="1600" b="1" dirty="0"/>
              <a:t> </a:t>
            </a:r>
            <a:r>
              <a:rPr lang="ru-RU" sz="1600" b="1" dirty="0" err="1"/>
              <a:t>сынағы</a:t>
            </a:r>
            <a:r>
              <a:rPr lang="ru-RU" sz="1600" b="1" dirty="0"/>
              <a:t> </a:t>
            </a:r>
            <a:r>
              <a:rPr lang="ru-RU" sz="1600" b="1" dirty="0" err="1"/>
              <a:t>тестілеуінің</a:t>
            </a:r>
            <a:r>
              <a:rPr lang="ru-RU" sz="1600" b="1" dirty="0"/>
              <a:t> </a:t>
            </a:r>
            <a:r>
              <a:rPr lang="ru-RU" sz="1600" b="1" dirty="0" err="1"/>
              <a:t>арқасында</a:t>
            </a:r>
            <a:r>
              <a:rPr lang="ru-RU" sz="1600" b="1" dirty="0"/>
              <a:t> </a:t>
            </a:r>
            <a:r>
              <a:rPr lang="ru-RU" sz="1600" b="1" dirty="0" err="1"/>
              <a:t>оқушы</a:t>
            </a:r>
            <a:r>
              <a:rPr lang="ru-RU" sz="1600" b="1" dirty="0"/>
              <a:t> </a:t>
            </a:r>
            <a:r>
              <a:rPr lang="ru-RU" sz="1600" b="1" dirty="0" err="1"/>
              <a:t>компьютерлік</a:t>
            </a:r>
            <a:r>
              <a:rPr lang="ru-RU" sz="1600" b="1" dirty="0"/>
              <a:t> </a:t>
            </a:r>
            <a:r>
              <a:rPr lang="ru-RU" sz="1600" b="1" dirty="0" err="1" smtClean="0"/>
              <a:t>бағдарламалық</a:t>
            </a:r>
            <a:r>
              <a:rPr lang="en-US" sz="1600" b="1" dirty="0"/>
              <a:t> </a:t>
            </a:r>
            <a:r>
              <a:rPr lang="ru-RU" sz="1600" b="1" dirty="0" err="1" smtClean="0"/>
              <a:t>құрылымның</a:t>
            </a:r>
            <a:r>
              <a:rPr lang="ru-RU" sz="1600" b="1" dirty="0" smtClean="0"/>
              <a:t> </a:t>
            </a:r>
            <a:r>
              <a:rPr lang="ru-RU" sz="1600" b="1" dirty="0" err="1"/>
              <a:t>интерфейсімен</a:t>
            </a:r>
            <a:r>
              <a:rPr lang="ru-RU" sz="1600" b="1" dirty="0"/>
              <a:t> </a:t>
            </a:r>
            <a:r>
              <a:rPr lang="ru-RU" sz="1600" b="1" dirty="0" err="1"/>
              <a:t>таныса</a:t>
            </a:r>
            <a:r>
              <a:rPr lang="ru-RU" sz="1600" b="1" dirty="0"/>
              <a:t> </a:t>
            </a:r>
            <a:r>
              <a:rPr lang="ru-RU" sz="1600" b="1" dirty="0" err="1"/>
              <a:t>алады</a:t>
            </a:r>
            <a:r>
              <a:rPr lang="ru-RU" sz="1600" b="1" dirty="0"/>
              <a:t> </a:t>
            </a:r>
            <a:r>
              <a:rPr lang="ru-RU" sz="1600" b="1" dirty="0" err="1"/>
              <a:t>және</a:t>
            </a:r>
            <a:r>
              <a:rPr lang="ru-RU" sz="1600" b="1" dirty="0"/>
              <a:t> </a:t>
            </a:r>
            <a:r>
              <a:rPr lang="ru-RU" sz="1600" b="1" dirty="0" err="1"/>
              <a:t>жұмыс</a:t>
            </a:r>
            <a:r>
              <a:rPr lang="ru-RU" sz="1600" b="1" dirty="0"/>
              <a:t> </a:t>
            </a:r>
            <a:r>
              <a:rPr lang="ru-RU" sz="1600" b="1" dirty="0" err="1"/>
              <a:t>жасау</a:t>
            </a:r>
            <a:r>
              <a:rPr lang="ru-RU" sz="1600" b="1" dirty="0"/>
              <a:t> </a:t>
            </a:r>
            <a:r>
              <a:rPr lang="ru-RU" sz="1600" b="1" dirty="0" err="1"/>
              <a:t>қабілетін</a:t>
            </a:r>
            <a:r>
              <a:rPr lang="ru-RU" sz="1600" b="1" dirty="0"/>
              <a:t> </a:t>
            </a:r>
            <a:r>
              <a:rPr lang="ru-RU" sz="1600" b="1" dirty="0" err="1"/>
              <a:t>қалыптастырады</a:t>
            </a:r>
            <a:endParaRPr lang="ru-RU" sz="16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00034" y="5857892"/>
            <a:ext cx="82868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1600" b="1" dirty="0" err="1">
                <a:solidFill>
                  <a:srgbClr val="FF0000"/>
                </a:solidFill>
              </a:rPr>
              <a:t>Қосымша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b="1" dirty="0" err="1">
                <a:solidFill>
                  <a:srgbClr val="FF0000"/>
                </a:solidFill>
              </a:rPr>
              <a:t>ақпараттарды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http://www.testcenter.kz</a:t>
            </a:r>
            <a:r>
              <a:rPr lang="ru-RU" sz="1600" b="1" dirty="0">
                <a:solidFill>
                  <a:srgbClr val="FF0000"/>
                </a:solidFill>
              </a:rPr>
              <a:t> сайты </a:t>
            </a:r>
            <a:r>
              <a:rPr lang="ru-RU" sz="1600" b="1" dirty="0" err="1">
                <a:solidFill>
                  <a:srgbClr val="FF0000"/>
                </a:solidFill>
              </a:rPr>
              <a:t>арқылы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b="1" dirty="0" err="1">
                <a:solidFill>
                  <a:srgbClr val="FF0000"/>
                </a:solidFill>
              </a:rPr>
              <a:t>алаласыз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212976"/>
            <a:ext cx="4032448" cy="23042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sz="24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Тестіленушіге</a:t>
            </a:r>
            <a:r>
              <a:rPr lang="ru-RU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рұқсат</a:t>
            </a:r>
            <a:r>
              <a:rPr 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етілмейді</a:t>
            </a:r>
            <a:r>
              <a:rPr 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  <a:endParaRPr lang="ru-RU" sz="2400" b="1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492896"/>
            <a:ext cx="8427974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1428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sz="1600" dirty="0" err="1">
                <a:latin typeface="+mn-lt"/>
              </a:rPr>
              <a:t>бір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орыннан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екінші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орынға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ауысуға</a:t>
            </a:r>
            <a:r>
              <a:rPr lang="ru-RU" sz="1600" dirty="0">
                <a:latin typeface="+mn-lt"/>
              </a:rPr>
              <a:t>;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БСБД </a:t>
            </a:r>
            <a:r>
              <a:rPr lang="ru-RU" sz="16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және</a:t>
            </a:r>
            <a:r>
              <a:rPr lang="ru-RU" sz="16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уәкілетті</a:t>
            </a:r>
            <a:r>
              <a:rPr lang="ru-RU" sz="16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Министрлік</a:t>
            </a:r>
            <a:r>
              <a:rPr lang="ru-RU" sz="16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өкілінің</a:t>
            </a:r>
            <a:r>
              <a:rPr lang="ru-RU" sz="16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+mn-lt"/>
              </a:rPr>
              <a:t>рұқсатынсыз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тестілеу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материалдарын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ашуға</a:t>
            </a:r>
            <a:r>
              <a:rPr lang="ru-RU" sz="1600" dirty="0">
                <a:latin typeface="+mn-lt"/>
              </a:rPr>
              <a:t>;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sz="1600" dirty="0" err="1">
                <a:latin typeface="+mn-lt"/>
              </a:rPr>
              <a:t>тестілеу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материалдарын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басқа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оқушының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материалдарымен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айырбастауға</a:t>
            </a:r>
            <a:r>
              <a:rPr lang="ru-RU" sz="1600" dirty="0">
                <a:latin typeface="+mn-lt"/>
              </a:rPr>
              <a:t>;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sz="1600" dirty="0" err="1">
                <a:latin typeface="+mn-lt"/>
              </a:rPr>
              <a:t>калькуляторды</a:t>
            </a:r>
            <a:r>
              <a:rPr lang="ru-RU" sz="1600" dirty="0">
                <a:latin typeface="+mn-lt"/>
              </a:rPr>
              <a:t>, </a:t>
            </a:r>
            <a:r>
              <a:rPr lang="ru-RU" sz="1600" dirty="0" err="1">
                <a:latin typeface="+mn-lt"/>
              </a:rPr>
              <a:t>анықтамалық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әдебиеттерді</a:t>
            </a:r>
            <a:r>
              <a:rPr lang="ru-RU" sz="1600" dirty="0">
                <a:latin typeface="+mn-lt"/>
              </a:rPr>
              <a:t> (Менделеев </a:t>
            </a:r>
            <a:r>
              <a:rPr lang="ru-RU" sz="1600" dirty="0" err="1">
                <a:latin typeface="+mn-lt"/>
              </a:rPr>
              <a:t>және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тұздардың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ерігіштігі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кестесінен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басқасын</a:t>
            </a:r>
            <a:r>
              <a:rPr lang="ru-RU" sz="1600" dirty="0">
                <a:latin typeface="+mn-lt"/>
              </a:rPr>
              <a:t>), </a:t>
            </a:r>
            <a:r>
              <a:rPr lang="ru-RU" sz="1600" dirty="0" err="1">
                <a:latin typeface="+mn-lt"/>
              </a:rPr>
              <a:t>электрондық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жазба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кітапшаларын</a:t>
            </a:r>
            <a:r>
              <a:rPr lang="ru-RU" sz="1600" dirty="0">
                <a:latin typeface="+mn-lt"/>
              </a:rPr>
              <a:t>, корректор </a:t>
            </a:r>
            <a:r>
              <a:rPr lang="ru-RU" sz="1600" dirty="0" err="1">
                <a:latin typeface="+mn-lt"/>
              </a:rPr>
              <a:t>сұйықтығын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және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байланыс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құралдарын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пайдалануға</a:t>
            </a:r>
            <a:r>
              <a:rPr lang="ru-RU" sz="1600" dirty="0">
                <a:latin typeface="+mn-lt"/>
              </a:rPr>
              <a:t>;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sz="1600" dirty="0" err="1">
                <a:latin typeface="+mn-lt"/>
              </a:rPr>
              <a:t>басқа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оқушылармен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сөйлесуге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және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көшіруге</a:t>
            </a:r>
            <a:r>
              <a:rPr lang="ru-RU" sz="1600" dirty="0">
                <a:latin typeface="+mn-lt"/>
              </a:rPr>
              <a:t>, шпаргалка </a:t>
            </a:r>
            <a:r>
              <a:rPr lang="ru-RU" sz="1600" dirty="0" err="1">
                <a:latin typeface="+mn-lt"/>
              </a:rPr>
              <a:t>және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басқа</a:t>
            </a:r>
            <a:r>
              <a:rPr lang="ru-RU" sz="1600" dirty="0">
                <a:latin typeface="+mn-lt"/>
              </a:rPr>
              <a:t> да </a:t>
            </a:r>
            <a:r>
              <a:rPr lang="ru-RU" sz="1600" dirty="0" err="1">
                <a:latin typeface="+mn-lt"/>
              </a:rPr>
              <a:t>анықтамалық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материалдарды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қолдануға</a:t>
            </a:r>
            <a:r>
              <a:rPr lang="ru-RU" sz="1600" dirty="0">
                <a:latin typeface="+mn-lt"/>
              </a:rPr>
              <a:t>;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kk-KZ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БСБД және уәкілетті Министрлік өкілінің рұқсатынсыз аудиториядан шығуға.</a:t>
            </a:r>
            <a:endParaRPr lang="ru-RU" sz="1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330610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Тестілеу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кезіндегі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оқушының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тәртіп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сақтау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ережесі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ОЖСБ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бойынша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ақпараттар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жарияланған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                                     интернет-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ресурстар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grpSp>
        <p:nvGrpSpPr>
          <p:cNvPr id="4" name="Группа 19"/>
          <p:cNvGrpSpPr>
            <a:grpSpLocks noGrp="1"/>
          </p:cNvGrpSpPr>
          <p:nvPr/>
        </p:nvGrpSpPr>
        <p:grpSpPr bwMode="auto">
          <a:xfrm>
            <a:off x="428596" y="2500306"/>
            <a:ext cx="1928826" cy="1857388"/>
            <a:chOff x="323528" y="1684033"/>
            <a:chExt cx="2664296" cy="2255869"/>
          </a:xfrm>
        </p:grpSpPr>
        <p:pic>
          <p:nvPicPr>
            <p:cNvPr id="5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684033"/>
              <a:ext cx="2664296" cy="2255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2" descr="Картинки по запросу картинки по теме интернет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823" y="1779662"/>
              <a:ext cx="2407705" cy="2066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1112912482"/>
              </p:ext>
            </p:extLst>
          </p:nvPr>
        </p:nvGraphicFramePr>
        <p:xfrm>
          <a:off x="2175743" y="1412776"/>
          <a:ext cx="4160766" cy="3986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6" name="Группа 8"/>
          <p:cNvGrpSpPr>
            <a:grpSpLocks/>
          </p:cNvGrpSpPr>
          <p:nvPr/>
        </p:nvGrpSpPr>
        <p:grpSpPr bwMode="auto">
          <a:xfrm>
            <a:off x="6373937" y="1810540"/>
            <a:ext cx="2590800" cy="505779"/>
            <a:chOff x="4452782" y="897229"/>
            <a:chExt cx="2591037" cy="506119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4452782" y="931543"/>
              <a:ext cx="2591037" cy="47180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28" name="Скругленный прямоугольник 6"/>
            <p:cNvSpPr/>
            <p:nvPr/>
          </p:nvSpPr>
          <p:spPr>
            <a:xfrm>
              <a:off x="4452782" y="897229"/>
              <a:ext cx="2567222" cy="48387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711182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Нормативті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 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құқықтық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 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құжаттар</a:t>
              </a:r>
              <a:endPara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29" name="Группа 9"/>
          <p:cNvGrpSpPr>
            <a:grpSpLocks/>
          </p:cNvGrpSpPr>
          <p:nvPr/>
        </p:nvGrpSpPr>
        <p:grpSpPr bwMode="auto">
          <a:xfrm>
            <a:off x="6343690" y="2425984"/>
            <a:ext cx="2590800" cy="476568"/>
            <a:chOff x="4452781" y="1484564"/>
            <a:chExt cx="2591037" cy="476888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4452781" y="1489647"/>
              <a:ext cx="2591037" cy="471805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31" name="Скругленный прямоугольник 8"/>
            <p:cNvSpPr/>
            <p:nvPr/>
          </p:nvSpPr>
          <p:spPr>
            <a:xfrm>
              <a:off x="4476596" y="1484564"/>
              <a:ext cx="2543408" cy="42732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711182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j-ea"/>
                  <a:cs typeface="+mj-cs"/>
                </a:rPr>
                <a:t>ОЖСБ 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j-ea"/>
                  <a:cs typeface="+mj-cs"/>
                </a:rPr>
                <a:t>өткізу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j-ea"/>
                  <a:cs typeface="+mj-cs"/>
                </a:rPr>
                <a:t> 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j-ea"/>
                  <a:cs typeface="+mj-cs"/>
                </a:rPr>
                <a:t>ережесі</a:t>
              </a:r>
              <a:endPara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endParaRPr>
            </a:p>
          </p:txBody>
        </p:sp>
      </p:grpSp>
      <p:grpSp>
        <p:nvGrpSpPr>
          <p:cNvPr id="32" name="Группа 10"/>
          <p:cNvGrpSpPr>
            <a:grpSpLocks/>
          </p:cNvGrpSpPr>
          <p:nvPr/>
        </p:nvGrpSpPr>
        <p:grpSpPr bwMode="auto">
          <a:xfrm>
            <a:off x="6373937" y="2961634"/>
            <a:ext cx="2590800" cy="471488"/>
            <a:chOff x="4471619" y="1991936"/>
            <a:chExt cx="2591037" cy="471805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4471619" y="1991936"/>
              <a:ext cx="2591037" cy="47180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10"/>
            <p:cNvSpPr/>
            <p:nvPr/>
          </p:nvSpPr>
          <p:spPr>
            <a:xfrm>
              <a:off x="4495433" y="1993525"/>
              <a:ext cx="2543408" cy="42732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711182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j-ea"/>
                  <a:cs typeface="+mj-cs"/>
                </a:rPr>
                <a:t>Тест 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j-ea"/>
                  <a:cs typeface="+mj-cs"/>
                </a:rPr>
                <a:t>спецификациясы</a:t>
              </a:r>
              <a:endPara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endParaRPr>
            </a:p>
          </p:txBody>
        </p:sp>
      </p:grpSp>
      <p:grpSp>
        <p:nvGrpSpPr>
          <p:cNvPr id="35" name="Группа 13"/>
          <p:cNvGrpSpPr>
            <a:grpSpLocks/>
          </p:cNvGrpSpPr>
          <p:nvPr/>
        </p:nvGrpSpPr>
        <p:grpSpPr bwMode="auto">
          <a:xfrm>
            <a:off x="6362030" y="3575673"/>
            <a:ext cx="2590800" cy="744863"/>
            <a:chOff x="4452782" y="2523886"/>
            <a:chExt cx="2591037" cy="471805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4452782" y="2523886"/>
              <a:ext cx="2591037" cy="47180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37" name="Скругленный прямоугольник 12"/>
            <p:cNvSpPr/>
            <p:nvPr/>
          </p:nvSpPr>
          <p:spPr>
            <a:xfrm>
              <a:off x="4476596" y="2545606"/>
              <a:ext cx="2543408" cy="42836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711182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j-ea"/>
                  <a:cs typeface="+mj-cs"/>
                </a:rPr>
                <a:t>ОЖСБ тест 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j-ea"/>
                  <a:cs typeface="+mj-cs"/>
                </a:rPr>
                <a:t>тапсырмаларының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j-ea"/>
                  <a:cs typeface="+mj-cs"/>
                </a:rPr>
                <a:t> 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j-ea"/>
                  <a:cs typeface="+mj-cs"/>
                </a:rPr>
                <a:t>үлгі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j-ea"/>
                  <a:cs typeface="+mj-cs"/>
                </a:rPr>
                <a:t> 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j-ea"/>
                  <a:cs typeface="+mj-cs"/>
                </a:rPr>
                <a:t>нұсқалары</a:t>
              </a:r>
              <a:endPara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endParaRPr>
            </a:p>
          </p:txBody>
        </p:sp>
      </p:grpSp>
      <p:grpSp>
        <p:nvGrpSpPr>
          <p:cNvPr id="38" name="Группа 14"/>
          <p:cNvGrpSpPr>
            <a:grpSpLocks/>
          </p:cNvGrpSpPr>
          <p:nvPr/>
        </p:nvGrpSpPr>
        <p:grpSpPr bwMode="auto">
          <a:xfrm>
            <a:off x="6373937" y="4463087"/>
            <a:ext cx="2590800" cy="471487"/>
            <a:chOff x="4452782" y="3054667"/>
            <a:chExt cx="2591037" cy="471805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4452782" y="3054667"/>
              <a:ext cx="2591037" cy="47180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40" name="Скругленный прямоугольник 14"/>
            <p:cNvSpPr/>
            <p:nvPr/>
          </p:nvSpPr>
          <p:spPr>
            <a:xfrm>
              <a:off x="4476596" y="3076907"/>
              <a:ext cx="2543408" cy="42732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711182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ОЖСБ </a:t>
              </a:r>
              <a:r>
                <a:rPr lang="ru-RU" sz="16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жаңалықтары</a:t>
              </a:r>
              <a:endParaRPr lang="ru-RU" sz="1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Ұлттық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тестілеу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орталығы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әлеуметтік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желілерде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42367635"/>
              </p:ext>
            </p:extLst>
          </p:nvPr>
        </p:nvGraphicFramePr>
        <p:xfrm>
          <a:off x="323528" y="1916833"/>
          <a:ext cx="4248472" cy="2798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28596" y="5715016"/>
            <a:ext cx="8286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Бұл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әлеуметтік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желілерге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/>
              </a:rPr>
              <a:t>www.testcenter.kz</a:t>
            </a:r>
            <a:r>
              <a:rPr lang="kk-KZ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сайтынан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тетіктерді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басу </a:t>
            </a:r>
            <a:r>
              <a:rPr lang="ru-RU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арқылы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оңай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түрде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өтуге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болады</a:t>
            </a:r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72000" y="1772816"/>
            <a:ext cx="4464050" cy="316865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285743" indent="-285743">
              <a:buFont typeface="Wingdings" panose="05000000000000000000" pitchFamily="2" charset="2"/>
              <a:buChar char="Ø"/>
              <a:defRPr/>
            </a:pP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Оқырмандар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ОЖСБ-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ны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ұйымдастыру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және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өткізу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бойынша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барлық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сұрақтарға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жауаптарды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таба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алады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  <a:p>
            <a:pPr marL="285743" indent="-285743">
              <a:buFont typeface="Wingdings" panose="05000000000000000000" pitchFamily="2" charset="2"/>
              <a:buChar char="Ø"/>
              <a:defRPr/>
            </a:pP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Бұл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ақпарат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көздері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оқу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материалдары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туралы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және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тестілеуге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дайындық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әдістері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туралы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ақпараттарды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береді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2276872"/>
            <a:ext cx="8229600" cy="6256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k-KZ" sz="2400" dirty="0"/>
              <a:t>Назарларыңызға рахмет!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3939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0034" y="214290"/>
            <a:ext cx="82867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kk-K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2018 жылғы Оқу жетістіктерін сырттай бағалау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(ОЖСБ)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571480"/>
            <a:ext cx="842968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1500" i="1" dirty="0"/>
              <a:t>2007 </a:t>
            </a:r>
            <a:r>
              <a:rPr lang="ru-RU" sz="1500" i="1" dirty="0" err="1"/>
              <a:t>жылғы</a:t>
            </a:r>
            <a:r>
              <a:rPr lang="ru-RU" sz="1500" i="1" dirty="0"/>
              <a:t> 27 </a:t>
            </a:r>
            <a:r>
              <a:rPr lang="ru-RU" sz="1500" i="1" dirty="0" err="1"/>
              <a:t>шілде</a:t>
            </a:r>
            <a:r>
              <a:rPr lang="ru-RU" sz="1500" i="1" dirty="0"/>
              <a:t> № 319-</a:t>
            </a:r>
            <a:r>
              <a:rPr lang="en-US" sz="1500" i="1" dirty="0"/>
              <a:t>III</a:t>
            </a:r>
            <a:r>
              <a:rPr lang="kk-KZ" sz="1500" i="1" dirty="0"/>
              <a:t> </a:t>
            </a:r>
            <a:r>
              <a:rPr lang="ru-RU" sz="1500" i="1" dirty="0"/>
              <a:t>ҚР «</a:t>
            </a:r>
            <a:r>
              <a:rPr lang="ru-RU" sz="1500" i="1" dirty="0" err="1"/>
              <a:t>Білім</a:t>
            </a:r>
            <a:r>
              <a:rPr lang="ru-RU" sz="1500" i="1" dirty="0"/>
              <a:t> </a:t>
            </a:r>
            <a:r>
              <a:rPr lang="ru-RU" sz="1500" i="1" dirty="0" err="1"/>
              <a:t>туралы</a:t>
            </a:r>
            <a:r>
              <a:rPr lang="ru-RU" sz="1500" i="1" dirty="0"/>
              <a:t>» </a:t>
            </a:r>
            <a:r>
              <a:rPr lang="ru-RU" sz="1500" i="1" dirty="0" err="1"/>
              <a:t>Заңының</a:t>
            </a:r>
            <a:r>
              <a:rPr lang="ru-RU" sz="1500" i="1" dirty="0"/>
              <a:t> 55 </a:t>
            </a:r>
            <a:r>
              <a:rPr lang="ru-RU" sz="1500" i="1" dirty="0" err="1"/>
              <a:t>бабына</a:t>
            </a:r>
            <a:r>
              <a:rPr lang="ru-RU" sz="1500" i="1" dirty="0"/>
              <a:t> </a:t>
            </a:r>
            <a:r>
              <a:rPr lang="kk-KZ" sz="1500" i="1" dirty="0"/>
              <a:t>сәйкес жүргізіледі</a:t>
            </a:r>
            <a:r>
              <a:rPr lang="ru-RU" sz="1500" i="1" dirty="0"/>
              <a:t>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94626"/>
              </p:ext>
            </p:extLst>
          </p:nvPr>
        </p:nvGraphicFramePr>
        <p:xfrm>
          <a:off x="500034" y="1196752"/>
          <a:ext cx="8305717" cy="51046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4821"/>
                <a:gridCol w="1953632"/>
                <a:gridCol w="1953632"/>
                <a:gridCol w="1953632"/>
              </a:tblGrid>
              <a:tr h="360742">
                <a:tc>
                  <a:txBody>
                    <a:bodyPr/>
                    <a:lstStyle/>
                    <a:p>
                      <a:pPr lvl="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kumimoji="0" lang="ru-RU" sz="20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Негізгі</a:t>
                      </a:r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мақсаты</a:t>
                      </a:r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ru-RU" sz="20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</a:txBody>
                  <a:tcPr marL="91445" marR="91445" marT="34286" marB="34286"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ОЖСБ өткізіледі:</a:t>
                      </a:r>
                      <a:endParaRPr kumimoji="0" lang="ru-RU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34286" marB="34286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100" b="1" dirty="0">
                        <a:effectLst/>
                        <a:latin typeface="Palatino Linotype" pitchFamily="18" charset="0"/>
                      </a:endParaRPr>
                    </a:p>
                  </a:txBody>
                  <a:tcPr marL="91445" marR="91445" marT="34286" marB="34286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100" b="1" dirty="0">
                        <a:effectLst/>
                        <a:latin typeface="Palatino Linotype" pitchFamily="18" charset="0"/>
                      </a:endParaRPr>
                    </a:p>
                  </a:txBody>
                  <a:tcPr marL="91445" marR="91445" marT="34286" marB="34286" anchor="ctr"/>
                </a:tc>
              </a:tr>
              <a:tr h="4536542">
                <a:tc>
                  <a:txBody>
                    <a:bodyPr/>
                    <a:lstStyle/>
                    <a:p>
                      <a:pPr lvl="0" algn="ctr"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1600" b="0" i="0" kern="1200" dirty="0" err="1" smtClean="0"/>
                        <a:t>білім</a:t>
                      </a:r>
                      <a:r>
                        <a:rPr lang="ru-RU" sz="1600" b="0" i="0" kern="1200" dirty="0" smtClean="0"/>
                        <a:t> беру </a:t>
                      </a:r>
                      <a:r>
                        <a:rPr lang="ru-RU" sz="1600" b="0" i="0" kern="1200" dirty="0" err="1" smtClean="0"/>
                        <a:t>қызметтерінің</a:t>
                      </a:r>
                      <a:r>
                        <a:rPr lang="ru-RU" sz="1600" b="0" i="0" kern="1200" dirty="0" smtClean="0"/>
                        <a:t> </a:t>
                      </a:r>
                      <a:r>
                        <a:rPr lang="ru-RU" sz="1600" b="0" i="0" kern="1200" dirty="0" err="1" smtClean="0"/>
                        <a:t>сапасын</a:t>
                      </a:r>
                      <a:r>
                        <a:rPr lang="ru-RU" sz="1600" b="0" i="0" kern="1200" dirty="0" smtClean="0"/>
                        <a:t> </a:t>
                      </a:r>
                      <a:r>
                        <a:rPr lang="ru-RU" sz="1600" b="0" i="0" kern="1200" dirty="0" err="1" smtClean="0"/>
                        <a:t>бағалау</a:t>
                      </a:r>
                      <a:r>
                        <a:rPr lang="ru-RU" sz="1600" b="0" i="0" kern="1200" dirty="0" smtClean="0"/>
                        <a:t> </a:t>
                      </a:r>
                      <a:r>
                        <a:rPr lang="ru-RU" sz="1600" b="0" i="0" kern="1200" dirty="0" err="1" smtClean="0"/>
                        <a:t>және</a:t>
                      </a:r>
                      <a:r>
                        <a:rPr lang="ru-RU" sz="1600" b="0" i="0" kern="1200" dirty="0" smtClean="0"/>
                        <a:t> </a:t>
                      </a:r>
                      <a:r>
                        <a:rPr lang="ru-RU" sz="1600" b="0" i="0" kern="1200" dirty="0" err="1" smtClean="0"/>
                        <a:t>білім</a:t>
                      </a:r>
                      <a:r>
                        <a:rPr lang="ru-RU" sz="1600" b="0" i="0" kern="1200" dirty="0" smtClean="0"/>
                        <a:t> </a:t>
                      </a:r>
                      <a:r>
                        <a:rPr lang="ru-RU" sz="1600" b="0" i="0" kern="1200" dirty="0" err="1" smtClean="0"/>
                        <a:t>алушылардың</a:t>
                      </a:r>
                      <a:r>
                        <a:rPr lang="ru-RU" sz="1600" b="0" i="0" kern="1200" dirty="0" smtClean="0"/>
                        <a:t> </a:t>
                      </a:r>
                      <a:r>
                        <a:rPr lang="ru-RU" sz="1600" b="0" i="0" kern="1200" dirty="0" err="1" smtClean="0"/>
                        <a:t>мемлекеттік</a:t>
                      </a:r>
                      <a:r>
                        <a:rPr lang="ru-RU" sz="1600" b="0" i="0" kern="1200" dirty="0" smtClean="0"/>
                        <a:t> </a:t>
                      </a:r>
                      <a:r>
                        <a:rPr lang="ru-RU" sz="1600" b="0" i="0" kern="1200" dirty="0" err="1" smtClean="0"/>
                        <a:t>жалпыға</a:t>
                      </a:r>
                      <a:r>
                        <a:rPr lang="ru-RU" sz="1600" b="0" i="0" kern="1200" dirty="0" smtClean="0"/>
                        <a:t> </a:t>
                      </a:r>
                      <a:r>
                        <a:rPr lang="ru-RU" sz="1600" b="0" i="0" kern="1200" dirty="0" err="1" smtClean="0"/>
                        <a:t>міндетті</a:t>
                      </a:r>
                      <a:r>
                        <a:rPr lang="ru-RU" sz="1600" b="0" i="0" kern="1200" dirty="0" smtClean="0"/>
                        <a:t> </a:t>
                      </a:r>
                      <a:r>
                        <a:rPr lang="ru-RU" sz="1600" b="0" i="0" kern="1200" dirty="0" err="1" smtClean="0"/>
                        <a:t>стандарттарда</a:t>
                      </a:r>
                      <a:r>
                        <a:rPr lang="ru-RU" sz="1600" b="0" i="0" kern="1200" dirty="0" smtClean="0"/>
                        <a:t> </a:t>
                      </a:r>
                      <a:r>
                        <a:rPr lang="ru-RU" sz="1600" b="0" i="0" kern="1200" dirty="0" err="1" smtClean="0"/>
                        <a:t>көзделген</a:t>
                      </a:r>
                      <a:r>
                        <a:rPr lang="ru-RU" sz="1600" b="0" i="0" kern="1200" dirty="0" smtClean="0"/>
                        <a:t>, </a:t>
                      </a:r>
                      <a:r>
                        <a:rPr lang="ru-RU" sz="1600" b="0" i="0" kern="1200" dirty="0" err="1" smtClean="0"/>
                        <a:t>бастауыш</a:t>
                      </a:r>
                      <a:r>
                        <a:rPr lang="ru-RU" sz="1600" b="0" i="0" kern="1200" dirty="0" smtClean="0"/>
                        <a:t>, </a:t>
                      </a:r>
                      <a:r>
                        <a:rPr lang="ru-RU" sz="1600" b="0" i="0" kern="1200" dirty="0" err="1" smtClean="0"/>
                        <a:t>негізгі</a:t>
                      </a:r>
                      <a:r>
                        <a:rPr lang="ru-RU" sz="1600" b="0" i="0" kern="1200" dirty="0" smtClean="0"/>
                        <a:t> орта, </a:t>
                      </a:r>
                      <a:r>
                        <a:rPr lang="ru-RU" sz="1600" b="0" i="0" kern="1200" dirty="0" err="1" smtClean="0"/>
                        <a:t>жалпы</a:t>
                      </a:r>
                      <a:r>
                        <a:rPr lang="ru-RU" sz="1600" b="0" i="0" kern="1200" dirty="0" smtClean="0"/>
                        <a:t> орта </a:t>
                      </a:r>
                      <a:r>
                        <a:rPr lang="ru-RU" sz="1600" b="0" i="0" kern="1200" dirty="0" err="1" smtClean="0"/>
                        <a:t>білімнің</a:t>
                      </a:r>
                      <a:r>
                        <a:rPr lang="ru-RU" sz="1600" b="0" i="0" kern="1200" dirty="0" smtClean="0"/>
                        <a:t> </a:t>
                      </a:r>
                      <a:r>
                        <a:rPr lang="ru-RU" sz="1600" b="0" i="0" kern="1200" dirty="0" err="1" smtClean="0"/>
                        <a:t>жалпы</a:t>
                      </a:r>
                      <a:r>
                        <a:rPr lang="ru-RU" sz="1600" b="0" i="0" kern="1200" dirty="0" smtClean="0"/>
                        <a:t> </a:t>
                      </a:r>
                      <a:r>
                        <a:rPr lang="ru-RU" sz="1600" b="0" i="0" kern="1200" dirty="0" err="1" smtClean="0"/>
                        <a:t>білім</a:t>
                      </a:r>
                      <a:r>
                        <a:rPr lang="ru-RU" sz="1600" b="0" i="0" kern="1200" dirty="0" smtClean="0"/>
                        <a:t> </a:t>
                      </a:r>
                      <a:r>
                        <a:rPr lang="ru-RU" sz="1600" b="0" i="0" kern="1200" dirty="0" err="1" smtClean="0"/>
                        <a:t>беретін</a:t>
                      </a:r>
                      <a:r>
                        <a:rPr lang="ru-RU" sz="1600" b="0" i="0" kern="1200" dirty="0" smtClean="0"/>
                        <a:t> </a:t>
                      </a:r>
                      <a:r>
                        <a:rPr lang="ru-RU" sz="1600" b="0" i="0" kern="1200" dirty="0" err="1" smtClean="0"/>
                        <a:t>оқу</a:t>
                      </a:r>
                      <a:r>
                        <a:rPr lang="ru-RU" sz="1600" b="0" i="0" kern="1200" dirty="0" smtClean="0"/>
                        <a:t> </a:t>
                      </a:r>
                      <a:r>
                        <a:rPr lang="ru-RU" sz="1600" b="0" i="0" kern="1200" dirty="0" err="1" smtClean="0"/>
                        <a:t>бағдарламаларын</a:t>
                      </a:r>
                      <a:r>
                        <a:rPr lang="ru-RU" sz="1600" b="0" i="0" kern="1200" dirty="0" smtClean="0"/>
                        <a:t> </a:t>
                      </a:r>
                      <a:r>
                        <a:rPr lang="ru-RU" sz="1600" b="0" i="0" kern="1200" dirty="0" err="1" smtClean="0"/>
                        <a:t>және</a:t>
                      </a:r>
                      <a:r>
                        <a:rPr lang="ru-RU" sz="1600" b="0" i="0" kern="1200" dirty="0" smtClean="0"/>
                        <a:t> </a:t>
                      </a:r>
                      <a:r>
                        <a:rPr lang="ru-RU" sz="1600" b="0" i="0" kern="1200" dirty="0" err="1" smtClean="0"/>
                        <a:t>жоғары</a:t>
                      </a:r>
                      <a:r>
                        <a:rPr lang="ru-RU" sz="1600" b="0" i="0" kern="1200" dirty="0" smtClean="0"/>
                        <a:t> </a:t>
                      </a:r>
                      <a:r>
                        <a:rPr lang="ru-RU" sz="1600" b="0" i="0" kern="1200" dirty="0" err="1" smtClean="0"/>
                        <a:t>білімнің</a:t>
                      </a:r>
                      <a:r>
                        <a:rPr lang="ru-RU" sz="1600" b="0" i="0" kern="1200" dirty="0" smtClean="0"/>
                        <a:t> </a:t>
                      </a:r>
                      <a:r>
                        <a:rPr lang="ru-RU" sz="1600" b="0" i="0" kern="1200" dirty="0" err="1" smtClean="0"/>
                        <a:t>білім</a:t>
                      </a:r>
                      <a:r>
                        <a:rPr lang="ru-RU" sz="1600" b="0" i="0" kern="1200" dirty="0" smtClean="0"/>
                        <a:t> беру </a:t>
                      </a:r>
                      <a:r>
                        <a:rPr lang="ru-RU" sz="1600" b="0" i="0" kern="1200" dirty="0" err="1" smtClean="0"/>
                        <a:t>бағдарламаларын</a:t>
                      </a:r>
                      <a:r>
                        <a:rPr lang="ru-RU" sz="1600" b="0" i="0" kern="1200" dirty="0" smtClean="0"/>
                        <a:t> </a:t>
                      </a:r>
                      <a:r>
                        <a:rPr lang="ru-RU" sz="1600" b="0" i="0" kern="1200" dirty="0" err="1" smtClean="0"/>
                        <a:t>меңгеру</a:t>
                      </a:r>
                      <a:r>
                        <a:rPr lang="ru-RU" sz="1600" b="0" i="0" kern="1200" dirty="0" smtClean="0"/>
                        <a:t> </a:t>
                      </a:r>
                      <a:r>
                        <a:rPr lang="ru-RU" sz="1600" b="0" i="0" kern="1200" dirty="0" err="1" smtClean="0"/>
                        <a:t>деңгейін</a:t>
                      </a:r>
                      <a:r>
                        <a:rPr lang="ru-RU" sz="1600" b="0" i="0" kern="1200" dirty="0" smtClean="0"/>
                        <a:t> </a:t>
                      </a:r>
                      <a:r>
                        <a:rPr lang="ru-RU" sz="1600" b="0" i="0" kern="1200" dirty="0" err="1" smtClean="0"/>
                        <a:t>айқындау</a:t>
                      </a:r>
                      <a:endParaRPr lang="ru-RU" sz="1600" b="0" i="0" kern="1200" dirty="0" smtClean="0"/>
                    </a:p>
                    <a:p>
                      <a:pPr lvl="0" algn="ctr"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endParaRPr lang="ru-RU" sz="1600" kern="12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500" kern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kern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endParaRPr lang="ru-RU" sz="1500" dirty="0">
                        <a:effectLst/>
                        <a:latin typeface="Palatino Linotype" pitchFamily="18" charset="0"/>
                      </a:endParaRPr>
                    </a:p>
                  </a:txBody>
                  <a:tcPr marL="91445" marR="91445" marT="34286" marB="34286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b="0" i="0" dirty="0" err="1" smtClean="0"/>
                        <a:t>бастауыш</a:t>
                      </a:r>
                      <a:r>
                        <a:rPr lang="ru-RU" sz="1600" b="0" i="0" dirty="0" smtClean="0"/>
                        <a:t> </a:t>
                      </a:r>
                      <a:r>
                        <a:rPr lang="ru-RU" sz="1600" b="0" i="0" dirty="0" err="1" smtClean="0"/>
                        <a:t>мектепте</a:t>
                      </a:r>
                      <a:r>
                        <a:rPr lang="ru-RU" sz="1600" b="0" i="0" dirty="0" smtClean="0"/>
                        <a:t> </a:t>
                      </a:r>
                      <a:r>
                        <a:rPr lang="en-US" sz="1600" b="0" i="0" dirty="0" smtClean="0"/>
                        <a:t>-</a:t>
                      </a:r>
                      <a:r>
                        <a:rPr lang="ru-RU" sz="1600" b="0" i="0" dirty="0" smtClean="0"/>
                        <a:t> </a:t>
                      </a:r>
                      <a:r>
                        <a:rPr lang="ru-RU" sz="1600" b="0" i="0" dirty="0" err="1" smtClean="0"/>
                        <a:t>оқу</a:t>
                      </a:r>
                      <a:r>
                        <a:rPr lang="ru-RU" sz="1600" b="0" i="0" dirty="0" smtClean="0"/>
                        <a:t> </a:t>
                      </a:r>
                      <a:r>
                        <a:rPr lang="ru-RU" sz="1600" b="0" i="0" dirty="0" err="1" smtClean="0"/>
                        <a:t>жетістіктерін</a:t>
                      </a:r>
                      <a:r>
                        <a:rPr lang="ru-RU" sz="1600" b="0" i="0" dirty="0" smtClean="0"/>
                        <a:t> </a:t>
                      </a:r>
                      <a:r>
                        <a:rPr lang="ru-RU" sz="1600" b="0" i="0" dirty="0" err="1" smtClean="0"/>
                        <a:t>мониторингтеу</a:t>
                      </a:r>
                      <a:r>
                        <a:rPr lang="ru-RU" sz="1600" b="0" i="0" dirty="0" smtClean="0"/>
                        <a:t> </a:t>
                      </a:r>
                      <a:r>
                        <a:rPr lang="ru-RU" sz="1600" b="0" i="0" dirty="0" err="1" smtClean="0"/>
                        <a:t>мақсатында</a:t>
                      </a:r>
                      <a:r>
                        <a:rPr lang="ru-RU" sz="1600" b="0" i="0" dirty="0" smtClean="0"/>
                        <a:t> </a:t>
                      </a:r>
                      <a:r>
                        <a:rPr lang="ru-RU" sz="1600" b="0" i="0" dirty="0" err="1" smtClean="0"/>
                        <a:t>іріктеу</a:t>
                      </a:r>
                      <a:r>
                        <a:rPr lang="ru-RU" sz="1600" b="0" i="0" dirty="0" smtClean="0"/>
                        <a:t> </a:t>
                      </a:r>
                      <a:r>
                        <a:rPr lang="ru-RU" sz="1600" b="0" i="0" dirty="0" err="1" smtClean="0"/>
                        <a:t>арқылы</a:t>
                      </a:r>
                      <a:endParaRPr lang="ru-RU" sz="1600" b="0" i="0" dirty="0" smtClean="0"/>
                    </a:p>
                    <a:p>
                      <a:pPr lvl="0" algn="ctr"/>
                      <a:endParaRPr lang="ru-RU" sz="16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34286" marB="3428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dirty="0" err="1" smtClean="0"/>
                        <a:t>негізгі</a:t>
                      </a:r>
                      <a:r>
                        <a:rPr lang="ru-RU" sz="1600" b="0" i="0" dirty="0" smtClean="0"/>
                        <a:t> </a:t>
                      </a:r>
                      <a:r>
                        <a:rPr lang="ru-RU" sz="1600" b="0" i="0" dirty="0" err="1" smtClean="0"/>
                        <a:t>мектепте</a:t>
                      </a:r>
                      <a:r>
                        <a:rPr lang="ru-RU" sz="1600" b="0" i="0" dirty="0" smtClean="0"/>
                        <a:t> </a:t>
                      </a:r>
                      <a:r>
                        <a:rPr lang="en-US" sz="1600" b="0" i="0" dirty="0" smtClean="0"/>
                        <a:t>-</a:t>
                      </a:r>
                      <a:r>
                        <a:rPr lang="ru-RU" sz="1600" b="0" i="0" dirty="0" smtClean="0"/>
                        <a:t> </a:t>
                      </a:r>
                      <a:r>
                        <a:rPr lang="ru-RU" sz="1600" b="0" i="0" dirty="0" err="1" smtClean="0"/>
                        <a:t>оқу</a:t>
                      </a:r>
                      <a:r>
                        <a:rPr lang="ru-RU" sz="1600" b="0" i="0" dirty="0" smtClean="0"/>
                        <a:t> </a:t>
                      </a:r>
                      <a:r>
                        <a:rPr lang="ru-RU" sz="1600" b="0" i="0" dirty="0" err="1" smtClean="0"/>
                        <a:t>жетістіктерін</a:t>
                      </a:r>
                      <a:r>
                        <a:rPr lang="ru-RU" sz="1600" b="0" i="0" dirty="0" smtClean="0"/>
                        <a:t> </a:t>
                      </a:r>
                      <a:r>
                        <a:rPr lang="ru-RU" sz="1600" b="0" i="0" dirty="0" err="1" smtClean="0"/>
                        <a:t>мониторингтеу</a:t>
                      </a:r>
                      <a:r>
                        <a:rPr lang="ru-RU" sz="1600" b="0" i="0" dirty="0" smtClean="0"/>
                        <a:t> </a:t>
                      </a:r>
                      <a:r>
                        <a:rPr lang="ru-RU" sz="1600" b="0" i="0" dirty="0" err="1" smtClean="0"/>
                        <a:t>және</a:t>
                      </a:r>
                      <a:r>
                        <a:rPr lang="ru-RU" sz="1600" b="0" i="0" dirty="0" smtClean="0"/>
                        <a:t> </a:t>
                      </a:r>
                      <a:r>
                        <a:rPr lang="ru-RU" sz="1600" b="0" i="0" dirty="0" err="1" smtClean="0"/>
                        <a:t>оқу</a:t>
                      </a:r>
                      <a:r>
                        <a:rPr lang="ru-RU" sz="1600" b="0" i="0" dirty="0" smtClean="0"/>
                        <a:t> </a:t>
                      </a:r>
                      <a:r>
                        <a:rPr lang="ru-RU" sz="1600" b="0" i="0" dirty="0" err="1" smtClean="0"/>
                        <a:t>процесін</a:t>
                      </a:r>
                      <a:r>
                        <a:rPr lang="ru-RU" sz="1600" b="0" i="0" dirty="0" smtClean="0"/>
                        <a:t> </a:t>
                      </a:r>
                      <a:r>
                        <a:rPr lang="ru-RU" sz="1600" b="0" i="0" dirty="0" err="1" smtClean="0"/>
                        <a:t>ұйымдастырудың</a:t>
                      </a:r>
                      <a:r>
                        <a:rPr lang="ru-RU" sz="1600" b="0" i="0" dirty="0" smtClean="0"/>
                        <a:t> </a:t>
                      </a:r>
                      <a:r>
                        <a:rPr lang="ru-RU" sz="1600" b="0" i="0" dirty="0" err="1" smtClean="0"/>
                        <a:t>тиімділігін</a:t>
                      </a:r>
                      <a:r>
                        <a:rPr lang="ru-RU" sz="1600" b="0" i="0" dirty="0" smtClean="0"/>
                        <a:t> </a:t>
                      </a:r>
                      <a:r>
                        <a:rPr lang="ru-RU" sz="1600" b="0" i="0" dirty="0" err="1" smtClean="0"/>
                        <a:t>бағалау</a:t>
                      </a:r>
                      <a:r>
                        <a:rPr lang="ru-RU" sz="1600" b="0" i="0" dirty="0" smtClean="0"/>
                        <a:t> </a:t>
                      </a:r>
                      <a:r>
                        <a:rPr lang="ru-RU" sz="1600" b="0" i="0" dirty="0" err="1" smtClean="0"/>
                        <a:t>мақсатында</a:t>
                      </a:r>
                      <a:r>
                        <a:rPr lang="ru-RU" sz="1600" b="0" i="0" dirty="0" smtClean="0"/>
                        <a:t> </a:t>
                      </a:r>
                      <a:r>
                        <a:rPr lang="ru-RU" sz="1600" b="0" i="0" dirty="0" err="1" smtClean="0"/>
                        <a:t>іріктеу</a:t>
                      </a:r>
                      <a:r>
                        <a:rPr lang="ru-RU" sz="1600" b="0" i="0" dirty="0" smtClean="0"/>
                        <a:t> </a:t>
                      </a:r>
                      <a:r>
                        <a:rPr lang="ru-RU" sz="1600" b="0" i="0" dirty="0" err="1" smtClean="0"/>
                        <a:t>арқылы</a:t>
                      </a:r>
                      <a:endParaRPr lang="ru-RU" sz="1600" b="0" i="0" dirty="0" smtClean="0"/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600" b="0" i="0" dirty="0" smtClean="0"/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600" b="0" i="0" dirty="0" smtClean="0"/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500" dirty="0"/>
                    </a:p>
                  </a:txBody>
                  <a:tcPr marL="91445" marR="91445" marT="34286" marB="3428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dirty="0" err="1" smtClean="0"/>
                        <a:t>жалпы</a:t>
                      </a:r>
                      <a:r>
                        <a:rPr lang="ru-RU" sz="1600" b="0" i="0" dirty="0" smtClean="0"/>
                        <a:t> орта </a:t>
                      </a:r>
                      <a:r>
                        <a:rPr lang="ru-RU" sz="1600" b="0" i="0" dirty="0" err="1" smtClean="0"/>
                        <a:t>мектепте</a:t>
                      </a:r>
                      <a:r>
                        <a:rPr lang="ru-RU" sz="1600" b="0" i="0" dirty="0" smtClean="0"/>
                        <a:t> </a:t>
                      </a:r>
                      <a:r>
                        <a:rPr lang="en-US" sz="1600" b="0" i="0" dirty="0" smtClean="0"/>
                        <a:t>-</a:t>
                      </a:r>
                      <a:r>
                        <a:rPr lang="ru-RU" sz="1600" b="0" i="0" dirty="0" smtClean="0"/>
                        <a:t> </a:t>
                      </a:r>
                      <a:r>
                        <a:rPr lang="ru-RU" sz="1600" b="0" i="0" dirty="0" err="1" smtClean="0"/>
                        <a:t>оқу</a:t>
                      </a:r>
                      <a:r>
                        <a:rPr lang="ru-RU" sz="1600" b="0" i="0" dirty="0" smtClean="0"/>
                        <a:t> </a:t>
                      </a:r>
                      <a:r>
                        <a:rPr lang="ru-RU" sz="1600" b="0" i="0" dirty="0" err="1" smtClean="0"/>
                        <a:t>жетістіктерінің</a:t>
                      </a:r>
                      <a:r>
                        <a:rPr lang="ru-RU" sz="1600" b="0" i="0" dirty="0" smtClean="0"/>
                        <a:t> </a:t>
                      </a:r>
                      <a:r>
                        <a:rPr lang="ru-RU" sz="1600" b="0" i="0" dirty="0" err="1" smtClean="0"/>
                        <a:t>деңгейін</a:t>
                      </a:r>
                      <a:r>
                        <a:rPr lang="ru-RU" sz="1600" b="0" i="0" dirty="0" smtClean="0"/>
                        <a:t> </a:t>
                      </a:r>
                      <a:r>
                        <a:rPr lang="ru-RU" sz="1600" b="0" i="0" dirty="0" err="1" smtClean="0"/>
                        <a:t>бағалау</a:t>
                      </a:r>
                      <a:r>
                        <a:rPr lang="ru-RU" sz="1600" b="0" i="0" dirty="0" smtClean="0"/>
                        <a:t> </a:t>
                      </a:r>
                      <a:r>
                        <a:rPr lang="ru-RU" sz="1600" b="0" i="0" dirty="0" err="1" smtClean="0"/>
                        <a:t>мақсатында</a:t>
                      </a:r>
                      <a:endParaRPr lang="ru-RU" sz="1600" b="0" i="0" dirty="0" smtClean="0"/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600" b="0" i="0" dirty="0" smtClean="0"/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34286" marB="34286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774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 ОЖСБ – </a:t>
            </a:r>
            <a:r>
              <a:rPr lang="ru-RU" sz="2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ны</a:t>
            </a:r>
            <a:r>
              <a:rPr lang="ru-RU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өткізу</a:t>
            </a:r>
            <a:r>
              <a:rPr lang="ru-RU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br>
              <a:rPr lang="ru-RU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2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Picture 8" descr="Образования, Школы, Университет, Стационарный, Пакет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02" t="8095" r="4677" b="74319"/>
          <a:stretch/>
        </p:blipFill>
        <p:spPr bwMode="auto">
          <a:xfrm>
            <a:off x="3432550" y="1119209"/>
            <a:ext cx="853698" cy="64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428736"/>
            <a:ext cx="301978" cy="32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57224" y="1357298"/>
            <a:ext cx="285752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cs typeface="Arial" panose="020B0604020202020204" pitchFamily="34" charset="0"/>
              </a:rPr>
              <a:t>ОБ ОЖСБ </a:t>
            </a:r>
            <a:r>
              <a:rPr lang="ru-RU" sz="1700" dirty="0" err="1">
                <a:cs typeface="Arial" panose="020B0604020202020204" pitchFamily="34" charset="0"/>
              </a:rPr>
              <a:t>қайда</a:t>
            </a:r>
            <a:r>
              <a:rPr lang="ru-RU" sz="1700" dirty="0">
                <a:cs typeface="Arial" panose="020B0604020202020204" pitchFamily="34" charset="0"/>
              </a:rPr>
              <a:t> </a:t>
            </a:r>
            <a:r>
              <a:rPr lang="ru-RU" sz="1700" dirty="0" err="1">
                <a:cs typeface="Arial" panose="020B0604020202020204" pitchFamily="34" charset="0"/>
              </a:rPr>
              <a:t>өткізіледі</a:t>
            </a:r>
            <a:r>
              <a:rPr lang="ru-RU" sz="1700" dirty="0"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1834210"/>
            <a:ext cx="807249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kk-KZ" sz="1700" dirty="0">
                <a:cs typeface="Arial" panose="020B0604020202020204" pitchFamily="34" charset="0"/>
              </a:rPr>
              <a:t>ОБ ОЖСБ  білім алушылар білім алып жатқан білім беру ұйымдарының базасында өткізіледі</a:t>
            </a:r>
            <a:endParaRPr lang="ru-RU" sz="1700" dirty="0"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2571744"/>
            <a:ext cx="4866904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err="1">
                <a:cs typeface="Arial" panose="020B0604020202020204" pitchFamily="34" charset="0"/>
              </a:rPr>
              <a:t>Білім</a:t>
            </a:r>
            <a:r>
              <a:rPr lang="ru-RU" sz="1700" dirty="0">
                <a:cs typeface="Arial" panose="020B0604020202020204" pitchFamily="34" charset="0"/>
              </a:rPr>
              <a:t> беру </a:t>
            </a:r>
            <a:r>
              <a:rPr lang="ru-RU" sz="1700" dirty="0" err="1">
                <a:cs typeface="Arial" panose="020B0604020202020204" pitchFamily="34" charset="0"/>
              </a:rPr>
              <a:t>ұйымдары</a:t>
            </a:r>
            <a:r>
              <a:rPr lang="ru-RU" sz="1700" dirty="0">
                <a:cs typeface="Arial" panose="020B0604020202020204" pitchFamily="34" charset="0"/>
              </a:rPr>
              <a:t> </a:t>
            </a:r>
            <a:r>
              <a:rPr lang="ru-RU" sz="1700" dirty="0" err="1">
                <a:cs typeface="Arial" panose="020B0604020202020204" pitchFamily="34" charset="0"/>
              </a:rPr>
              <a:t>қалай</a:t>
            </a:r>
            <a:r>
              <a:rPr lang="ru-RU" sz="1700" dirty="0">
                <a:cs typeface="Arial" panose="020B0604020202020204" pitchFamily="34" charset="0"/>
              </a:rPr>
              <a:t> </a:t>
            </a:r>
            <a:r>
              <a:rPr lang="ru-RU" sz="1700" dirty="0" err="1">
                <a:cs typeface="Arial" panose="020B0604020202020204" pitchFamily="34" charset="0"/>
              </a:rPr>
              <a:t>анықталады</a:t>
            </a:r>
            <a:r>
              <a:rPr lang="ru-RU" sz="1700" dirty="0"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47673" y="2951928"/>
            <a:ext cx="645108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700" dirty="0" err="1">
                <a:cs typeface="Arial" panose="020B0604020202020204" pitchFamily="34" charset="0"/>
              </a:rPr>
              <a:t>Жыл</a:t>
            </a:r>
            <a:r>
              <a:rPr lang="ru-RU" sz="1700" dirty="0">
                <a:cs typeface="Arial" panose="020B0604020202020204" pitchFamily="34" charset="0"/>
              </a:rPr>
              <a:t> </a:t>
            </a:r>
            <a:r>
              <a:rPr lang="ru-RU" sz="1700" dirty="0" err="1">
                <a:cs typeface="Arial" panose="020B0604020202020204" pitchFamily="34" charset="0"/>
              </a:rPr>
              <a:t>сайын</a:t>
            </a:r>
            <a:r>
              <a:rPr lang="ru-RU" sz="1700" dirty="0">
                <a:cs typeface="Arial" panose="020B0604020202020204" pitchFamily="34" charset="0"/>
              </a:rPr>
              <a:t> </a:t>
            </a:r>
            <a:r>
              <a:rPr lang="ru-RU" sz="1700" dirty="0" err="1">
                <a:cs typeface="Arial" panose="020B0604020202020204" pitchFamily="34" charset="0"/>
              </a:rPr>
              <a:t>Білім</a:t>
            </a:r>
            <a:r>
              <a:rPr lang="ru-RU" sz="1700" dirty="0">
                <a:cs typeface="Arial" panose="020B0604020202020204" pitchFamily="34" charset="0"/>
              </a:rPr>
              <a:t> </a:t>
            </a:r>
            <a:r>
              <a:rPr lang="ru-RU" sz="1700" dirty="0" err="1">
                <a:cs typeface="Arial" panose="020B0604020202020204" pitchFamily="34" charset="0"/>
              </a:rPr>
              <a:t>саласындағы</a:t>
            </a:r>
            <a:r>
              <a:rPr lang="ru-RU" sz="1700" dirty="0">
                <a:cs typeface="Arial" panose="020B0604020202020204" pitchFamily="34" charset="0"/>
              </a:rPr>
              <a:t> </a:t>
            </a:r>
            <a:r>
              <a:rPr lang="ru-RU" sz="1700" dirty="0" err="1">
                <a:cs typeface="Arial" panose="020B0604020202020204" pitchFamily="34" charset="0"/>
              </a:rPr>
              <a:t>уәкілетті</a:t>
            </a:r>
            <a:r>
              <a:rPr lang="ru-RU" sz="1700" dirty="0">
                <a:cs typeface="Arial" panose="020B0604020202020204" pitchFamily="34" charset="0"/>
              </a:rPr>
              <a:t> </a:t>
            </a:r>
            <a:r>
              <a:rPr lang="ru-RU" sz="1700" dirty="0" err="1">
                <a:cs typeface="Arial" panose="020B0604020202020204" pitchFamily="34" charset="0"/>
              </a:rPr>
              <a:t>органмен</a:t>
            </a:r>
            <a:r>
              <a:rPr lang="ru-RU" sz="1700" dirty="0">
                <a:cs typeface="Arial" panose="020B0604020202020204" pitchFamily="34" charset="0"/>
              </a:rPr>
              <a:t> </a:t>
            </a:r>
            <a:r>
              <a:rPr lang="ru-RU" sz="1700" dirty="0" err="1">
                <a:cs typeface="Arial" panose="020B0604020202020204" pitchFamily="34" charset="0"/>
              </a:rPr>
              <a:t>анықталады</a:t>
            </a:r>
            <a:endParaRPr lang="ru-RU" sz="1700" dirty="0">
              <a:cs typeface="Arial" panose="020B0604020202020204" pitchFamily="34" charset="0"/>
            </a:endParaRPr>
          </a:p>
        </p:txBody>
      </p:sp>
      <p:pic>
        <p:nvPicPr>
          <p:cNvPr id="11" name="Picture 8" descr="Образования, Школы, Университет, Стационарный, Пакет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620" b="92149" l="28438" r="36979">
                        <a14:foregroundMark x1="31563" y1="81612" x2="31563" y2="81612"/>
                        <a14:foregroundMark x1="30938" y1="88017" x2="30938" y2="88017"/>
                        <a14:foregroundMark x1="31250" y1="80579" x2="31250" y2="80579"/>
                        <a14:foregroundMark x1="30938" y1="85950" x2="30938" y2="85950"/>
                        <a14:foregroundMark x1="32708" y1="87397" x2="32708" y2="87397"/>
                        <a14:foregroundMark x1="30729" y1="82231" x2="30729" y2="82231"/>
                        <a14:foregroundMark x1="31250" y1="84504" x2="31250" y2="84504"/>
                        <a14:foregroundMark x1="31563" y1="84504" x2="31563" y2="84504"/>
                        <a14:foregroundMark x1="31667" y1="79959" x2="31667" y2="79959"/>
                        <a14:foregroundMark x1="32500" y1="79959" x2="32500" y2="799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80" t="73907" r="61899" b="8507"/>
          <a:stretch/>
        </p:blipFill>
        <p:spPr bwMode="auto">
          <a:xfrm>
            <a:off x="4807968" y="2188261"/>
            <a:ext cx="1285884" cy="73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43159" y="3690450"/>
            <a:ext cx="792961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700" dirty="0" err="1">
                <a:cs typeface="Arial" panose="020B0604020202020204" pitchFamily="34" charset="0"/>
              </a:rPr>
              <a:t>Тестілеуді</a:t>
            </a:r>
            <a:r>
              <a:rPr lang="ru-RU" sz="1700" dirty="0">
                <a:cs typeface="Arial" panose="020B0604020202020204" pitchFamily="34" charset="0"/>
              </a:rPr>
              <a:t> </a:t>
            </a:r>
            <a:r>
              <a:rPr lang="ru-RU" sz="1700" dirty="0" err="1">
                <a:cs typeface="Arial" panose="020B0604020202020204" pitchFamily="34" charset="0"/>
              </a:rPr>
              <a:t>өткізу</a:t>
            </a:r>
            <a:r>
              <a:rPr lang="ru-RU" sz="1700" dirty="0">
                <a:cs typeface="Arial" panose="020B0604020202020204" pitchFamily="34" charset="0"/>
              </a:rPr>
              <a:t> </a:t>
            </a:r>
            <a:r>
              <a:rPr lang="ru-RU" sz="1700" dirty="0" err="1">
                <a:cs typeface="Arial" panose="020B0604020202020204" pitchFamily="34" charset="0"/>
              </a:rPr>
              <a:t>үшін</a:t>
            </a:r>
            <a:r>
              <a:rPr lang="ru-RU" sz="1700" dirty="0">
                <a:cs typeface="Arial" panose="020B0604020202020204" pitchFamily="34" charset="0"/>
              </a:rPr>
              <a:t> </a:t>
            </a:r>
            <a:r>
              <a:rPr lang="ru-RU" sz="1700" dirty="0" err="1">
                <a:cs typeface="Arial" panose="020B0604020202020204" pitchFamily="34" charset="0"/>
              </a:rPr>
              <a:t>мектептерді</a:t>
            </a:r>
            <a:r>
              <a:rPr lang="ru-RU" sz="1700" dirty="0">
                <a:cs typeface="Arial" panose="020B0604020202020204" pitchFamily="34" charset="0"/>
              </a:rPr>
              <a:t> </a:t>
            </a:r>
            <a:r>
              <a:rPr lang="ru-RU" sz="1700" dirty="0" err="1">
                <a:cs typeface="Arial" panose="020B0604020202020204" pitchFamily="34" charset="0"/>
              </a:rPr>
              <a:t>іріктеу</a:t>
            </a:r>
            <a:r>
              <a:rPr lang="ru-RU" sz="1700" dirty="0">
                <a:cs typeface="Arial" panose="020B0604020202020204" pitchFamily="34" charset="0"/>
              </a:rPr>
              <a:t> </a:t>
            </a:r>
            <a:r>
              <a:rPr lang="ru-RU" sz="1700" dirty="0" err="1">
                <a:cs typeface="Arial" panose="020B0604020202020204" pitchFamily="34" charset="0"/>
              </a:rPr>
              <a:t>параметрі</a:t>
            </a:r>
            <a:endParaRPr lang="ru-RU" sz="1700" dirty="0">
              <a:cs typeface="Arial" panose="020B0604020202020204" pitchFamily="34" charset="0"/>
            </a:endParaRPr>
          </a:p>
        </p:txBody>
      </p:sp>
      <p:pic>
        <p:nvPicPr>
          <p:cNvPr id="15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57" y="3750732"/>
            <a:ext cx="301978" cy="32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2643182"/>
            <a:ext cx="301978" cy="32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857224" y="4115587"/>
            <a:ext cx="379821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err="1">
                <a:cs typeface="Arial" panose="020B0604020202020204" pitchFamily="34" charset="0"/>
              </a:rPr>
              <a:t>Уәкілетті</a:t>
            </a:r>
            <a:r>
              <a:rPr lang="ru-RU" sz="1700" dirty="0">
                <a:cs typeface="Arial" panose="020B0604020202020204" pitchFamily="34" charset="0"/>
              </a:rPr>
              <a:t> </a:t>
            </a:r>
            <a:r>
              <a:rPr lang="ru-RU" sz="1700" dirty="0" err="1">
                <a:cs typeface="Arial" panose="020B0604020202020204" pitchFamily="34" charset="0"/>
              </a:rPr>
              <a:t>органмен</a:t>
            </a:r>
            <a:r>
              <a:rPr lang="ru-RU" sz="1700" dirty="0">
                <a:cs typeface="Arial" panose="020B0604020202020204" pitchFamily="34" charset="0"/>
              </a:rPr>
              <a:t> </a:t>
            </a:r>
            <a:r>
              <a:rPr lang="ru-RU" sz="1700" dirty="0" err="1">
                <a:cs typeface="Arial" panose="020B0604020202020204" pitchFamily="34" charset="0"/>
              </a:rPr>
              <a:t>бекітіледі</a:t>
            </a:r>
            <a:endParaRPr lang="ru-RU" sz="1700" dirty="0">
              <a:cs typeface="Arial" panose="020B0604020202020204" pitchFamily="34" charset="0"/>
            </a:endParaRPr>
          </a:p>
        </p:txBody>
      </p:sp>
      <p:pic>
        <p:nvPicPr>
          <p:cNvPr id="19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4880087"/>
            <a:ext cx="301978" cy="32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895199" y="4855639"/>
            <a:ext cx="2012410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700" dirty="0" err="1"/>
              <a:t>Мектептерді</a:t>
            </a:r>
            <a:r>
              <a:rPr lang="ru-RU" sz="1700" dirty="0"/>
              <a:t> </a:t>
            </a:r>
            <a:r>
              <a:rPr lang="ru-RU" sz="1700" dirty="0" err="1"/>
              <a:t>іріктеу</a:t>
            </a:r>
            <a:endParaRPr lang="ru-RU" sz="17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857224" y="5303860"/>
            <a:ext cx="720342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700" dirty="0" err="1"/>
              <a:t>Әдіс</a:t>
            </a:r>
            <a:r>
              <a:rPr lang="ru-RU" sz="1700" dirty="0"/>
              <a:t>: </a:t>
            </a:r>
            <a:r>
              <a:rPr lang="ru-RU" sz="1700" dirty="0" err="1"/>
              <a:t>Қарапайым</a:t>
            </a:r>
            <a:r>
              <a:rPr lang="ru-RU" sz="1700" dirty="0"/>
              <a:t> </a:t>
            </a:r>
            <a:r>
              <a:rPr lang="ru-RU" sz="1700" dirty="0" err="1"/>
              <a:t>кездейсоқ</a:t>
            </a:r>
            <a:r>
              <a:rPr lang="ru-RU" sz="1700" dirty="0"/>
              <a:t> </a:t>
            </a:r>
            <a:r>
              <a:rPr lang="ru-RU" sz="1700" dirty="0" err="1"/>
              <a:t>іріктеме</a:t>
            </a:r>
            <a:r>
              <a:rPr lang="ru-RU" sz="1700" dirty="0"/>
              <a:t> (</a:t>
            </a:r>
            <a:r>
              <a:rPr lang="kk-KZ" sz="1700" dirty="0"/>
              <a:t>Simple Random Sampling </a:t>
            </a:r>
            <a:r>
              <a:rPr lang="en-US" sz="1700" dirty="0" smtClean="0"/>
              <a:t>-</a:t>
            </a:r>
            <a:r>
              <a:rPr lang="kk-KZ" sz="1700" dirty="0"/>
              <a:t> SRS</a:t>
            </a:r>
            <a:r>
              <a:rPr lang="ru-RU" sz="1700" dirty="0"/>
              <a:t>)</a:t>
            </a:r>
          </a:p>
        </p:txBody>
      </p:sp>
      <p:pic>
        <p:nvPicPr>
          <p:cNvPr id="22" name="Picture 8" descr="Образования, Школы, Университет, Стационарный, Пакет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620" b="92149" l="28438" r="36979">
                        <a14:foregroundMark x1="31563" y1="81612" x2="31563" y2="81612"/>
                        <a14:foregroundMark x1="30938" y1="88017" x2="30938" y2="88017"/>
                        <a14:foregroundMark x1="31250" y1="80579" x2="31250" y2="80579"/>
                        <a14:foregroundMark x1="30938" y1="85950" x2="30938" y2="85950"/>
                        <a14:foregroundMark x1="32708" y1="87397" x2="32708" y2="87397"/>
                        <a14:foregroundMark x1="30729" y1="82231" x2="30729" y2="82231"/>
                        <a14:foregroundMark x1="31250" y1="84504" x2="31250" y2="84504"/>
                        <a14:foregroundMark x1="31563" y1="84504" x2="31563" y2="84504"/>
                        <a14:foregroundMark x1="31667" y1="79959" x2="31667" y2="79959"/>
                        <a14:foregroundMark x1="32500" y1="79959" x2="32500" y2="799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80" t="73907" r="61899" b="8507"/>
          <a:stretch/>
        </p:blipFill>
        <p:spPr bwMode="auto">
          <a:xfrm>
            <a:off x="2774009" y="4602585"/>
            <a:ext cx="1149919" cy="68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Образования, Школы, Университет, Стационарный, Пакет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02" t="8095" r="4677" b="74319"/>
          <a:stretch/>
        </p:blipFill>
        <p:spPr bwMode="auto">
          <a:xfrm>
            <a:off x="5393363" y="3914303"/>
            <a:ext cx="980465" cy="57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Образования, Школы, Университет, Стационарный, Пакет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620" b="92149" l="28438" r="36979">
                        <a14:foregroundMark x1="31563" y1="81612" x2="31563" y2="81612"/>
                        <a14:foregroundMark x1="30938" y1="88017" x2="30938" y2="88017"/>
                        <a14:foregroundMark x1="31250" y1="80579" x2="31250" y2="80579"/>
                        <a14:foregroundMark x1="30938" y1="85950" x2="30938" y2="85950"/>
                        <a14:foregroundMark x1="32708" y1="87397" x2="32708" y2="87397"/>
                        <a14:foregroundMark x1="30729" y1="82231" x2="30729" y2="82231"/>
                        <a14:foregroundMark x1="31250" y1="84504" x2="31250" y2="84504"/>
                        <a14:foregroundMark x1="31563" y1="84504" x2="31563" y2="84504"/>
                        <a14:foregroundMark x1="31667" y1="79959" x2="31667" y2="79959"/>
                        <a14:foregroundMark x1="32500" y1="79959" x2="32500" y2="799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80" t="73907" r="61899" b="8507"/>
          <a:stretch/>
        </p:blipFill>
        <p:spPr bwMode="auto">
          <a:xfrm>
            <a:off x="214282" y="1357298"/>
            <a:ext cx="598220" cy="53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Образования, Школы, Университет, Стационарный, Пакет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198" b="71901" l="85208" r="93854">
                        <a14:foregroundMark x1="89167" y1="66322" x2="89167" y2="66322"/>
                        <a14:foregroundMark x1="89479" y1="61570" x2="89479" y2="61570"/>
                        <a14:foregroundMark x1="87604" y1="60331" x2="87604" y2="60331"/>
                        <a14:foregroundMark x1="90938" y1="63843" x2="90938" y2="63843"/>
                        <a14:foregroundMark x1="91146" y1="60950" x2="91146" y2="60950"/>
                        <a14:foregroundMark x1="88021" y1="62810" x2="88021" y2="62810"/>
                        <a14:foregroundMark x1="88021" y1="62810" x2="88021" y2="62810"/>
                        <a14:foregroundMark x1="88854" y1="66322" x2="88854" y2="66322"/>
                        <a14:foregroundMark x1="88854" y1="64050" x2="88854" y2="64050"/>
                        <a14:foregroundMark x1="90938" y1="66116" x2="90938" y2="66116"/>
                        <a14:foregroundMark x1="90104" y1="66736" x2="90104" y2="66736"/>
                        <a14:foregroundMark x1="89792" y1="59091" x2="89792" y2="59091"/>
                        <a14:foregroundMark x1="88646" y1="58678" x2="88646" y2="58678"/>
                        <a14:foregroundMark x1="89479" y1="63223" x2="89479" y2="63223"/>
                        <a14:foregroundMark x1="90417" y1="62810" x2="90417" y2="62810"/>
                        <a14:foregroundMark x1="89375" y1="64463" x2="89375" y2="64463"/>
                        <a14:foregroundMark x1="87917" y1="64463" x2="87917" y2="64463"/>
                        <a14:foregroundMark x1="86771" y1="64463" x2="86771" y2="6446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226" t="56101" r="5053" b="26313"/>
          <a:stretch/>
        </p:blipFill>
        <p:spPr bwMode="auto">
          <a:xfrm>
            <a:off x="214282" y="2071678"/>
            <a:ext cx="598220" cy="53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14348" y="2071678"/>
            <a:ext cx="542928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000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500" dirty="0" err="1">
                <a:cs typeface="Arial" panose="020B0604020202020204" pitchFamily="34" charset="0"/>
              </a:rPr>
              <a:t>Жалпы</a:t>
            </a:r>
            <a:r>
              <a:rPr lang="ru-RU" sz="1500" dirty="0">
                <a:cs typeface="Arial" panose="020B0604020202020204" pitchFamily="34" charset="0"/>
              </a:rPr>
              <a:t> </a:t>
            </a:r>
            <a:r>
              <a:rPr lang="ru-RU" sz="1500" dirty="0" err="1">
                <a:cs typeface="Arial" panose="020B0604020202020204" pitchFamily="34" charset="0"/>
              </a:rPr>
              <a:t>тестілеу</a:t>
            </a:r>
            <a:r>
              <a:rPr lang="ru-RU" sz="1500" dirty="0">
                <a:cs typeface="Arial" panose="020B0604020202020204" pitchFamily="34" charset="0"/>
              </a:rPr>
              <a:t> </a:t>
            </a:r>
            <a:r>
              <a:rPr lang="ru-RU" sz="1500" dirty="0" err="1">
                <a:cs typeface="Arial" panose="020B0604020202020204" pitchFamily="34" charset="0"/>
              </a:rPr>
              <a:t>уақыты</a:t>
            </a:r>
            <a:r>
              <a:rPr lang="ru-RU" sz="1500" dirty="0">
                <a:cs typeface="Arial" panose="020B0604020202020204" pitchFamily="34" charset="0"/>
              </a:rPr>
              <a:t> </a:t>
            </a:r>
            <a:r>
              <a:rPr lang="kk-KZ" sz="1500" dirty="0">
                <a:cs typeface="Arial" panose="020B0604020202020204" pitchFamily="34" charset="0"/>
              </a:rPr>
              <a:t>-</a:t>
            </a:r>
            <a:r>
              <a:rPr lang="ru-RU" sz="1500" dirty="0">
                <a:cs typeface="Arial" panose="020B0604020202020204" pitchFamily="34" charset="0"/>
              </a:rPr>
              <a:t> 70 минут </a:t>
            </a:r>
            <a:r>
              <a:rPr lang="en-US" sz="1500" dirty="0">
                <a:cs typeface="Arial" panose="020B0604020202020204" pitchFamily="34" charset="0"/>
              </a:rPr>
              <a:t> </a:t>
            </a:r>
            <a:r>
              <a:rPr lang="ru-RU" sz="1500" dirty="0">
                <a:cs typeface="Arial" panose="020B0604020202020204" pitchFamily="34" charset="0"/>
              </a:rPr>
              <a:t>(1 </a:t>
            </a:r>
            <a:r>
              <a:rPr lang="ru-RU" sz="1500" dirty="0" err="1">
                <a:cs typeface="Arial" panose="020B0604020202020204" pitchFamily="34" charset="0"/>
              </a:rPr>
              <a:t>сағат</a:t>
            </a:r>
            <a:r>
              <a:rPr lang="ru-RU" sz="1500" dirty="0">
                <a:cs typeface="Arial" panose="020B0604020202020204" pitchFamily="34" charset="0"/>
              </a:rPr>
              <a:t> 10 минут)</a:t>
            </a:r>
          </a:p>
        </p:txBody>
      </p:sp>
      <p:pic>
        <p:nvPicPr>
          <p:cNvPr id="29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857496"/>
            <a:ext cx="301978" cy="32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785786" y="1500174"/>
            <a:ext cx="785818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00050">
              <a:lnSpc>
                <a:spcPct val="90000"/>
              </a:lnSpc>
              <a:defRPr/>
            </a:pPr>
            <a:r>
              <a:rPr lang="ru-RU" sz="1500" dirty="0">
                <a:cs typeface="Arial" panose="020B0604020202020204" pitchFamily="34" charset="0"/>
              </a:rPr>
              <a:t>ОЖСБ  4-сыныпта </a:t>
            </a:r>
            <a:r>
              <a:rPr lang="kk-KZ" sz="1500" dirty="0">
                <a:cs typeface="Arial" panose="020B0604020202020204" pitchFamily="34" charset="0"/>
              </a:rPr>
              <a:t>жыл сайын уәкілетті орган айқындайтын екі пән бойынша жүргізіледі</a:t>
            </a:r>
            <a:endParaRPr lang="ru-RU" sz="1500" dirty="0"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39552" y="5877272"/>
            <a:ext cx="7992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FF0000"/>
                </a:solidFill>
                <a:latin typeface="Palatino Linotype" pitchFamily="18" charset="0"/>
                <a:cs typeface="Arial" pitchFamily="34" charset="0"/>
              </a:rPr>
              <a:t> </a:t>
            </a:r>
            <a:r>
              <a:rPr lang="kk-KZ" sz="1600" b="1" dirty="0">
                <a:solidFill>
                  <a:srgbClr val="FF0000"/>
                </a:solidFill>
              </a:rPr>
              <a:t>Екі пән бойынша максималды балл - 30 балл</a:t>
            </a:r>
            <a:endParaRPr lang="ru-RU" sz="1600" b="1" dirty="0">
              <a:solidFill>
                <a:srgbClr val="FF0000"/>
              </a:solidFill>
            </a:endParaRPr>
          </a:p>
          <a:p>
            <a:pPr algn="just"/>
            <a:endParaRPr lang="ru-RU" sz="1400" dirty="0" smtClean="0">
              <a:solidFill>
                <a:srgbClr val="FF0000"/>
              </a:solidFill>
              <a:latin typeface="Palatino Linotype" pitchFamily="18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ru-RU" sz="1400" dirty="0">
              <a:solidFill>
                <a:srgbClr val="FF0000"/>
              </a:solidFill>
              <a:latin typeface="Palatino Linotype" pitchFamily="18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267546" y="205063"/>
            <a:ext cx="6643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kk-K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сыныпқа арналған ОЖСБ форматы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500034" y="714356"/>
            <a:ext cx="821537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1500" dirty="0"/>
              <a:t>Тест бастауыш білім беретін оқу бағдарламаларына сәйкес оқу материалдарын қамтиды </a:t>
            </a:r>
            <a:endParaRPr lang="ru-RU" sz="1500" dirty="0"/>
          </a:p>
        </p:txBody>
      </p:sp>
      <p:pic>
        <p:nvPicPr>
          <p:cNvPr id="77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714752"/>
            <a:ext cx="301978" cy="32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Прямоугольник 77"/>
          <p:cNvSpPr/>
          <p:nvPr/>
        </p:nvSpPr>
        <p:spPr>
          <a:xfrm>
            <a:off x="714348" y="2786058"/>
            <a:ext cx="2417492" cy="588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000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500" dirty="0">
                <a:cs typeface="Arial" panose="020B0604020202020204" pitchFamily="34" charset="0"/>
              </a:rPr>
              <a:t>2 </a:t>
            </a:r>
            <a:r>
              <a:rPr lang="ru-RU" sz="1500" dirty="0" err="1">
                <a:cs typeface="Arial" panose="020B0604020202020204" pitchFamily="34" charset="0"/>
              </a:rPr>
              <a:t>пән</a:t>
            </a:r>
            <a:endParaRPr lang="ru-RU" sz="1500" dirty="0">
              <a:cs typeface="Arial" panose="020B0604020202020204" pitchFamily="34" charset="0"/>
            </a:endParaRPr>
          </a:p>
          <a:p>
            <a:pPr algn="just" defTabSz="4000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500" dirty="0" err="1">
                <a:cs typeface="Arial" panose="020B0604020202020204" pitchFamily="34" charset="0"/>
              </a:rPr>
              <a:t>Жалпы</a:t>
            </a:r>
            <a:r>
              <a:rPr lang="ru-RU" sz="1500" dirty="0">
                <a:cs typeface="Arial" panose="020B0604020202020204" pitchFamily="34" charset="0"/>
              </a:rPr>
              <a:t> </a:t>
            </a:r>
            <a:r>
              <a:rPr lang="ru-RU" sz="1500" dirty="0" err="1">
                <a:cs typeface="Arial" panose="020B0604020202020204" pitchFamily="34" charset="0"/>
              </a:rPr>
              <a:t>тапсырма</a:t>
            </a:r>
            <a:r>
              <a:rPr lang="ru-RU" sz="1500" dirty="0">
                <a:cs typeface="Arial" panose="020B0604020202020204" pitchFamily="34" charset="0"/>
              </a:rPr>
              <a:t> саны - 30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714348" y="3643314"/>
            <a:ext cx="5857916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00050">
              <a:lnSpc>
                <a:spcPct val="90000"/>
              </a:lnSpc>
              <a:spcAft>
                <a:spcPct val="35000"/>
              </a:spcAft>
              <a:defRPr/>
            </a:pPr>
            <a:r>
              <a:rPr lang="kk-KZ" sz="1500" dirty="0">
                <a:cs typeface="Arial" panose="020B0604020202020204" pitchFamily="34" charset="0"/>
              </a:rPr>
              <a:t>Әр пән бойынша тест тапсырмасының саны - 15</a:t>
            </a:r>
          </a:p>
        </p:txBody>
      </p:sp>
      <p:pic>
        <p:nvPicPr>
          <p:cNvPr id="80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4244865"/>
            <a:ext cx="301978" cy="32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админ\Desktop\Слайд для ИИРна 2018 г\raskraska-shkolnie-prinadlezhnosti3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87052" y="2476607"/>
            <a:ext cx="1784240" cy="1011672"/>
          </a:xfrm>
          <a:prstGeom prst="rect">
            <a:avLst/>
          </a:prstGeom>
          <a:noFill/>
        </p:spPr>
      </p:pic>
      <p:sp>
        <p:nvSpPr>
          <p:cNvPr id="81" name="Прямоугольник 80"/>
          <p:cNvSpPr/>
          <p:nvPr/>
        </p:nvSpPr>
        <p:spPr>
          <a:xfrm>
            <a:off x="714348" y="4181216"/>
            <a:ext cx="7286676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00050">
              <a:lnSpc>
                <a:spcPct val="90000"/>
              </a:lnSpc>
              <a:spcAft>
                <a:spcPct val="35000"/>
              </a:spcAft>
              <a:defRPr/>
            </a:pPr>
            <a:r>
              <a:rPr lang="kk-KZ" sz="1500" dirty="0">
                <a:cs typeface="Arial" panose="020B0604020202020204" pitchFamily="34" charset="0"/>
              </a:rPr>
              <a:t>Берілген 4 жауап нұсқасынан бір дұрыс жауапты таңдағанда</a:t>
            </a:r>
            <a:endParaRPr lang="ru-RU" sz="1500" dirty="0">
              <a:cs typeface="Arial" panose="020B0604020202020204" pitchFamily="34" charset="0"/>
            </a:endParaRPr>
          </a:p>
        </p:txBody>
      </p:sp>
      <p:pic>
        <p:nvPicPr>
          <p:cNvPr id="82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330" y="3707267"/>
            <a:ext cx="1785950" cy="958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5286388"/>
            <a:ext cx="301978" cy="32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Прямоугольник 84"/>
          <p:cNvSpPr/>
          <p:nvPr/>
        </p:nvSpPr>
        <p:spPr>
          <a:xfrm>
            <a:off x="714348" y="4721680"/>
            <a:ext cx="785818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defTabSz="4000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500" dirty="0" err="1">
                <a:cs typeface="Arial" panose="020B0604020202020204" pitchFamily="34" charset="0"/>
              </a:rPr>
              <a:t>Дұрыс</a:t>
            </a:r>
            <a:r>
              <a:rPr lang="ru-RU" sz="1500" dirty="0">
                <a:cs typeface="Arial" panose="020B0604020202020204" pitchFamily="34" charset="0"/>
              </a:rPr>
              <a:t> </a:t>
            </a:r>
            <a:r>
              <a:rPr lang="ru-RU" sz="1500" dirty="0" err="1">
                <a:cs typeface="Arial" panose="020B0604020202020204" pitchFamily="34" charset="0"/>
              </a:rPr>
              <a:t>орындалған</a:t>
            </a:r>
            <a:r>
              <a:rPr lang="ru-RU" sz="1500" dirty="0">
                <a:cs typeface="Arial" panose="020B0604020202020204" pitchFamily="34" charset="0"/>
              </a:rPr>
              <a:t> </a:t>
            </a:r>
            <a:r>
              <a:rPr lang="ru-RU" sz="1500" dirty="0" err="1">
                <a:cs typeface="Arial" panose="020B0604020202020204" pitchFamily="34" charset="0"/>
              </a:rPr>
              <a:t>әр</a:t>
            </a:r>
            <a:r>
              <a:rPr lang="ru-RU" sz="1500" dirty="0">
                <a:cs typeface="Arial" panose="020B0604020202020204" pitchFamily="34" charset="0"/>
              </a:rPr>
              <a:t> </a:t>
            </a:r>
            <a:r>
              <a:rPr lang="ru-RU" sz="1500" dirty="0" err="1">
                <a:cs typeface="Arial" panose="020B0604020202020204" pitchFamily="34" charset="0"/>
              </a:rPr>
              <a:t>тапсырма</a:t>
            </a:r>
            <a:r>
              <a:rPr lang="ru-RU" sz="1500" dirty="0">
                <a:cs typeface="Arial" panose="020B0604020202020204" pitchFamily="34" charset="0"/>
              </a:rPr>
              <a:t> </a:t>
            </a:r>
            <a:r>
              <a:rPr lang="ru-RU" sz="1500" dirty="0" err="1">
                <a:cs typeface="Arial" panose="020B0604020202020204" pitchFamily="34" charset="0"/>
              </a:rPr>
              <a:t>үшін</a:t>
            </a:r>
            <a:r>
              <a:rPr lang="ru-RU" sz="1500" dirty="0">
                <a:cs typeface="Arial" panose="020B0604020202020204" pitchFamily="34" charset="0"/>
              </a:rPr>
              <a:t> - 1 балл, </a:t>
            </a:r>
            <a:r>
              <a:rPr lang="ru-RU" sz="1500" dirty="0" err="1">
                <a:cs typeface="Arial" panose="020B0604020202020204" pitchFamily="34" charset="0"/>
              </a:rPr>
              <a:t>дұрыс</a:t>
            </a:r>
            <a:r>
              <a:rPr lang="ru-RU" sz="1500" dirty="0">
                <a:cs typeface="Arial" panose="020B0604020202020204" pitchFamily="34" charset="0"/>
              </a:rPr>
              <a:t> </a:t>
            </a:r>
            <a:r>
              <a:rPr lang="ru-RU" sz="1500" dirty="0" err="1">
                <a:cs typeface="Arial" panose="020B0604020202020204" pitchFamily="34" charset="0"/>
              </a:rPr>
              <a:t>орындалмаған</a:t>
            </a:r>
            <a:r>
              <a:rPr lang="ru-RU" sz="1500" dirty="0">
                <a:cs typeface="Arial" panose="020B0604020202020204" pitchFamily="34" charset="0"/>
              </a:rPr>
              <a:t> </a:t>
            </a:r>
            <a:r>
              <a:rPr lang="ru-RU" sz="1500" dirty="0" err="1">
                <a:cs typeface="Arial" panose="020B0604020202020204" pitchFamily="34" charset="0"/>
              </a:rPr>
              <a:t>тапсырма</a:t>
            </a:r>
            <a:r>
              <a:rPr lang="ru-RU" sz="1500" dirty="0">
                <a:cs typeface="Arial" panose="020B0604020202020204" pitchFamily="34" charset="0"/>
              </a:rPr>
              <a:t> </a:t>
            </a:r>
            <a:r>
              <a:rPr lang="ru-RU" sz="1500" dirty="0" err="1">
                <a:cs typeface="Arial" panose="020B0604020202020204" pitchFamily="34" charset="0"/>
              </a:rPr>
              <a:t>үшін</a:t>
            </a:r>
            <a:r>
              <a:rPr lang="ru-RU" sz="1500" dirty="0">
                <a:cs typeface="Arial" panose="020B0604020202020204" pitchFamily="34" charset="0"/>
              </a:rPr>
              <a:t> </a:t>
            </a:r>
            <a:r>
              <a:rPr lang="kk-KZ" sz="1500" dirty="0">
                <a:cs typeface="Arial" panose="020B0604020202020204" pitchFamily="34" charset="0"/>
              </a:rPr>
              <a:t>-</a:t>
            </a:r>
            <a:r>
              <a:rPr lang="ru-RU" sz="1500" dirty="0">
                <a:cs typeface="Arial" panose="020B0604020202020204" pitchFamily="34" charset="0"/>
              </a:rPr>
              <a:t> 0 балл </a:t>
            </a:r>
            <a:r>
              <a:rPr lang="ru-RU" sz="1500" dirty="0" err="1">
                <a:cs typeface="Arial" panose="020B0604020202020204" pitchFamily="34" charset="0"/>
              </a:rPr>
              <a:t>беріледі</a:t>
            </a:r>
            <a:endParaRPr lang="ru-RU" sz="1500" dirty="0">
              <a:cs typeface="Arial" panose="020B0604020202020204" pitchFamily="34" charset="0"/>
            </a:endParaRPr>
          </a:p>
        </p:txBody>
      </p:sp>
      <p:pic>
        <p:nvPicPr>
          <p:cNvPr id="22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45" y="4700182"/>
            <a:ext cx="301978" cy="32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5271" y="5243251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algn="just" defTabSz="400050">
              <a:lnSpc>
                <a:spcPct val="90000"/>
              </a:lnSpc>
              <a:spcAft>
                <a:spcPct val="35000"/>
              </a:spcAft>
              <a:defRPr/>
            </a:pPr>
            <a:r>
              <a:rPr lang="kk-KZ" sz="1500" dirty="0">
                <a:cs typeface="Arial" panose="020B0604020202020204" pitchFamily="34" charset="0"/>
              </a:rPr>
              <a:t>Ә</a:t>
            </a:r>
            <a:r>
              <a:rPr lang="ru-RU" sz="1500" dirty="0">
                <a:cs typeface="Arial" panose="020B0604020202020204" pitchFamily="34" charset="0"/>
              </a:rPr>
              <a:t>р </a:t>
            </a:r>
            <a:r>
              <a:rPr lang="ru-RU" sz="1500" dirty="0" err="1">
                <a:cs typeface="Arial" panose="020B0604020202020204" pitchFamily="34" charset="0"/>
              </a:rPr>
              <a:t>пән</a:t>
            </a:r>
            <a:r>
              <a:rPr lang="ru-RU" sz="1500" dirty="0">
                <a:cs typeface="Arial" panose="020B0604020202020204" pitchFamily="34" charset="0"/>
              </a:rPr>
              <a:t> </a:t>
            </a:r>
            <a:r>
              <a:rPr lang="ru-RU" sz="1500" dirty="0" err="1">
                <a:cs typeface="Arial" panose="020B0604020202020204" pitchFamily="34" charset="0"/>
              </a:rPr>
              <a:t>бойынша</a:t>
            </a:r>
            <a:r>
              <a:rPr lang="ru-RU" sz="1500" dirty="0">
                <a:cs typeface="Arial" panose="020B0604020202020204" pitchFamily="34" charset="0"/>
              </a:rPr>
              <a:t>  </a:t>
            </a:r>
            <a:r>
              <a:rPr lang="ru-RU" sz="1500" dirty="0" err="1">
                <a:cs typeface="Arial" panose="020B0604020202020204" pitchFamily="34" charset="0"/>
              </a:rPr>
              <a:t>максималды</a:t>
            </a:r>
            <a:r>
              <a:rPr lang="ru-RU" sz="1500" dirty="0">
                <a:cs typeface="Arial" panose="020B0604020202020204" pitchFamily="34" charset="0"/>
              </a:rPr>
              <a:t> балл - 15</a:t>
            </a:r>
          </a:p>
        </p:txBody>
      </p:sp>
    </p:spTree>
    <p:extLst>
      <p:ext uri="{BB962C8B-B14F-4D97-AF65-F5344CB8AC3E}">
        <p14:creationId xmlns:p14="http://schemas.microsoft.com/office/powerpoint/2010/main" val="364971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Образования, Школы, Университет, Стационарный, Пакет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198" b="71901" l="85208" r="93854">
                        <a14:foregroundMark x1="89167" y1="66322" x2="89167" y2="66322"/>
                        <a14:foregroundMark x1="89479" y1="61570" x2="89479" y2="61570"/>
                        <a14:foregroundMark x1="87604" y1="60331" x2="87604" y2="60331"/>
                        <a14:foregroundMark x1="90938" y1="63843" x2="90938" y2="63843"/>
                        <a14:foregroundMark x1="91146" y1="60950" x2="91146" y2="60950"/>
                        <a14:foregroundMark x1="88021" y1="62810" x2="88021" y2="62810"/>
                        <a14:foregroundMark x1="88021" y1="62810" x2="88021" y2="62810"/>
                        <a14:foregroundMark x1="88854" y1="66322" x2="88854" y2="66322"/>
                        <a14:foregroundMark x1="88854" y1="64050" x2="88854" y2="64050"/>
                        <a14:foregroundMark x1="90938" y1="66116" x2="90938" y2="66116"/>
                        <a14:foregroundMark x1="90104" y1="66736" x2="90104" y2="66736"/>
                        <a14:foregroundMark x1="89792" y1="59091" x2="89792" y2="59091"/>
                        <a14:foregroundMark x1="88646" y1="58678" x2="88646" y2="58678"/>
                        <a14:foregroundMark x1="89479" y1="63223" x2="89479" y2="63223"/>
                        <a14:foregroundMark x1="90417" y1="62810" x2="90417" y2="62810"/>
                        <a14:foregroundMark x1="89375" y1="64463" x2="89375" y2="64463"/>
                        <a14:foregroundMark x1="87917" y1="64463" x2="87917" y2="64463"/>
                        <a14:foregroundMark x1="86771" y1="64463" x2="86771" y2="6446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226" t="56101" r="5053" b="26313"/>
          <a:stretch/>
        </p:blipFill>
        <p:spPr bwMode="auto">
          <a:xfrm>
            <a:off x="142844" y="1714488"/>
            <a:ext cx="598220" cy="53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142976" y="214290"/>
            <a:ext cx="7056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kk-K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k-K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сыныпқа арналған ОЖСБ форматы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786058"/>
            <a:ext cx="301978" cy="32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TextBox 80"/>
          <p:cNvSpPr txBox="1"/>
          <p:nvPr/>
        </p:nvSpPr>
        <p:spPr>
          <a:xfrm>
            <a:off x="571472" y="2714620"/>
            <a:ext cx="1643074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i="1" u="sng" dirty="0" err="1" smtClean="0">
                <a:cs typeface="Arial" panose="020B0604020202020204" pitchFamily="34" charset="0"/>
              </a:rPr>
              <a:t>Қазақ</a:t>
            </a:r>
            <a:r>
              <a:rPr lang="ru-RU" sz="1400" b="1" i="1" u="sng" dirty="0" smtClean="0">
                <a:cs typeface="Arial" panose="020B0604020202020204" pitchFamily="34" charset="0"/>
              </a:rPr>
              <a:t> </a:t>
            </a:r>
            <a:r>
              <a:rPr lang="ru-RU" sz="1400" b="1" i="1" u="sng" dirty="0" err="1" smtClean="0">
                <a:cs typeface="Arial" panose="020B0604020202020204" pitchFamily="34" charset="0"/>
              </a:rPr>
              <a:t>тілі</a:t>
            </a:r>
            <a:endParaRPr lang="ru-RU" sz="1600" b="1" i="1" u="sng" dirty="0" smtClean="0">
              <a:cs typeface="Arial" panose="020B0604020202020204" pitchFamily="34" charset="0"/>
            </a:endParaRPr>
          </a:p>
        </p:txBody>
      </p:sp>
      <p:pic>
        <p:nvPicPr>
          <p:cNvPr id="53" name="Picture 8" descr="Образования, Школы, Университет, Стационарный, Пакет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620" b="92149" l="28438" r="36979">
                        <a14:foregroundMark x1="31563" y1="81612" x2="31563" y2="81612"/>
                        <a14:foregroundMark x1="30938" y1="88017" x2="30938" y2="88017"/>
                        <a14:foregroundMark x1="31250" y1="80579" x2="31250" y2="80579"/>
                        <a14:foregroundMark x1="30938" y1="85950" x2="30938" y2="85950"/>
                        <a14:foregroundMark x1="32708" y1="87397" x2="32708" y2="87397"/>
                        <a14:foregroundMark x1="30729" y1="82231" x2="30729" y2="82231"/>
                        <a14:foregroundMark x1="31250" y1="84504" x2="31250" y2="84504"/>
                        <a14:foregroundMark x1="31563" y1="84504" x2="31563" y2="84504"/>
                        <a14:foregroundMark x1="31667" y1="79959" x2="31667" y2="79959"/>
                        <a14:foregroundMark x1="32500" y1="79959" x2="32500" y2="799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80" t="73907" r="61899" b="8507"/>
          <a:stretch/>
        </p:blipFill>
        <p:spPr bwMode="auto">
          <a:xfrm>
            <a:off x="142844" y="1142984"/>
            <a:ext cx="598220" cy="53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Прямоугольник 53"/>
          <p:cNvSpPr/>
          <p:nvPr/>
        </p:nvSpPr>
        <p:spPr>
          <a:xfrm>
            <a:off x="357158" y="642919"/>
            <a:ext cx="8286808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1500" dirty="0"/>
              <a:t>Тест жалпы білім беретін оқу бағдарламаларына сәйкес оқу материалдарын қамтиды </a:t>
            </a:r>
            <a:endParaRPr lang="ru-RU" sz="1500" dirty="0"/>
          </a:p>
          <a:p>
            <a:pPr algn="ctr">
              <a:defRPr/>
            </a:pPr>
            <a:endParaRPr lang="kk-KZ" sz="1400" dirty="0"/>
          </a:p>
        </p:txBody>
      </p:sp>
      <p:pic>
        <p:nvPicPr>
          <p:cNvPr id="56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214554"/>
            <a:ext cx="301978" cy="32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4214818"/>
            <a:ext cx="301978" cy="32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Прямоугольник 59"/>
          <p:cNvSpPr/>
          <p:nvPr/>
        </p:nvSpPr>
        <p:spPr>
          <a:xfrm>
            <a:off x="999685" y="4214818"/>
            <a:ext cx="1013419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i="1" u="sng" dirty="0" err="1" smtClean="0">
                <a:cs typeface="Arial" panose="020B0604020202020204" pitchFamily="34" charset="0"/>
              </a:rPr>
              <a:t>Екінші</a:t>
            </a:r>
            <a:r>
              <a:rPr lang="ru-RU" sz="1400" b="1" i="1" u="sng" dirty="0" smtClean="0">
                <a:cs typeface="Arial" panose="020B0604020202020204" pitchFamily="34" charset="0"/>
              </a:rPr>
              <a:t> </a:t>
            </a:r>
            <a:r>
              <a:rPr lang="ru-RU" sz="1400" b="1" i="1" u="sng" dirty="0" err="1" smtClean="0">
                <a:cs typeface="Arial" panose="020B0604020202020204" pitchFamily="34" charset="0"/>
              </a:rPr>
              <a:t>пән</a:t>
            </a:r>
            <a:endParaRPr lang="ru-RU" sz="1400" b="1" i="1" u="sng" dirty="0" smtClean="0">
              <a:cs typeface="Arial" panose="020B0604020202020204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785786" y="4429132"/>
            <a:ext cx="8215370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indent="-228600" algn="just" defTabSz="11557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400" dirty="0">
                <a:solidFill>
                  <a:schemeClr val="dk1"/>
                </a:solidFill>
                <a:cs typeface="Arial" panose="020B0604020202020204" pitchFamily="34" charset="0"/>
              </a:rPr>
              <a:t>Тес тапсырмасының </a:t>
            </a:r>
            <a:r>
              <a:rPr lang="kk-KZ" sz="1400" dirty="0" smtClean="0">
                <a:solidFill>
                  <a:schemeClr val="dk1"/>
                </a:solidFill>
                <a:cs typeface="Arial" panose="020B0604020202020204" pitchFamily="34" charset="0"/>
              </a:rPr>
              <a:t>саны</a:t>
            </a:r>
            <a:r>
              <a:rPr lang="ru-RU" sz="1400" dirty="0">
                <a:cs typeface="Arial" panose="020B0604020202020204" pitchFamily="34" charset="0"/>
              </a:rPr>
              <a:t> –</a:t>
            </a:r>
            <a:r>
              <a:rPr lang="kk-KZ" sz="1400" dirty="0" smtClean="0">
                <a:solidFill>
                  <a:schemeClr val="dk1"/>
                </a:solidFill>
                <a:cs typeface="Arial" panose="020B0604020202020204" pitchFamily="34" charset="0"/>
              </a:rPr>
              <a:t> </a:t>
            </a:r>
            <a:r>
              <a:rPr lang="kk-KZ" sz="1400" dirty="0">
                <a:solidFill>
                  <a:schemeClr val="dk1"/>
                </a:solidFill>
                <a:cs typeface="Arial" panose="020B0604020202020204" pitchFamily="34" charset="0"/>
              </a:rPr>
              <a:t>40;</a:t>
            </a:r>
          </a:p>
          <a:p>
            <a:pPr marL="0" lvl="1" indent="-2286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400" dirty="0" smtClean="0">
                <a:solidFill>
                  <a:schemeClr val="dk1"/>
                </a:solidFill>
                <a:cs typeface="Arial" panose="020B0604020202020204" pitchFamily="34" charset="0"/>
              </a:rPr>
              <a:t>Олардың </a:t>
            </a:r>
            <a:r>
              <a:rPr lang="kk-KZ" sz="1400" dirty="0">
                <a:solidFill>
                  <a:schemeClr val="dk1"/>
                </a:solidFill>
                <a:cs typeface="Arial" panose="020B0604020202020204" pitchFamily="34" charset="0"/>
              </a:rPr>
              <a:t>ішінде 25 тапсырма (берілген 5 жауап нұсқаларынан бір дұрыс жауапты таңдаумен) және 15 </a:t>
            </a:r>
            <a:endParaRPr lang="kk-KZ" sz="1400" dirty="0" smtClean="0">
              <a:solidFill>
                <a:schemeClr val="dk1"/>
              </a:solidFill>
              <a:cs typeface="Arial" panose="020B0604020202020204" pitchFamily="34" charset="0"/>
            </a:endParaRPr>
          </a:p>
          <a:p>
            <a:pPr marL="0" lvl="1">
              <a:lnSpc>
                <a:spcPct val="90000"/>
              </a:lnSpc>
              <a:spcAft>
                <a:spcPct val="15000"/>
              </a:spcAft>
              <a:defRPr/>
            </a:pPr>
            <a:r>
              <a:rPr lang="kk-KZ" sz="1400" dirty="0">
                <a:solidFill>
                  <a:schemeClr val="dk1"/>
                </a:solidFill>
                <a:cs typeface="Arial" panose="020B0604020202020204" pitchFamily="34" charset="0"/>
              </a:rPr>
              <a:t> </a:t>
            </a:r>
            <a:r>
              <a:rPr lang="kk-KZ" sz="1400" dirty="0" smtClean="0">
                <a:solidFill>
                  <a:schemeClr val="dk1"/>
                </a:solidFill>
                <a:cs typeface="Arial" panose="020B0604020202020204" pitchFamily="34" charset="0"/>
              </a:rPr>
              <a:t>     тапсырма </a:t>
            </a:r>
            <a:r>
              <a:rPr lang="kk-KZ" sz="1400" dirty="0">
                <a:solidFill>
                  <a:schemeClr val="dk1"/>
                </a:solidFill>
                <a:cs typeface="Arial" panose="020B0604020202020204" pitchFamily="34" charset="0"/>
              </a:rPr>
              <a:t>(берілген жауап нұсқаларынан бір немесе бірнеше дұрыс жауаптарды таңдау арқылы);</a:t>
            </a:r>
            <a:endParaRPr lang="ru-RU" sz="1400" dirty="0">
              <a:solidFill>
                <a:schemeClr val="dk1"/>
              </a:solidFill>
              <a:cs typeface="Arial" panose="020B0604020202020204" pitchFamily="34" charset="0"/>
            </a:endParaRPr>
          </a:p>
          <a:p>
            <a:pPr marL="0" lvl="1" indent="-2286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400" dirty="0">
                <a:solidFill>
                  <a:schemeClr val="dk1"/>
                </a:solidFill>
                <a:cs typeface="Arial" panose="020B0604020202020204" pitchFamily="34" charset="0"/>
              </a:rPr>
              <a:t>Дұрыс орындалған бір дұрыс жауапты тест тапсырмасы үшін </a:t>
            </a:r>
            <a:r>
              <a:rPr lang="ru-RU" sz="1400" dirty="0">
                <a:cs typeface="Arial" panose="020B0604020202020204" pitchFamily="34" charset="0"/>
              </a:rPr>
              <a:t>–</a:t>
            </a:r>
            <a:r>
              <a:rPr lang="kk-KZ" sz="1400" dirty="0" smtClean="0">
                <a:solidFill>
                  <a:schemeClr val="dk1"/>
                </a:solidFill>
                <a:cs typeface="Arial" panose="020B0604020202020204" pitchFamily="34" charset="0"/>
              </a:rPr>
              <a:t> </a:t>
            </a:r>
            <a:r>
              <a:rPr lang="kk-KZ" sz="1400" dirty="0">
                <a:solidFill>
                  <a:schemeClr val="dk1"/>
                </a:solidFill>
                <a:cs typeface="Arial" panose="020B0604020202020204" pitchFamily="34" charset="0"/>
              </a:rPr>
              <a:t>1 балл, дұрыс орындалмаған тапсырма </a:t>
            </a:r>
            <a:endParaRPr lang="kk-KZ" sz="1400" dirty="0" smtClean="0">
              <a:solidFill>
                <a:schemeClr val="dk1"/>
              </a:solidFill>
              <a:cs typeface="Arial" panose="020B0604020202020204" pitchFamily="34" charset="0"/>
            </a:endParaRPr>
          </a:p>
          <a:p>
            <a:pPr marL="0" lvl="1">
              <a:lnSpc>
                <a:spcPct val="90000"/>
              </a:lnSpc>
              <a:spcAft>
                <a:spcPct val="15000"/>
              </a:spcAft>
              <a:defRPr/>
            </a:pPr>
            <a:r>
              <a:rPr lang="kk-KZ" sz="1400" dirty="0">
                <a:solidFill>
                  <a:schemeClr val="dk1"/>
                </a:solidFill>
                <a:cs typeface="Arial" panose="020B0604020202020204" pitchFamily="34" charset="0"/>
              </a:rPr>
              <a:t> </a:t>
            </a:r>
            <a:r>
              <a:rPr lang="kk-KZ" sz="1400" dirty="0" smtClean="0">
                <a:solidFill>
                  <a:schemeClr val="dk1"/>
                </a:solidFill>
                <a:cs typeface="Arial" panose="020B0604020202020204" pitchFamily="34" charset="0"/>
              </a:rPr>
              <a:t>     үшін </a:t>
            </a:r>
            <a:r>
              <a:rPr lang="kk-KZ" sz="1400" dirty="0">
                <a:solidFill>
                  <a:schemeClr val="dk1"/>
                </a:solidFill>
                <a:cs typeface="Arial" panose="020B0604020202020204" pitchFamily="34" charset="0"/>
              </a:rPr>
              <a:t>– 0 балл беріледі</a:t>
            </a:r>
            <a:r>
              <a:rPr lang="ru-RU" sz="1400" dirty="0">
                <a:solidFill>
                  <a:schemeClr val="dk1"/>
                </a:solidFill>
                <a:cs typeface="Arial" panose="020B0604020202020204" pitchFamily="34" charset="0"/>
              </a:rPr>
              <a:t>;</a:t>
            </a:r>
          </a:p>
          <a:p>
            <a:pPr marL="0" lvl="1" indent="-2286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400" dirty="0" smtClean="0">
                <a:solidFill>
                  <a:schemeClr val="dk1"/>
                </a:solidFill>
                <a:cs typeface="Arial" panose="020B0604020202020204" pitchFamily="34" charset="0"/>
              </a:rPr>
              <a:t> </a:t>
            </a:r>
            <a:r>
              <a:rPr lang="kk-KZ" sz="1400" dirty="0">
                <a:solidFill>
                  <a:schemeClr val="dk1"/>
                </a:solidFill>
                <a:cs typeface="Arial" panose="020B0604020202020204" pitchFamily="34" charset="0"/>
              </a:rPr>
              <a:t>Дұрыс орындалған бір немесе бірнеше дұрыс жауапты тест тапсырмасы үшін </a:t>
            </a:r>
            <a:r>
              <a:rPr lang="ru-RU" sz="1400" dirty="0">
                <a:cs typeface="Arial" panose="020B0604020202020204" pitchFamily="34" charset="0"/>
              </a:rPr>
              <a:t>–</a:t>
            </a:r>
            <a:r>
              <a:rPr lang="kk-KZ" sz="1400" dirty="0" smtClean="0">
                <a:solidFill>
                  <a:schemeClr val="dk1"/>
                </a:solidFill>
                <a:cs typeface="Arial" panose="020B0604020202020204" pitchFamily="34" charset="0"/>
              </a:rPr>
              <a:t> </a:t>
            </a:r>
            <a:r>
              <a:rPr lang="kk-KZ" sz="1400" dirty="0">
                <a:solidFill>
                  <a:schemeClr val="dk1"/>
                </a:solidFill>
                <a:cs typeface="Arial" panose="020B0604020202020204" pitchFamily="34" charset="0"/>
              </a:rPr>
              <a:t>2 балл беріледі;</a:t>
            </a:r>
          </a:p>
          <a:p>
            <a:pPr marL="0" lvl="1" indent="-2286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400" dirty="0" smtClean="0">
                <a:solidFill>
                  <a:schemeClr val="dk1"/>
                </a:solidFill>
                <a:cs typeface="Arial" panose="020B0604020202020204" pitchFamily="34" charset="0"/>
              </a:rPr>
              <a:t>Ә</a:t>
            </a:r>
            <a:r>
              <a:rPr lang="ru-RU" sz="1400" dirty="0">
                <a:solidFill>
                  <a:schemeClr val="dk1"/>
                </a:solidFill>
                <a:cs typeface="Arial" panose="020B0604020202020204" pitchFamily="34" charset="0"/>
              </a:rPr>
              <a:t>р </a:t>
            </a:r>
            <a:r>
              <a:rPr lang="ru-RU" sz="1400" dirty="0" err="1">
                <a:solidFill>
                  <a:schemeClr val="dk1"/>
                </a:solidFill>
                <a:cs typeface="Arial" panose="020B0604020202020204" pitchFamily="34" charset="0"/>
              </a:rPr>
              <a:t>пән</a:t>
            </a:r>
            <a:r>
              <a:rPr lang="ru-RU" sz="1400" dirty="0">
                <a:solidFill>
                  <a:schemeClr val="dk1"/>
                </a:solidFill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dk1"/>
                </a:solidFill>
                <a:cs typeface="Arial" panose="020B0604020202020204" pitchFamily="34" charset="0"/>
              </a:rPr>
              <a:t>бойынша</a:t>
            </a:r>
            <a:r>
              <a:rPr lang="ru-RU" sz="1400" dirty="0">
                <a:solidFill>
                  <a:schemeClr val="dk1"/>
                </a:solidFill>
                <a:cs typeface="Arial" panose="020B0604020202020204" pitchFamily="34" charset="0"/>
              </a:rPr>
              <a:t>  </a:t>
            </a:r>
            <a:r>
              <a:rPr lang="ru-RU" sz="1400" dirty="0" err="1">
                <a:solidFill>
                  <a:schemeClr val="dk1"/>
                </a:solidFill>
                <a:cs typeface="Arial" panose="020B0604020202020204" pitchFamily="34" charset="0"/>
              </a:rPr>
              <a:t>максималды</a:t>
            </a:r>
            <a:r>
              <a:rPr lang="ru-RU" sz="1400" dirty="0">
                <a:solidFill>
                  <a:schemeClr val="dk1"/>
                </a:solidFill>
                <a:cs typeface="Arial" panose="020B0604020202020204" pitchFamily="34" charset="0"/>
              </a:rPr>
              <a:t> балл </a:t>
            </a:r>
            <a:r>
              <a:rPr lang="kk-KZ" sz="1400" dirty="0">
                <a:solidFill>
                  <a:schemeClr val="dk1"/>
                </a:solidFill>
                <a:cs typeface="Arial" panose="020B0604020202020204" pitchFamily="34" charset="0"/>
              </a:rPr>
              <a:t>– 55</a:t>
            </a:r>
            <a:endParaRPr lang="ru-RU" sz="1400" dirty="0">
              <a:solidFill>
                <a:schemeClr val="dk1"/>
              </a:solidFill>
              <a:cs typeface="Arial" panose="020B060402020202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57158" y="6357958"/>
            <a:ext cx="8215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  <a:latin typeface="Palatino Linotype" pitchFamily="18" charset="0"/>
                <a:cs typeface="Arial" pitchFamily="34" charset="0"/>
              </a:rPr>
              <a:t> </a:t>
            </a:r>
            <a:r>
              <a:rPr lang="kk-KZ" sz="1600" b="1" dirty="0">
                <a:solidFill>
                  <a:srgbClr val="FF0000"/>
                </a:solidFill>
              </a:rPr>
              <a:t>Екі пән бойынша максималды балл - 75 балл</a:t>
            </a:r>
            <a:endParaRPr lang="ru-RU" sz="1600" b="1" dirty="0">
              <a:solidFill>
                <a:srgbClr val="FF0000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ru-RU" sz="1400" dirty="0" smtClean="0">
              <a:solidFill>
                <a:srgbClr val="FF0000"/>
              </a:solidFill>
              <a:latin typeface="Palatino Linotype" pitchFamily="18" charset="0"/>
              <a:cs typeface="Arial" pitchFamily="34" charset="0"/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714348" y="1171142"/>
            <a:ext cx="8001056" cy="500066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90000"/>
              </a:lnSpc>
              <a:defRPr/>
            </a:pPr>
            <a:r>
              <a:rPr lang="ru-RU" sz="1405" dirty="0">
                <a:solidFill>
                  <a:schemeClr val="tx1"/>
                </a:solidFill>
                <a:cs typeface="Arial" panose="020B0604020202020204" pitchFamily="34" charset="0"/>
              </a:rPr>
              <a:t>ОЖСБ  9</a:t>
            </a:r>
            <a:r>
              <a:rPr lang="en-US" sz="1405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ru-RU" sz="1405" dirty="0">
                <a:solidFill>
                  <a:schemeClr val="tx1"/>
                </a:solidFill>
                <a:cs typeface="Arial" panose="020B0604020202020204" pitchFamily="34" charset="0"/>
              </a:rPr>
              <a:t>-</a:t>
            </a:r>
            <a:r>
              <a:rPr lang="en-US" sz="1405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ru-RU" sz="1405" dirty="0" err="1">
                <a:solidFill>
                  <a:schemeClr val="tx1"/>
                </a:solidFill>
                <a:cs typeface="Arial" panose="020B0604020202020204" pitchFamily="34" charset="0"/>
              </a:rPr>
              <a:t>сыныпта</a:t>
            </a:r>
            <a:r>
              <a:rPr lang="ru-RU" sz="1405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ru-RU" sz="1405" dirty="0" err="1">
                <a:solidFill>
                  <a:schemeClr val="tx1"/>
                </a:solidFill>
                <a:cs typeface="Arial" panose="020B0604020202020204" pitchFamily="34" charset="0"/>
              </a:rPr>
              <a:t>қазақ</a:t>
            </a:r>
            <a:r>
              <a:rPr lang="ru-RU" sz="1405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ru-RU" sz="1405" dirty="0" err="1">
                <a:solidFill>
                  <a:schemeClr val="tx1"/>
                </a:solidFill>
                <a:cs typeface="Arial" panose="020B0604020202020204" pitchFamily="34" charset="0"/>
              </a:rPr>
              <a:t>тілі</a:t>
            </a:r>
            <a:r>
              <a:rPr lang="ru-RU" sz="1405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ru-RU" sz="1405" dirty="0" err="1">
                <a:solidFill>
                  <a:schemeClr val="tx1"/>
                </a:solidFill>
                <a:cs typeface="Arial" panose="020B0604020202020204" pitchFamily="34" charset="0"/>
              </a:rPr>
              <a:t>және</a:t>
            </a:r>
            <a:r>
              <a:rPr lang="ru-RU" sz="1405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ru-RU" sz="1405" dirty="0" err="1">
                <a:solidFill>
                  <a:schemeClr val="tx1"/>
                </a:solidFill>
                <a:cs typeface="Arial" panose="020B0604020202020204" pitchFamily="34" charset="0"/>
              </a:rPr>
              <a:t>басқада</a:t>
            </a:r>
            <a:r>
              <a:rPr lang="ru-RU" sz="1405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ru-RU" sz="1405" dirty="0" err="1">
                <a:solidFill>
                  <a:schemeClr val="tx1"/>
                </a:solidFill>
                <a:cs typeface="Arial" panose="020B0604020202020204" pitchFamily="34" charset="0"/>
              </a:rPr>
              <a:t>жалпы</a:t>
            </a:r>
            <a:r>
              <a:rPr lang="ru-RU" sz="1405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ru-RU" sz="1405" dirty="0" err="1">
                <a:solidFill>
                  <a:schemeClr val="tx1"/>
                </a:solidFill>
                <a:cs typeface="Arial" panose="020B0604020202020204" pitchFamily="34" charset="0"/>
              </a:rPr>
              <a:t>білім</a:t>
            </a:r>
            <a:r>
              <a:rPr lang="ru-RU" sz="1405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ru-RU" sz="1405" dirty="0" err="1">
                <a:solidFill>
                  <a:schemeClr val="tx1"/>
                </a:solidFill>
                <a:cs typeface="Arial" panose="020B0604020202020204" pitchFamily="34" charset="0"/>
              </a:rPr>
              <a:t>беретін</a:t>
            </a:r>
            <a:r>
              <a:rPr lang="ru-RU" sz="1405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ru-RU" sz="1405" dirty="0" err="1">
                <a:solidFill>
                  <a:schemeClr val="tx1"/>
                </a:solidFill>
                <a:cs typeface="Arial" panose="020B0604020202020204" pitchFamily="34" charset="0"/>
              </a:rPr>
              <a:t>пәндер</a:t>
            </a:r>
            <a:r>
              <a:rPr lang="ru-RU" sz="1405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ru-RU" sz="1405" dirty="0" err="1">
                <a:solidFill>
                  <a:schemeClr val="tx1"/>
                </a:solidFill>
                <a:cs typeface="Arial" panose="020B0604020202020204" pitchFamily="34" charset="0"/>
              </a:rPr>
              <a:t>бойынша</a:t>
            </a:r>
            <a:r>
              <a:rPr lang="ru-RU" sz="1405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ru-RU" sz="1405" dirty="0" err="1">
                <a:solidFill>
                  <a:schemeClr val="tx1"/>
                </a:solidFill>
                <a:cs typeface="Arial" panose="020B0604020202020204" pitchFamily="34" charset="0"/>
              </a:rPr>
              <a:t>жүргізіледі</a:t>
            </a:r>
            <a:r>
              <a:rPr lang="ru-RU" sz="1405" dirty="0">
                <a:solidFill>
                  <a:schemeClr val="tx1"/>
                </a:solidFill>
                <a:cs typeface="Arial" panose="020B0604020202020204" pitchFamily="34" charset="0"/>
              </a:rPr>
              <a:t>, </a:t>
            </a:r>
            <a:r>
              <a:rPr lang="ru-RU" sz="1405" dirty="0" err="1">
                <a:solidFill>
                  <a:schemeClr val="tx1"/>
                </a:solidFill>
                <a:cs typeface="Arial" panose="020B0604020202020204" pitchFamily="34" charset="0"/>
              </a:rPr>
              <a:t>оның</a:t>
            </a:r>
            <a:r>
              <a:rPr lang="ru-RU" sz="1405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ru-RU" sz="1405" dirty="0" err="1">
                <a:solidFill>
                  <a:schemeClr val="tx1"/>
                </a:solidFill>
                <a:cs typeface="Arial" panose="020B0604020202020204" pitchFamily="34" charset="0"/>
              </a:rPr>
              <a:t>тізбесі</a:t>
            </a:r>
            <a:r>
              <a:rPr lang="ru-RU" sz="1405" dirty="0">
                <a:solidFill>
                  <a:schemeClr val="tx1"/>
                </a:solidFill>
                <a:cs typeface="Arial" panose="020B0604020202020204" pitchFamily="34" charset="0"/>
              </a:rPr>
              <a:t> мен </a:t>
            </a:r>
            <a:r>
              <a:rPr lang="ru-RU" sz="1405" dirty="0" err="1">
                <a:solidFill>
                  <a:schemeClr val="tx1"/>
                </a:solidFill>
                <a:cs typeface="Arial" panose="020B0604020202020204" pitchFamily="34" charset="0"/>
              </a:rPr>
              <a:t>санын</a:t>
            </a:r>
            <a:r>
              <a:rPr lang="ru-RU" sz="1405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kk-KZ" sz="1405" dirty="0">
                <a:solidFill>
                  <a:schemeClr val="tx1"/>
                </a:solidFill>
                <a:cs typeface="Arial" panose="020B0604020202020204" pitchFamily="34" charset="0"/>
              </a:rPr>
              <a:t>жыл сайын уәкілетті орган айқындайды</a:t>
            </a:r>
            <a:endParaRPr lang="ru-RU" sz="1405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714348" y="2214554"/>
            <a:ext cx="5786478" cy="42862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90000"/>
              </a:lnSpc>
              <a:defRPr/>
            </a:pPr>
            <a:r>
              <a:rPr lang="kk-KZ" sz="1405" dirty="0">
                <a:solidFill>
                  <a:schemeClr val="tx1"/>
                </a:solidFill>
                <a:cs typeface="Arial" panose="020B0604020202020204" pitchFamily="34" charset="0"/>
              </a:rPr>
              <a:t>Жалпы тапсырма саны – 60</a:t>
            </a: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714348" y="1714488"/>
            <a:ext cx="7000924" cy="42862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90000"/>
              </a:lnSpc>
              <a:defRPr/>
            </a:pPr>
            <a:r>
              <a:rPr lang="ru-RU" sz="1405" dirty="0" err="1">
                <a:solidFill>
                  <a:schemeClr val="tx1"/>
                </a:solidFill>
                <a:cs typeface="Arial" panose="020B0604020202020204" pitchFamily="34" charset="0"/>
              </a:rPr>
              <a:t>Жалпы</a:t>
            </a:r>
            <a:r>
              <a:rPr lang="ru-RU" sz="1405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ru-RU" sz="1405" dirty="0" err="1">
                <a:solidFill>
                  <a:schemeClr val="tx1"/>
                </a:solidFill>
                <a:cs typeface="Arial" panose="020B0604020202020204" pitchFamily="34" charset="0"/>
              </a:rPr>
              <a:t>тестілеу</a:t>
            </a:r>
            <a:r>
              <a:rPr lang="ru-RU" sz="1405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ru-RU" sz="1405" dirty="0" err="1">
                <a:solidFill>
                  <a:schemeClr val="tx1"/>
                </a:solidFill>
                <a:cs typeface="Arial" panose="020B0604020202020204" pitchFamily="34" charset="0"/>
              </a:rPr>
              <a:t>уақыты</a:t>
            </a:r>
            <a:r>
              <a:rPr lang="ru-RU" sz="1405" dirty="0">
                <a:solidFill>
                  <a:schemeClr val="tx1"/>
                </a:solidFill>
                <a:cs typeface="Arial" panose="020B0604020202020204" pitchFamily="34" charset="0"/>
              </a:rPr>
              <a:t> – 130 минут </a:t>
            </a:r>
            <a:r>
              <a:rPr lang="en-US" sz="1405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ru-RU" sz="1405" dirty="0">
                <a:solidFill>
                  <a:schemeClr val="tx1"/>
                </a:solidFill>
                <a:cs typeface="Arial" panose="020B0604020202020204" pitchFamily="34" charset="0"/>
              </a:rPr>
              <a:t>(2 часа 10 минут)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714348" y="3000372"/>
            <a:ext cx="8143932" cy="1158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2286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400" dirty="0">
                <a:solidFill>
                  <a:schemeClr val="dk1"/>
                </a:solidFill>
                <a:cs typeface="Arial" panose="020B0604020202020204" pitchFamily="34" charset="0"/>
              </a:rPr>
              <a:t>Тес тапсырмасының </a:t>
            </a:r>
            <a:r>
              <a:rPr lang="kk-KZ" sz="1400" dirty="0" smtClean="0">
                <a:solidFill>
                  <a:schemeClr val="dk1"/>
                </a:solidFill>
                <a:cs typeface="Arial" panose="020B0604020202020204" pitchFamily="34" charset="0"/>
              </a:rPr>
              <a:t>саны</a:t>
            </a:r>
            <a:r>
              <a:rPr lang="ru-RU" sz="1400" dirty="0">
                <a:cs typeface="Arial" panose="020B0604020202020204" pitchFamily="34" charset="0"/>
              </a:rPr>
              <a:t> –</a:t>
            </a:r>
            <a:r>
              <a:rPr lang="kk-KZ" sz="1400" dirty="0" smtClean="0">
                <a:solidFill>
                  <a:schemeClr val="dk1"/>
                </a:solidFill>
                <a:cs typeface="Arial" panose="020B0604020202020204" pitchFamily="34" charset="0"/>
              </a:rPr>
              <a:t> </a:t>
            </a:r>
            <a:r>
              <a:rPr lang="kk-KZ" sz="1400" dirty="0">
                <a:solidFill>
                  <a:schemeClr val="dk1"/>
                </a:solidFill>
                <a:cs typeface="Arial" panose="020B0604020202020204" pitchFamily="34" charset="0"/>
              </a:rPr>
              <a:t>20;</a:t>
            </a:r>
          </a:p>
          <a:p>
            <a:pPr marL="0" lvl="1" indent="-2286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400" dirty="0">
                <a:solidFill>
                  <a:schemeClr val="dk1"/>
                </a:solidFill>
                <a:cs typeface="Arial" panose="020B0604020202020204" pitchFamily="34" charset="0"/>
              </a:rPr>
              <a:t>Берілген 5 жауап нұсқасынан бір дұрыс жауапты таңдайтын тапсырмалар</a:t>
            </a:r>
            <a:r>
              <a:rPr lang="ru-RU" sz="1400" dirty="0">
                <a:solidFill>
                  <a:schemeClr val="dk1"/>
                </a:solidFill>
                <a:cs typeface="Arial" panose="020B0604020202020204" pitchFamily="34" charset="0"/>
              </a:rPr>
              <a:t>;</a:t>
            </a:r>
          </a:p>
          <a:p>
            <a:pPr marL="0" lvl="1" indent="-2286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ru-RU" sz="1400" dirty="0" err="1">
                <a:solidFill>
                  <a:schemeClr val="dk1"/>
                </a:solidFill>
                <a:cs typeface="Arial" panose="020B0604020202020204" pitchFamily="34" charset="0"/>
              </a:rPr>
              <a:t>Дұрыс</a:t>
            </a:r>
            <a:r>
              <a:rPr lang="ru-RU" sz="1400" dirty="0">
                <a:solidFill>
                  <a:schemeClr val="dk1"/>
                </a:solidFill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dk1"/>
                </a:solidFill>
                <a:cs typeface="Arial" panose="020B0604020202020204" pitchFamily="34" charset="0"/>
              </a:rPr>
              <a:t>орындалған</a:t>
            </a:r>
            <a:r>
              <a:rPr lang="ru-RU" sz="1400" dirty="0">
                <a:solidFill>
                  <a:schemeClr val="dk1"/>
                </a:solidFill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dk1"/>
                </a:solidFill>
                <a:cs typeface="Arial" panose="020B0604020202020204" pitchFamily="34" charset="0"/>
              </a:rPr>
              <a:t>әр</a:t>
            </a:r>
            <a:r>
              <a:rPr lang="ru-RU" sz="1400" dirty="0">
                <a:solidFill>
                  <a:schemeClr val="dk1"/>
                </a:solidFill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dk1"/>
                </a:solidFill>
                <a:cs typeface="Arial" panose="020B0604020202020204" pitchFamily="34" charset="0"/>
              </a:rPr>
              <a:t>тапсырма</a:t>
            </a:r>
            <a:r>
              <a:rPr lang="ru-RU" sz="1400" dirty="0">
                <a:solidFill>
                  <a:schemeClr val="dk1"/>
                </a:solidFill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dk1"/>
                </a:solidFill>
                <a:cs typeface="Arial" panose="020B0604020202020204" pitchFamily="34" charset="0"/>
              </a:rPr>
              <a:t>үшін</a:t>
            </a:r>
            <a:r>
              <a:rPr lang="ru-RU" sz="1400" dirty="0">
                <a:solidFill>
                  <a:schemeClr val="dk1"/>
                </a:solidFill>
                <a:cs typeface="Arial" panose="020B0604020202020204" pitchFamily="34" charset="0"/>
              </a:rPr>
              <a:t> </a:t>
            </a:r>
            <a:r>
              <a:rPr lang="ru-RU" sz="1400" dirty="0">
                <a:cs typeface="Arial" panose="020B0604020202020204" pitchFamily="34" charset="0"/>
              </a:rPr>
              <a:t>–</a:t>
            </a:r>
            <a:r>
              <a:rPr lang="ru-RU" sz="1400" dirty="0" smtClean="0">
                <a:solidFill>
                  <a:schemeClr val="dk1"/>
                </a:solidFill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dk1"/>
                </a:solidFill>
                <a:cs typeface="Arial" panose="020B0604020202020204" pitchFamily="34" charset="0"/>
              </a:rPr>
              <a:t>1 балл, </a:t>
            </a:r>
            <a:r>
              <a:rPr lang="ru-RU" sz="1400" dirty="0" err="1">
                <a:solidFill>
                  <a:schemeClr val="dk1"/>
                </a:solidFill>
                <a:cs typeface="Arial" panose="020B0604020202020204" pitchFamily="34" charset="0"/>
              </a:rPr>
              <a:t>дұрыс</a:t>
            </a:r>
            <a:r>
              <a:rPr lang="ru-RU" sz="1400" dirty="0">
                <a:solidFill>
                  <a:schemeClr val="dk1"/>
                </a:solidFill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dk1"/>
                </a:solidFill>
                <a:cs typeface="Arial" panose="020B0604020202020204" pitchFamily="34" charset="0"/>
              </a:rPr>
              <a:t>орындалмаған</a:t>
            </a:r>
            <a:r>
              <a:rPr lang="ru-RU" sz="1400" dirty="0">
                <a:solidFill>
                  <a:schemeClr val="dk1"/>
                </a:solidFill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dk1"/>
                </a:solidFill>
                <a:cs typeface="Arial" panose="020B0604020202020204" pitchFamily="34" charset="0"/>
              </a:rPr>
              <a:t>тапсырма</a:t>
            </a:r>
            <a:r>
              <a:rPr lang="ru-RU" sz="1400" dirty="0">
                <a:solidFill>
                  <a:schemeClr val="dk1"/>
                </a:solidFill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chemeClr val="dk1"/>
                </a:solidFill>
                <a:cs typeface="Arial" panose="020B0604020202020204" pitchFamily="34" charset="0"/>
              </a:rPr>
              <a:t>үшін</a:t>
            </a:r>
            <a:r>
              <a:rPr lang="ru-RU" sz="1400" dirty="0">
                <a:cs typeface="Arial" panose="020B0604020202020204" pitchFamily="34" charset="0"/>
              </a:rPr>
              <a:t> – </a:t>
            </a:r>
            <a:r>
              <a:rPr lang="ru-RU" sz="1400" dirty="0" smtClean="0">
                <a:solidFill>
                  <a:schemeClr val="dk1"/>
                </a:solidFill>
                <a:cs typeface="Arial" panose="020B0604020202020204" pitchFamily="34" charset="0"/>
              </a:rPr>
              <a:t>0 </a:t>
            </a:r>
            <a:r>
              <a:rPr lang="ru-RU" sz="1400" dirty="0">
                <a:solidFill>
                  <a:schemeClr val="dk1"/>
                </a:solidFill>
                <a:cs typeface="Arial" panose="020B0604020202020204" pitchFamily="34" charset="0"/>
              </a:rPr>
              <a:t>балл </a:t>
            </a:r>
            <a:r>
              <a:rPr lang="ru-RU" sz="1400" dirty="0" err="1">
                <a:solidFill>
                  <a:schemeClr val="dk1"/>
                </a:solidFill>
                <a:cs typeface="Arial" panose="020B0604020202020204" pitchFamily="34" charset="0"/>
              </a:rPr>
              <a:t>беріледі</a:t>
            </a:r>
            <a:r>
              <a:rPr lang="ru-RU" sz="1400" dirty="0">
                <a:solidFill>
                  <a:schemeClr val="dk1"/>
                </a:solidFill>
                <a:cs typeface="Arial" panose="020B0604020202020204" pitchFamily="34" charset="0"/>
              </a:rPr>
              <a:t>; </a:t>
            </a:r>
          </a:p>
          <a:p>
            <a:pPr marL="0" lvl="1" indent="-2286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400" dirty="0">
                <a:solidFill>
                  <a:schemeClr val="dk1"/>
                </a:solidFill>
                <a:cs typeface="Arial" panose="020B0604020202020204" pitchFamily="34" charset="0"/>
              </a:rPr>
              <a:t>Максималды балл </a:t>
            </a:r>
            <a:r>
              <a:rPr lang="ru-RU" sz="1400" dirty="0">
                <a:cs typeface="Arial" panose="020B0604020202020204" pitchFamily="34" charset="0"/>
              </a:rPr>
              <a:t>–</a:t>
            </a:r>
            <a:r>
              <a:rPr lang="kk-KZ" sz="1400" dirty="0" smtClean="0">
                <a:solidFill>
                  <a:schemeClr val="dk1"/>
                </a:solidFill>
                <a:cs typeface="Arial" panose="020B0604020202020204" pitchFamily="34" charset="0"/>
              </a:rPr>
              <a:t> </a:t>
            </a:r>
            <a:r>
              <a:rPr lang="kk-KZ" sz="1400" dirty="0">
                <a:solidFill>
                  <a:schemeClr val="dk1"/>
                </a:solidFill>
                <a:cs typeface="Arial" panose="020B0604020202020204" pitchFamily="34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402457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Образования, Школы, Университет, Стационарный, Пакет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198" b="71901" l="85208" r="93854">
                        <a14:foregroundMark x1="89167" y1="66322" x2="89167" y2="66322"/>
                        <a14:foregroundMark x1="89479" y1="61570" x2="89479" y2="61570"/>
                        <a14:foregroundMark x1="87604" y1="60331" x2="87604" y2="60331"/>
                        <a14:foregroundMark x1="90938" y1="63843" x2="90938" y2="63843"/>
                        <a14:foregroundMark x1="91146" y1="60950" x2="91146" y2="60950"/>
                        <a14:foregroundMark x1="88021" y1="62810" x2="88021" y2="62810"/>
                        <a14:foregroundMark x1="88021" y1="62810" x2="88021" y2="62810"/>
                        <a14:foregroundMark x1="88854" y1="66322" x2="88854" y2="66322"/>
                        <a14:foregroundMark x1="88854" y1="64050" x2="88854" y2="64050"/>
                        <a14:foregroundMark x1="90938" y1="66116" x2="90938" y2="66116"/>
                        <a14:foregroundMark x1="90104" y1="66736" x2="90104" y2="66736"/>
                        <a14:foregroundMark x1="89792" y1="59091" x2="89792" y2="59091"/>
                        <a14:foregroundMark x1="88646" y1="58678" x2="88646" y2="58678"/>
                        <a14:foregroundMark x1="89479" y1="63223" x2="89479" y2="63223"/>
                        <a14:foregroundMark x1="90417" y1="62810" x2="90417" y2="62810"/>
                        <a14:foregroundMark x1="89375" y1="64463" x2="89375" y2="64463"/>
                        <a14:foregroundMark x1="87917" y1="64463" x2="87917" y2="64463"/>
                        <a14:foregroundMark x1="86771" y1="64463" x2="86771" y2="6446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226" t="56101" r="5053" b="26313"/>
          <a:stretch/>
        </p:blipFill>
        <p:spPr bwMode="auto">
          <a:xfrm>
            <a:off x="142844" y="1714488"/>
            <a:ext cx="598220" cy="53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142976" y="214290"/>
            <a:ext cx="7056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kk-K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k-K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сыныпқа арналған ОЖСБ форматы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285992"/>
            <a:ext cx="301978" cy="32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8" descr="Образования, Школы, Университет, Стационарный, Пакет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620" b="92149" l="28438" r="36979">
                        <a14:foregroundMark x1="31563" y1="81612" x2="31563" y2="81612"/>
                        <a14:foregroundMark x1="30938" y1="88017" x2="30938" y2="88017"/>
                        <a14:foregroundMark x1="31250" y1="80579" x2="31250" y2="80579"/>
                        <a14:foregroundMark x1="30938" y1="85950" x2="30938" y2="85950"/>
                        <a14:foregroundMark x1="32708" y1="87397" x2="32708" y2="87397"/>
                        <a14:foregroundMark x1="30729" y1="82231" x2="30729" y2="82231"/>
                        <a14:foregroundMark x1="31250" y1="84504" x2="31250" y2="84504"/>
                        <a14:foregroundMark x1="31563" y1="84504" x2="31563" y2="84504"/>
                        <a14:foregroundMark x1="31667" y1="79959" x2="31667" y2="79959"/>
                        <a14:foregroundMark x1="32500" y1="79959" x2="32500" y2="799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80" t="73907" r="61899" b="8507"/>
          <a:stretch/>
        </p:blipFill>
        <p:spPr bwMode="auto">
          <a:xfrm>
            <a:off x="142844" y="1142984"/>
            <a:ext cx="598220" cy="53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Прямоугольник 53"/>
          <p:cNvSpPr/>
          <p:nvPr/>
        </p:nvSpPr>
        <p:spPr>
          <a:xfrm>
            <a:off x="357158" y="642919"/>
            <a:ext cx="828680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1500" dirty="0"/>
              <a:t>Тест жалпы білім беретін оқу бағдарламаларына сәйкес оқу материалдарын қамтиды </a:t>
            </a:r>
            <a:endParaRPr lang="ru-RU" sz="1500" dirty="0"/>
          </a:p>
        </p:txBody>
      </p:sp>
      <p:pic>
        <p:nvPicPr>
          <p:cNvPr id="59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857496"/>
            <a:ext cx="301978" cy="32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Прямоугольник 61"/>
          <p:cNvSpPr/>
          <p:nvPr/>
        </p:nvSpPr>
        <p:spPr>
          <a:xfrm>
            <a:off x="357158" y="6357958"/>
            <a:ext cx="8215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  <a:latin typeface="Palatino Linotype" pitchFamily="18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FF0000"/>
                </a:solidFill>
                <a:latin typeface="Palatino Linotype" pitchFamily="18" charset="0"/>
                <a:cs typeface="Arial" pitchFamily="34" charset="0"/>
              </a:rPr>
              <a:t> </a:t>
            </a:r>
            <a:r>
              <a:rPr lang="kk-KZ" sz="1400" dirty="0">
                <a:solidFill>
                  <a:srgbClr val="FF0000"/>
                </a:solidFill>
                <a:latin typeface="Palatino Linotype" pitchFamily="18" charset="0"/>
                <a:cs typeface="Arial" pitchFamily="34" charset="0"/>
              </a:rPr>
              <a:t>Үш пән бойынша максималды балл - 100 балл</a:t>
            </a:r>
            <a:endParaRPr lang="ru-RU" sz="1400" dirty="0">
              <a:solidFill>
                <a:srgbClr val="FF0000"/>
              </a:solidFill>
              <a:latin typeface="Palatino Linotype" pitchFamily="18" charset="0"/>
              <a:cs typeface="Arial" pitchFamily="34" charset="0"/>
            </a:endParaRPr>
          </a:p>
          <a:p>
            <a:pPr algn="just"/>
            <a:endParaRPr lang="ru-RU" sz="1400" dirty="0" smtClean="0">
              <a:solidFill>
                <a:srgbClr val="FF0000"/>
              </a:solidFill>
              <a:latin typeface="Palatino Linotype" pitchFamily="18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14348" y="1214422"/>
            <a:ext cx="8072494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00050">
              <a:lnSpc>
                <a:spcPct val="90000"/>
              </a:lnSpc>
              <a:defRPr/>
            </a:pPr>
            <a:r>
              <a:rPr lang="ru-RU" sz="1400" dirty="0">
                <a:cs typeface="Arial" panose="020B0604020202020204" pitchFamily="34" charset="0"/>
              </a:rPr>
              <a:t>ОЖСБ  11-сыныпта </a:t>
            </a:r>
            <a:r>
              <a:rPr lang="ru-RU" sz="1400" dirty="0" smtClean="0"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cs typeface="Arial" panose="020B0604020202020204" pitchFamily="34" charset="0"/>
              </a:rPr>
              <a:t>жыл</a:t>
            </a:r>
            <a:r>
              <a:rPr lang="ru-RU" sz="1400" dirty="0" smtClean="0">
                <a:cs typeface="Arial" panose="020B0604020202020204" pitchFamily="34" charset="0"/>
              </a:rPr>
              <a:t> </a:t>
            </a:r>
            <a:r>
              <a:rPr lang="ru-RU" sz="1400" dirty="0" err="1">
                <a:cs typeface="Arial" panose="020B0604020202020204" pitchFamily="34" charset="0"/>
              </a:rPr>
              <a:t>сайын</a:t>
            </a:r>
            <a:r>
              <a:rPr lang="ru-RU" sz="1400" dirty="0">
                <a:cs typeface="Arial" panose="020B0604020202020204" pitchFamily="34" charset="0"/>
              </a:rPr>
              <a:t> </a:t>
            </a:r>
            <a:r>
              <a:rPr lang="kk-KZ" sz="1400" dirty="0">
                <a:cs typeface="Arial" panose="020B0604020202020204" pitchFamily="34" charset="0"/>
              </a:rPr>
              <a:t>уәкілетті орган айқындадыйтын үш пән бойынша жүргізіледі</a:t>
            </a:r>
            <a:endParaRPr lang="ru-RU" sz="1400" dirty="0"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14348" y="1785926"/>
            <a:ext cx="53578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k-KZ" sz="1400" dirty="0" smtClean="0">
                <a:cs typeface="Arial" panose="020B0604020202020204" pitchFamily="34" charset="0"/>
              </a:rPr>
              <a:t>Жалпы тестілеу </a:t>
            </a:r>
            <a:r>
              <a:rPr lang="kk-KZ" sz="1400" dirty="0">
                <a:cs typeface="Arial" panose="020B0604020202020204" pitchFamily="34" charset="0"/>
              </a:rPr>
              <a:t>уақыты – 140 минут </a:t>
            </a:r>
            <a:r>
              <a:rPr lang="en-US" sz="1400" dirty="0" smtClean="0">
                <a:cs typeface="Arial" panose="020B0604020202020204" pitchFamily="34" charset="0"/>
              </a:rPr>
              <a:t> </a:t>
            </a:r>
            <a:r>
              <a:rPr lang="kk-KZ" sz="1400" dirty="0" smtClean="0">
                <a:cs typeface="Arial" panose="020B0604020202020204" pitchFamily="34" charset="0"/>
              </a:rPr>
              <a:t>(</a:t>
            </a:r>
            <a:r>
              <a:rPr lang="kk-KZ" sz="1400" dirty="0">
                <a:cs typeface="Arial" panose="020B0604020202020204" pitchFamily="34" charset="0"/>
              </a:rPr>
              <a:t>2 сағат 20 минут)</a:t>
            </a:r>
            <a:endParaRPr lang="ru-RU" sz="1400" dirty="0"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42910" y="2313158"/>
            <a:ext cx="23338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k-KZ" sz="1400" dirty="0" smtClean="0">
                <a:cs typeface="Arial" panose="020B0604020202020204" pitchFamily="34" charset="0"/>
              </a:rPr>
              <a:t> Жалпы </a:t>
            </a:r>
            <a:r>
              <a:rPr lang="kk-KZ" sz="1400" dirty="0">
                <a:cs typeface="Arial" panose="020B0604020202020204" pitchFamily="34" charset="0"/>
              </a:rPr>
              <a:t>тапсырма саны – 80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14348" y="2786058"/>
            <a:ext cx="1075936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i="1" u="sng" dirty="0" err="1" smtClean="0">
                <a:cs typeface="Arial" panose="020B0604020202020204" pitchFamily="34" charset="0"/>
              </a:rPr>
              <a:t>Бірінші</a:t>
            </a:r>
            <a:r>
              <a:rPr lang="ru-RU" sz="1400" b="1" i="1" u="sng" dirty="0" smtClean="0">
                <a:cs typeface="Arial" panose="020B0604020202020204" pitchFamily="34" charset="0"/>
              </a:rPr>
              <a:t> </a:t>
            </a:r>
            <a:r>
              <a:rPr lang="ru-RU" sz="1400" b="1" i="1" u="sng" dirty="0" err="1" smtClean="0">
                <a:cs typeface="Arial" panose="020B0604020202020204" pitchFamily="34" charset="0"/>
              </a:rPr>
              <a:t>пән</a:t>
            </a:r>
            <a:endParaRPr lang="ru-RU" sz="1400" b="1" i="1" u="sng" dirty="0" smtClean="0"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286116" y="2786058"/>
            <a:ext cx="5715040" cy="135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indent="-228600" algn="just" defTabSz="11557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400" dirty="0">
                <a:cs typeface="Arial" panose="020B0604020202020204" pitchFamily="34" charset="0"/>
              </a:rPr>
              <a:t>Тес тапсырмасының саны- 20;</a:t>
            </a:r>
          </a:p>
          <a:p>
            <a:pPr marL="228600" lvl="1" indent="-228600" algn="just" defTabSz="11557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400" dirty="0">
                <a:cs typeface="Arial" panose="020B0604020202020204" pitchFamily="34" charset="0"/>
              </a:rPr>
              <a:t> Берілген 5 жауап нұсқасынан бір дұрыс жауапты таңдайтын тапсырмалар</a:t>
            </a:r>
            <a:r>
              <a:rPr lang="ru-RU" sz="1400" dirty="0">
                <a:cs typeface="Arial" panose="020B0604020202020204" pitchFamily="34" charset="0"/>
              </a:rPr>
              <a:t>;</a:t>
            </a:r>
          </a:p>
          <a:p>
            <a:pPr marL="228600" lvl="1" indent="-228600" algn="just" defTabSz="11557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ru-RU" sz="1400" dirty="0" err="1">
                <a:cs typeface="Arial" panose="020B0604020202020204" pitchFamily="34" charset="0"/>
              </a:rPr>
              <a:t>Дұрыс</a:t>
            </a:r>
            <a:r>
              <a:rPr lang="ru-RU" sz="1400" dirty="0">
                <a:cs typeface="Arial" panose="020B0604020202020204" pitchFamily="34" charset="0"/>
              </a:rPr>
              <a:t> </a:t>
            </a:r>
            <a:r>
              <a:rPr lang="ru-RU" sz="1400" dirty="0" err="1">
                <a:cs typeface="Arial" panose="020B0604020202020204" pitchFamily="34" charset="0"/>
              </a:rPr>
              <a:t>орындалған</a:t>
            </a:r>
            <a:r>
              <a:rPr lang="ru-RU" sz="1400" dirty="0">
                <a:cs typeface="Arial" panose="020B0604020202020204" pitchFamily="34" charset="0"/>
              </a:rPr>
              <a:t> </a:t>
            </a:r>
            <a:r>
              <a:rPr lang="ru-RU" sz="1400" dirty="0" err="1">
                <a:cs typeface="Arial" panose="020B0604020202020204" pitchFamily="34" charset="0"/>
              </a:rPr>
              <a:t>әр</a:t>
            </a:r>
            <a:r>
              <a:rPr lang="ru-RU" sz="1400" dirty="0">
                <a:cs typeface="Arial" panose="020B0604020202020204" pitchFamily="34" charset="0"/>
              </a:rPr>
              <a:t> </a:t>
            </a:r>
            <a:r>
              <a:rPr lang="ru-RU" sz="1400" dirty="0" err="1">
                <a:cs typeface="Arial" panose="020B0604020202020204" pitchFamily="34" charset="0"/>
              </a:rPr>
              <a:t>тапсырма</a:t>
            </a:r>
            <a:r>
              <a:rPr lang="ru-RU" sz="1400" dirty="0">
                <a:cs typeface="Arial" panose="020B0604020202020204" pitchFamily="34" charset="0"/>
              </a:rPr>
              <a:t> </a:t>
            </a:r>
            <a:r>
              <a:rPr lang="ru-RU" sz="1400" dirty="0" err="1">
                <a:cs typeface="Arial" panose="020B0604020202020204" pitchFamily="34" charset="0"/>
              </a:rPr>
              <a:t>үшін</a:t>
            </a:r>
            <a:r>
              <a:rPr lang="ru-RU" sz="1400" dirty="0">
                <a:cs typeface="Arial" panose="020B0604020202020204" pitchFamily="34" charset="0"/>
              </a:rPr>
              <a:t> – 1 балл, </a:t>
            </a:r>
            <a:r>
              <a:rPr lang="ru-RU" sz="1400" dirty="0" err="1">
                <a:cs typeface="Arial" panose="020B0604020202020204" pitchFamily="34" charset="0"/>
              </a:rPr>
              <a:t>дұрыс</a:t>
            </a:r>
            <a:r>
              <a:rPr lang="ru-RU" sz="1400" dirty="0">
                <a:cs typeface="Arial" panose="020B0604020202020204" pitchFamily="34" charset="0"/>
              </a:rPr>
              <a:t> </a:t>
            </a:r>
            <a:r>
              <a:rPr lang="ru-RU" sz="1400" dirty="0" err="1">
                <a:cs typeface="Arial" panose="020B0604020202020204" pitchFamily="34" charset="0"/>
              </a:rPr>
              <a:t>орындалмаған</a:t>
            </a:r>
            <a:r>
              <a:rPr lang="ru-RU" sz="1400" dirty="0">
                <a:cs typeface="Arial" panose="020B0604020202020204" pitchFamily="34" charset="0"/>
              </a:rPr>
              <a:t> </a:t>
            </a:r>
            <a:r>
              <a:rPr lang="ru-RU" sz="1400" dirty="0" err="1">
                <a:cs typeface="Arial" panose="020B0604020202020204" pitchFamily="34" charset="0"/>
              </a:rPr>
              <a:t>тапсырма</a:t>
            </a:r>
            <a:r>
              <a:rPr lang="ru-RU" sz="1400" dirty="0">
                <a:cs typeface="Arial" panose="020B0604020202020204" pitchFamily="34" charset="0"/>
              </a:rPr>
              <a:t> </a:t>
            </a:r>
            <a:r>
              <a:rPr lang="ru-RU" sz="1400" dirty="0" err="1">
                <a:cs typeface="Arial" panose="020B0604020202020204" pitchFamily="34" charset="0"/>
              </a:rPr>
              <a:t>үшін</a:t>
            </a:r>
            <a:r>
              <a:rPr lang="ru-RU" sz="1400" dirty="0">
                <a:cs typeface="Arial" panose="020B0604020202020204" pitchFamily="34" charset="0"/>
              </a:rPr>
              <a:t> – 0 балл; </a:t>
            </a:r>
          </a:p>
          <a:p>
            <a:pPr marL="228600" lvl="1" indent="-228600" algn="just" defTabSz="11557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400" dirty="0">
                <a:cs typeface="Arial" panose="020B0604020202020204" pitchFamily="34" charset="0"/>
              </a:rPr>
              <a:t>Максималды балл </a:t>
            </a:r>
            <a:r>
              <a:rPr lang="ru-RU" sz="1400" dirty="0">
                <a:cs typeface="Arial" panose="020B0604020202020204" pitchFamily="34" charset="0"/>
              </a:rPr>
              <a:t>–</a:t>
            </a:r>
            <a:r>
              <a:rPr lang="kk-KZ" sz="1400" dirty="0" smtClean="0">
                <a:cs typeface="Arial" panose="020B0604020202020204" pitchFamily="34" charset="0"/>
              </a:rPr>
              <a:t> </a:t>
            </a:r>
            <a:r>
              <a:rPr lang="kk-KZ" sz="1400" dirty="0">
                <a:cs typeface="Arial" panose="020B0604020202020204" pitchFamily="34" charset="0"/>
              </a:rPr>
              <a:t>20</a:t>
            </a:r>
          </a:p>
        </p:txBody>
      </p:sp>
      <p:pic>
        <p:nvPicPr>
          <p:cNvPr id="28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4071942"/>
            <a:ext cx="301978" cy="32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642910" y="4071942"/>
            <a:ext cx="1752403" cy="5555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i="1" u="sng" dirty="0" err="1" smtClean="0">
                <a:cs typeface="Arial" panose="020B0604020202020204" pitchFamily="34" charset="0"/>
              </a:rPr>
              <a:t>Екінші</a:t>
            </a:r>
            <a:r>
              <a:rPr lang="ru-RU" sz="1400" b="1" i="1" u="sng" dirty="0" smtClean="0">
                <a:cs typeface="Arial" panose="020B0604020202020204" pitchFamily="34" charset="0"/>
              </a:rPr>
              <a:t> </a:t>
            </a:r>
            <a:r>
              <a:rPr lang="ru-RU" sz="1400" b="1" i="1" u="sng" dirty="0" err="1" smtClean="0">
                <a:cs typeface="Arial" panose="020B0604020202020204" pitchFamily="34" charset="0"/>
              </a:rPr>
              <a:t>және</a:t>
            </a:r>
            <a:r>
              <a:rPr lang="ru-RU" sz="1400" b="1" i="1" u="sng" dirty="0" smtClean="0">
                <a:cs typeface="Arial" panose="020B0604020202020204" pitchFamily="34" charset="0"/>
              </a:rPr>
              <a:t> </a:t>
            </a:r>
            <a:r>
              <a:rPr lang="ru-RU" sz="1400" b="1" i="1" u="sng" dirty="0" err="1" smtClean="0">
                <a:cs typeface="Arial" panose="020B0604020202020204" pitchFamily="34" charset="0"/>
              </a:rPr>
              <a:t>үшінші</a:t>
            </a:r>
            <a:endParaRPr lang="ru-RU" sz="1400" b="1" i="1" u="sng" dirty="0" smtClean="0"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ct val="35000"/>
              </a:spcAft>
              <a:defRPr/>
            </a:pPr>
            <a:r>
              <a:rPr lang="kk-KZ" sz="1400" b="1" i="1" u="sng" dirty="0" smtClean="0">
                <a:cs typeface="Arial" panose="020B0604020202020204" pitchFamily="34" charset="0"/>
              </a:rPr>
              <a:t>пән</a:t>
            </a:r>
            <a:endParaRPr lang="ru-RU" sz="1400" b="1" i="1" u="sng" dirty="0" smtClean="0"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286116" y="4143380"/>
            <a:ext cx="5429288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indent="-228600" algn="just" defTabSz="11557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400" dirty="0">
                <a:cs typeface="Arial" panose="020B0604020202020204" pitchFamily="34" charset="0"/>
              </a:rPr>
              <a:t>Әр пән бойынша тест тапсырмасының саны </a:t>
            </a:r>
            <a:r>
              <a:rPr lang="ru-RU" sz="1400" dirty="0">
                <a:cs typeface="Arial" panose="020B0604020202020204" pitchFamily="34" charset="0"/>
              </a:rPr>
              <a:t>–</a:t>
            </a:r>
            <a:r>
              <a:rPr lang="kk-KZ" sz="1400" dirty="0" smtClean="0">
                <a:cs typeface="Arial" panose="020B0604020202020204" pitchFamily="34" charset="0"/>
              </a:rPr>
              <a:t> </a:t>
            </a:r>
            <a:r>
              <a:rPr lang="kk-KZ" sz="1400" dirty="0">
                <a:cs typeface="Arial" panose="020B0604020202020204" pitchFamily="34" charset="0"/>
              </a:rPr>
              <a:t>30;</a:t>
            </a:r>
          </a:p>
          <a:p>
            <a:pPr marL="228600" lvl="1" indent="-228600" algn="just" defTabSz="11557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400" dirty="0">
                <a:cs typeface="Arial" panose="020B0604020202020204" pitchFamily="34" charset="0"/>
              </a:rPr>
              <a:t>Олардың ішінде 20 тапсырма (берілген 5 жауап нұсқаларынан бір дұрыс жауапты таңдаумен) және 10 тапсырма (берілген жауап нұсқаларынан бір немесе бірнеше дұрыс жауаптарды таңдау арқылы);</a:t>
            </a:r>
          </a:p>
          <a:p>
            <a:pPr marL="228600" lvl="1" indent="-228600" algn="just" defTabSz="11557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400" dirty="0">
                <a:cs typeface="Arial" panose="020B0604020202020204" pitchFamily="34" charset="0"/>
              </a:rPr>
              <a:t>Дұрыс орындалған бір дұрыс жауапты тест тапсырмасы үшін </a:t>
            </a:r>
            <a:r>
              <a:rPr lang="ru-RU" sz="1400" dirty="0">
                <a:cs typeface="Arial" panose="020B0604020202020204" pitchFamily="34" charset="0"/>
              </a:rPr>
              <a:t>–</a:t>
            </a:r>
            <a:r>
              <a:rPr lang="kk-KZ" sz="1400" dirty="0" smtClean="0">
                <a:cs typeface="Arial" panose="020B0604020202020204" pitchFamily="34" charset="0"/>
              </a:rPr>
              <a:t> </a:t>
            </a:r>
            <a:r>
              <a:rPr lang="kk-KZ" sz="1400" dirty="0">
                <a:cs typeface="Arial" panose="020B0604020202020204" pitchFamily="34" charset="0"/>
              </a:rPr>
              <a:t>1 балл, дұрыс орындалмаған тапсырма үшін - 0 балл беріледі</a:t>
            </a:r>
            <a:r>
              <a:rPr lang="ru-RU" sz="1400" dirty="0">
                <a:cs typeface="Arial" panose="020B0604020202020204" pitchFamily="34" charset="0"/>
              </a:rPr>
              <a:t>;</a:t>
            </a:r>
          </a:p>
          <a:p>
            <a:pPr marL="228600" lvl="1" indent="-228600" algn="just" defTabSz="11557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400" dirty="0" smtClean="0">
                <a:cs typeface="Arial" panose="020B0604020202020204" pitchFamily="34" charset="0"/>
              </a:rPr>
              <a:t>Дұрыс </a:t>
            </a:r>
            <a:r>
              <a:rPr lang="kk-KZ" sz="1400" dirty="0">
                <a:cs typeface="Arial" panose="020B0604020202020204" pitchFamily="34" charset="0"/>
              </a:rPr>
              <a:t>орындалған бір немесе бірнеше дұрыс жауапты тест тапсырмасы үшін </a:t>
            </a:r>
            <a:r>
              <a:rPr lang="ru-RU" sz="1400" dirty="0">
                <a:cs typeface="Arial" panose="020B0604020202020204" pitchFamily="34" charset="0"/>
              </a:rPr>
              <a:t>–</a:t>
            </a:r>
            <a:r>
              <a:rPr lang="kk-KZ" sz="1400" dirty="0" smtClean="0">
                <a:cs typeface="Arial" panose="020B0604020202020204" pitchFamily="34" charset="0"/>
              </a:rPr>
              <a:t> </a:t>
            </a:r>
            <a:r>
              <a:rPr lang="kk-KZ" sz="1400" dirty="0">
                <a:cs typeface="Arial" panose="020B0604020202020204" pitchFamily="34" charset="0"/>
              </a:rPr>
              <a:t>2 балл беріледі;</a:t>
            </a:r>
          </a:p>
          <a:p>
            <a:pPr marL="228600" lvl="1" indent="-228600" algn="just" defTabSz="11557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400" dirty="0" smtClean="0">
                <a:cs typeface="Arial" panose="020B0604020202020204" pitchFamily="34" charset="0"/>
              </a:rPr>
              <a:t>Ә</a:t>
            </a:r>
            <a:r>
              <a:rPr lang="ru-RU" sz="1400" dirty="0">
                <a:cs typeface="Arial" panose="020B0604020202020204" pitchFamily="34" charset="0"/>
              </a:rPr>
              <a:t>р </a:t>
            </a:r>
            <a:r>
              <a:rPr lang="ru-RU" sz="1400" dirty="0" err="1">
                <a:cs typeface="Arial" panose="020B0604020202020204" pitchFamily="34" charset="0"/>
              </a:rPr>
              <a:t>пән</a:t>
            </a:r>
            <a:r>
              <a:rPr lang="ru-RU" sz="1400" dirty="0">
                <a:cs typeface="Arial" panose="020B0604020202020204" pitchFamily="34" charset="0"/>
              </a:rPr>
              <a:t> </a:t>
            </a:r>
            <a:r>
              <a:rPr lang="ru-RU" sz="1400" dirty="0" err="1">
                <a:cs typeface="Arial" panose="020B0604020202020204" pitchFamily="34" charset="0"/>
              </a:rPr>
              <a:t>бойынша</a:t>
            </a:r>
            <a:r>
              <a:rPr lang="ru-RU" sz="1400" dirty="0">
                <a:cs typeface="Arial" panose="020B0604020202020204" pitchFamily="34" charset="0"/>
              </a:rPr>
              <a:t>  </a:t>
            </a:r>
            <a:r>
              <a:rPr lang="ru-RU" sz="1400" dirty="0" err="1">
                <a:cs typeface="Arial" panose="020B0604020202020204" pitchFamily="34" charset="0"/>
              </a:rPr>
              <a:t>максималды</a:t>
            </a:r>
            <a:r>
              <a:rPr lang="ru-RU" sz="1400" dirty="0">
                <a:cs typeface="Arial" panose="020B0604020202020204" pitchFamily="34" charset="0"/>
              </a:rPr>
              <a:t> балл –</a:t>
            </a:r>
            <a:r>
              <a:rPr lang="kk-KZ" sz="1400" smtClean="0">
                <a:cs typeface="Arial" panose="020B0604020202020204" pitchFamily="34" charset="0"/>
              </a:rPr>
              <a:t> 40</a:t>
            </a:r>
            <a:endParaRPr lang="ru-RU" sz="1400" dirty="0"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762" y="2841683"/>
            <a:ext cx="1284946" cy="84579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716" y="4156912"/>
            <a:ext cx="1284946" cy="84579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344" y="4444334"/>
            <a:ext cx="1284946" cy="84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57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468" y="123679"/>
            <a:ext cx="8588028" cy="1556792"/>
          </a:xfrm>
        </p:spPr>
        <p:txBody>
          <a:bodyPr>
            <a:normAutofit fontScale="90000"/>
          </a:bodyPr>
          <a:lstStyle/>
          <a:p>
            <a:pPr algn="ctr"/>
            <a:r>
              <a:rPr lang="kk-KZ" sz="2000" b="1" dirty="0" smtClean="0">
                <a:cs typeface="Times New Roman" panose="02020603050405020304" pitchFamily="18" charset="0"/>
              </a:rPr>
              <a:t/>
            </a:r>
            <a:br>
              <a:rPr lang="kk-KZ" sz="2000" b="1" dirty="0" smtClean="0">
                <a:cs typeface="Times New Roman" panose="02020603050405020304" pitchFamily="18" charset="0"/>
              </a:rPr>
            </a:br>
            <a:r>
              <a:rPr lang="kk-KZ" sz="2000" b="1" dirty="0">
                <a:cs typeface="Times New Roman" panose="02020603050405020304" pitchFamily="18" charset="0"/>
              </a:rPr>
              <a:t/>
            </a:r>
            <a:br>
              <a:rPr lang="kk-KZ" sz="2000" b="1" dirty="0">
                <a:cs typeface="Times New Roman" panose="02020603050405020304" pitchFamily="18" charset="0"/>
              </a:rPr>
            </a:br>
            <a:r>
              <a:rPr lang="kk-KZ" sz="2000" b="1" dirty="0" smtClean="0">
                <a:cs typeface="Times New Roman" panose="02020603050405020304" pitchFamily="18" charset="0"/>
              </a:rPr>
              <a:t/>
            </a:r>
            <a:br>
              <a:rPr lang="kk-KZ" sz="2000" b="1" dirty="0" smtClean="0">
                <a:cs typeface="Times New Roman" panose="02020603050405020304" pitchFamily="18" charset="0"/>
              </a:rPr>
            </a:br>
            <a:r>
              <a:rPr lang="en-US" sz="2000" b="1" dirty="0" smtClean="0"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2700" b="1" dirty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+mn-lt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2700" b="1" dirty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+mn-lt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2700" b="1" dirty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+mn-lt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2700" b="1" dirty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+mn-lt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2700" b="1" dirty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+mn-lt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2700" b="1" dirty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+mn-lt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2700" b="1" dirty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+mn-lt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2700" b="1" dirty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+mn-lt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2700" b="1" dirty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+mn-lt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2700" b="1" dirty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+mn-lt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2700" b="1" dirty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+mn-lt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2700" b="1" dirty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+mn-lt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2700" b="1" dirty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+mn-lt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2700" b="1" dirty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+mn-lt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+mn-lt"/>
                <a:cs typeface="Times New Roman" panose="02020603050405020304" pitchFamily="18" charset="0"/>
              </a:rPr>
            </a:br>
            <a:r>
              <a:rPr lang="kk-KZ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Бір </a:t>
            </a:r>
            <a:r>
              <a:rPr lang="kk-KZ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немесе бірнеше дұрыс жауаптары бар тест тапсырмаларының </a:t>
            </a:r>
            <a:r>
              <a:rPr lang="kk-KZ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бірінші пән бойнша бағалануы </a:t>
            </a:r>
            <a:r>
              <a:rPr lang="kk-KZ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/>
            </a:r>
            <a:br>
              <a:rPr lang="kk-KZ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</a:br>
            <a:r>
              <a:rPr lang="kk-KZ" sz="1800" b="1" i="1" dirty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(9- сыныптар үшін екінші пән, 11- сыныптар үшін  екінші </a:t>
            </a:r>
            <a:r>
              <a:rPr lang="kk-KZ" sz="1800" b="1" i="1" dirty="0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және </a:t>
            </a:r>
            <a:br>
              <a:rPr lang="kk-KZ" sz="1800" b="1" i="1" dirty="0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</a:br>
            <a:r>
              <a:rPr lang="kk-KZ" sz="1800" b="1" i="1" dirty="0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 үшінші  </a:t>
            </a:r>
            <a:r>
              <a:rPr lang="kk-KZ" sz="1800" b="1" i="1" dirty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пәндер бойынша)</a:t>
            </a:r>
            <a:br>
              <a:rPr lang="kk-KZ" sz="1800" b="1" i="1" dirty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7" name="Picture 2" descr="C:\Users\a.khaidarova\Desktop\Новый точечный рисунок (2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751" y="2081785"/>
            <a:ext cx="4786346" cy="51579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" name="Picture 3" descr="C:\Users\a.khaidarova\Desktop\рп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313" y="3425969"/>
            <a:ext cx="4929222" cy="52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495523" y="1398690"/>
            <a:ext cx="8315325" cy="5635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</a:t>
            </a:r>
          </a:p>
          <a:p>
            <a:pPr algn="ctr">
              <a:defRPr/>
            </a:pPr>
            <a:endParaRPr lang="kk-KZ" sz="1600" b="1" i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kk-KZ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kk-KZ" sz="1400" dirty="0" smtClean="0">
                <a:solidFill>
                  <a:schemeClr val="tx1"/>
                </a:solidFill>
                <a:cs typeface="Times New Roman" pitchFamily="18" charset="0"/>
              </a:rPr>
              <a:t>Егер </a:t>
            </a:r>
            <a:r>
              <a:rPr lang="kk-KZ" sz="1400" dirty="0">
                <a:solidFill>
                  <a:schemeClr val="tx1"/>
                </a:solidFill>
                <a:cs typeface="Times New Roman" pitchFamily="18" charset="0"/>
              </a:rPr>
              <a:t>тест тапсырмаларында бір ғана дұрыс жауап болса және тестіленуші сол жауапты таңдаса, </a:t>
            </a:r>
            <a:r>
              <a:rPr lang="en-US" sz="1400" dirty="0" smtClean="0">
                <a:solidFill>
                  <a:schemeClr val="tx1"/>
                </a:solidFill>
                <a:cs typeface="Times New Roman" pitchFamily="18" charset="0"/>
              </a:rPr>
              <a:t>                            </a:t>
            </a:r>
            <a:r>
              <a:rPr lang="kk-KZ" sz="1400" b="1" dirty="0" smtClean="0">
                <a:solidFill>
                  <a:schemeClr val="tx1"/>
                </a:solidFill>
                <a:cs typeface="Times New Roman" pitchFamily="18" charset="0"/>
              </a:rPr>
              <a:t>екі </a:t>
            </a:r>
            <a:r>
              <a:rPr lang="kk-KZ" sz="1400" b="1" dirty="0">
                <a:solidFill>
                  <a:schemeClr val="tx1"/>
                </a:solidFill>
                <a:cs typeface="Times New Roman" pitchFamily="18" charset="0"/>
              </a:rPr>
              <a:t>балл </a:t>
            </a:r>
            <a:r>
              <a:rPr lang="kk-KZ" sz="1400" dirty="0">
                <a:solidFill>
                  <a:schemeClr val="tx1"/>
                </a:solidFill>
                <a:cs typeface="Times New Roman" pitchFamily="18" charset="0"/>
              </a:rPr>
              <a:t>беріледі.</a:t>
            </a:r>
            <a:endParaRPr lang="ru-RU" sz="1400" dirty="0">
              <a:solidFill>
                <a:schemeClr val="tx1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kk-KZ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kk-KZ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57199" y="2725500"/>
            <a:ext cx="8315325" cy="5873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1400" dirty="0">
                <a:solidFill>
                  <a:schemeClr val="tx1"/>
                </a:solidFill>
                <a:cs typeface="Times New Roman" pitchFamily="18" charset="0"/>
              </a:rPr>
              <a:t>Егер тест тапсырмасында  бір ғана дұрыс жауап болса және тестіленуші сол жауапты таңдаса, сонымен қатар бір қате жауапты бояса, </a:t>
            </a:r>
            <a:r>
              <a:rPr lang="kk-KZ" sz="1400" b="1" dirty="0">
                <a:solidFill>
                  <a:schemeClr val="tx1"/>
                </a:solidFill>
                <a:cs typeface="Times New Roman" pitchFamily="18" charset="0"/>
              </a:rPr>
              <a:t>бір  балл </a:t>
            </a:r>
            <a:r>
              <a:rPr lang="kk-KZ" sz="1400" dirty="0">
                <a:solidFill>
                  <a:schemeClr val="tx1"/>
                </a:solidFill>
                <a:cs typeface="Times New Roman" pitchFamily="18" charset="0"/>
              </a:rPr>
              <a:t>беріледі.</a:t>
            </a:r>
            <a:endParaRPr lang="ru-RU" sz="14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48468" y="5589240"/>
            <a:ext cx="8316913" cy="4143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err="1">
                <a:solidFill>
                  <a:schemeClr val="tx1"/>
                </a:solidFill>
                <a:cs typeface="Times New Roman" pitchFamily="18" charset="0"/>
              </a:rPr>
              <a:t>Басқа</a:t>
            </a: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cs typeface="Times New Roman" pitchFamily="18" charset="0"/>
              </a:rPr>
              <a:t>жағдайларда</a:t>
            </a: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 - </a:t>
            </a:r>
            <a:r>
              <a:rPr lang="ru-RU" sz="1400" b="1" dirty="0" err="1">
                <a:solidFill>
                  <a:schemeClr val="tx1"/>
                </a:solidFill>
                <a:cs typeface="Times New Roman" pitchFamily="18" charset="0"/>
              </a:rPr>
              <a:t>нөл</a:t>
            </a:r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 балл </a:t>
            </a:r>
            <a:r>
              <a:rPr lang="ru-RU" sz="1400" dirty="0" err="1">
                <a:solidFill>
                  <a:schemeClr val="tx1"/>
                </a:solidFill>
                <a:cs typeface="Times New Roman" pitchFamily="18" charset="0"/>
              </a:rPr>
              <a:t>беріледі</a:t>
            </a: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.khaidarova\Desktop\прап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368" y="2051314"/>
            <a:ext cx="3535626" cy="44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a.khaidarova\Desktop\аррап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49471"/>
            <a:ext cx="3546554" cy="45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.khaidarova\Desktop\пва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88147"/>
            <a:ext cx="3397572" cy="42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a.khaidarova\Desktop\првапр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610" y="3889087"/>
            <a:ext cx="3456384" cy="46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.khaidarova\Desktop\нонво.bm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621" y="4984912"/>
            <a:ext cx="3357586" cy="40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57381" y="1422136"/>
            <a:ext cx="8229600" cy="5000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</a:t>
            </a:r>
          </a:p>
          <a:p>
            <a:pPr algn="ctr">
              <a:defRPr/>
            </a:pPr>
            <a:r>
              <a:rPr lang="kk-K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</a:t>
            </a:r>
            <a:r>
              <a:rPr lang="kk-KZ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kk-KZ" sz="1400" dirty="0">
                <a:solidFill>
                  <a:schemeClr val="tx1"/>
                </a:solidFill>
                <a:cs typeface="Times New Roman" pitchFamily="18" charset="0"/>
              </a:rPr>
              <a:t>Егер тест тапсырмасында екі  дұрыс жауап болса және тестіленуші сол екі  жауапты дұрыс таңдаса,                        </a:t>
            </a:r>
            <a:r>
              <a:rPr lang="kk-KZ" sz="1400" b="1" dirty="0">
                <a:solidFill>
                  <a:schemeClr val="tx1"/>
                </a:solidFill>
                <a:cs typeface="Times New Roman" pitchFamily="18" charset="0"/>
              </a:rPr>
              <a:t>екі балл </a:t>
            </a:r>
            <a:r>
              <a:rPr lang="kk-KZ" sz="1400" dirty="0">
                <a:solidFill>
                  <a:schemeClr val="tx1"/>
                </a:solidFill>
                <a:cs typeface="Times New Roman" pitchFamily="18" charset="0"/>
              </a:rPr>
              <a:t>беріледі</a:t>
            </a:r>
            <a:endParaRPr lang="ru-RU" sz="1400" dirty="0">
              <a:solidFill>
                <a:schemeClr val="tx1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kk-K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kk-K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57197" y="2567371"/>
            <a:ext cx="8256559" cy="6826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1400" dirty="0">
                <a:solidFill>
                  <a:schemeClr val="tx1"/>
                </a:solidFill>
                <a:cs typeface="Times New Roman" pitchFamily="18" charset="0"/>
              </a:rPr>
              <a:t>Егер тест тапсырмасында екі  дұрыс жауап болса және тестіленуші бір жауапты дұрыс таңдаса, бір жауапты дұрыс және бір жауапты қате белгілесе немесе екі жауапты дұрыс және бір жауапты қате белгілесе </a:t>
            </a:r>
            <a:r>
              <a:rPr lang="kk-KZ" sz="1400" b="1" dirty="0">
                <a:solidFill>
                  <a:schemeClr val="tx1"/>
                </a:solidFill>
                <a:cs typeface="Times New Roman" pitchFamily="18" charset="0"/>
              </a:rPr>
              <a:t>бір балл </a:t>
            </a:r>
            <a:r>
              <a:rPr lang="kk-KZ" sz="1400" dirty="0">
                <a:solidFill>
                  <a:schemeClr val="tx1"/>
                </a:solidFill>
                <a:cs typeface="Times New Roman" pitchFamily="18" charset="0"/>
              </a:rPr>
              <a:t>беріледі</a:t>
            </a:r>
            <a:endParaRPr lang="ru-RU" sz="14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47659" y="4459631"/>
            <a:ext cx="8275637" cy="4714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1400" dirty="0">
                <a:solidFill>
                  <a:schemeClr val="tx1"/>
                </a:solidFill>
                <a:cs typeface="Times New Roman" pitchFamily="18" charset="0"/>
              </a:rPr>
              <a:t>Егер тест тапсырмасында екі  дұрыс жауап болса және тестіленуші тек бір жауапты таңдаса</a:t>
            </a:r>
            <a:r>
              <a:rPr lang="en-US" sz="1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kk-KZ" sz="1400" dirty="0">
                <a:solidFill>
                  <a:schemeClr val="tx1"/>
                </a:solidFill>
                <a:cs typeface="Times New Roman" pitchFamily="18" charset="0"/>
              </a:rPr>
              <a:t>және екі жауапты қате белгілесе, </a:t>
            </a:r>
            <a:r>
              <a:rPr lang="kk-KZ" sz="1400" b="1" dirty="0">
                <a:solidFill>
                  <a:schemeClr val="tx1"/>
                </a:solidFill>
                <a:cs typeface="Times New Roman" pitchFamily="18" charset="0"/>
              </a:rPr>
              <a:t>нөл балл </a:t>
            </a:r>
            <a:r>
              <a:rPr lang="kk-KZ" sz="1400" dirty="0">
                <a:solidFill>
                  <a:schemeClr val="tx1"/>
                </a:solidFill>
                <a:cs typeface="Times New Roman" pitchFamily="18" charset="0"/>
              </a:rPr>
              <a:t>беріледі</a:t>
            </a:r>
            <a:endParaRPr lang="ru-RU" sz="14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98662" y="5913437"/>
            <a:ext cx="8316912" cy="3063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err="1">
                <a:solidFill>
                  <a:schemeClr val="tx1"/>
                </a:solidFill>
                <a:cs typeface="Times New Roman" pitchFamily="18" charset="0"/>
              </a:rPr>
              <a:t>Басқа</a:t>
            </a: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cs typeface="Times New Roman" pitchFamily="18" charset="0"/>
              </a:rPr>
              <a:t>жағдайларда</a:t>
            </a: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 - </a:t>
            </a:r>
            <a:r>
              <a:rPr lang="ru-RU" sz="1400" b="1" dirty="0" err="1">
                <a:solidFill>
                  <a:schemeClr val="tx1"/>
                </a:solidFill>
                <a:cs typeface="Times New Roman" pitchFamily="18" charset="0"/>
              </a:rPr>
              <a:t>нөл</a:t>
            </a:r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 балл </a:t>
            </a:r>
            <a:r>
              <a:rPr lang="ru-RU" sz="1400" dirty="0" err="1">
                <a:solidFill>
                  <a:schemeClr val="tx1"/>
                </a:solidFill>
                <a:cs typeface="Times New Roman" pitchFamily="18" charset="0"/>
              </a:rPr>
              <a:t>беріледі</a:t>
            </a: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16" name="Заголовок 3"/>
          <p:cNvSpPr>
            <a:spLocks noGrp="1"/>
          </p:cNvSpPr>
          <p:nvPr>
            <p:ph type="title"/>
          </p:nvPr>
        </p:nvSpPr>
        <p:spPr>
          <a:xfrm>
            <a:off x="457197" y="306800"/>
            <a:ext cx="8229600" cy="1122497"/>
          </a:xfrm>
        </p:spPr>
        <p:txBody>
          <a:bodyPr>
            <a:normAutofit fontScale="90000"/>
          </a:bodyPr>
          <a:lstStyle/>
          <a:p>
            <a:pPr algn="ctr"/>
            <a:r>
              <a:rPr lang="kk-KZ" sz="2400" b="1" dirty="0" smtClean="0">
                <a:cs typeface="Times New Roman" panose="02020603050405020304" pitchFamily="18" charset="0"/>
              </a:rPr>
              <a:t/>
            </a:r>
            <a:br>
              <a:rPr lang="kk-KZ" sz="2400" b="1" dirty="0" smtClean="0">
                <a:cs typeface="Times New Roman" panose="02020603050405020304" pitchFamily="18" charset="0"/>
              </a:rPr>
            </a:br>
            <a:r>
              <a:rPr lang="kk-KZ" sz="2400" b="1" dirty="0">
                <a:cs typeface="Times New Roman" panose="02020603050405020304" pitchFamily="18" charset="0"/>
              </a:rPr>
              <a:t/>
            </a:r>
            <a:br>
              <a:rPr lang="kk-KZ" sz="2400" b="1" dirty="0">
                <a:cs typeface="Times New Roman" panose="02020603050405020304" pitchFamily="18" charset="0"/>
              </a:rPr>
            </a:br>
            <a:r>
              <a:rPr lang="kk-KZ" sz="2400" b="1" dirty="0" smtClean="0">
                <a:cs typeface="Times New Roman" panose="02020603050405020304" pitchFamily="18" charset="0"/>
              </a:rPr>
              <a:t/>
            </a:r>
            <a:br>
              <a:rPr lang="kk-KZ" sz="2400" b="1" dirty="0" smtClean="0">
                <a:cs typeface="Times New Roman" panose="02020603050405020304" pitchFamily="18" charset="0"/>
              </a:rPr>
            </a:br>
            <a:r>
              <a:rPr lang="kk-KZ" sz="2400" b="1" dirty="0">
                <a:cs typeface="Times New Roman" panose="02020603050405020304" pitchFamily="18" charset="0"/>
              </a:rPr>
              <a:t/>
            </a:r>
            <a:br>
              <a:rPr lang="kk-KZ" sz="2400" b="1" dirty="0">
                <a:cs typeface="Times New Roman" panose="02020603050405020304" pitchFamily="18" charset="0"/>
              </a:rPr>
            </a:br>
            <a:r>
              <a:rPr lang="kk-KZ" sz="2400" b="1" dirty="0" smtClean="0">
                <a:cs typeface="Times New Roman" panose="02020603050405020304" pitchFamily="18" charset="0"/>
              </a:rPr>
              <a:t/>
            </a:r>
            <a:br>
              <a:rPr lang="kk-KZ" sz="2400" b="1" dirty="0" smtClean="0">
                <a:cs typeface="Times New Roman" panose="02020603050405020304" pitchFamily="18" charset="0"/>
              </a:rPr>
            </a:br>
            <a:r>
              <a:rPr lang="kk-KZ" sz="2400" b="1" dirty="0">
                <a:cs typeface="Times New Roman" panose="02020603050405020304" pitchFamily="18" charset="0"/>
              </a:rPr>
              <a:t/>
            </a:r>
            <a:br>
              <a:rPr lang="kk-KZ" sz="2400" b="1" dirty="0">
                <a:cs typeface="Times New Roman" panose="02020603050405020304" pitchFamily="18" charset="0"/>
              </a:rPr>
            </a:br>
            <a:r>
              <a:rPr lang="kk-KZ" sz="2400" b="1" dirty="0" smtClean="0">
                <a:cs typeface="Times New Roman" panose="02020603050405020304" pitchFamily="18" charset="0"/>
              </a:rPr>
              <a:t/>
            </a:r>
            <a:br>
              <a:rPr lang="kk-KZ" sz="2400" b="1" dirty="0" smtClean="0">
                <a:cs typeface="Times New Roman" panose="02020603050405020304" pitchFamily="18" charset="0"/>
              </a:rPr>
            </a:br>
            <a:r>
              <a:rPr lang="kk-KZ" sz="2400" b="1" dirty="0">
                <a:cs typeface="Times New Roman" panose="02020603050405020304" pitchFamily="18" charset="0"/>
              </a:rPr>
              <a:t/>
            </a:r>
            <a:br>
              <a:rPr lang="kk-KZ" sz="2400" b="1" dirty="0">
                <a:cs typeface="Times New Roman" panose="02020603050405020304" pitchFamily="18" charset="0"/>
              </a:rPr>
            </a:br>
            <a:r>
              <a:rPr lang="kk-KZ" sz="2400" b="1" dirty="0" smtClean="0">
                <a:cs typeface="Times New Roman" panose="02020603050405020304" pitchFamily="18" charset="0"/>
              </a:rPr>
              <a:t/>
            </a:r>
            <a:br>
              <a:rPr lang="kk-KZ" sz="2400" b="1" dirty="0" smtClean="0">
                <a:cs typeface="Times New Roman" panose="02020603050405020304" pitchFamily="18" charset="0"/>
              </a:rPr>
            </a:br>
            <a:r>
              <a:rPr lang="kk-KZ" sz="2400" b="1" dirty="0">
                <a:cs typeface="Times New Roman" panose="02020603050405020304" pitchFamily="18" charset="0"/>
              </a:rPr>
              <a:t/>
            </a:r>
            <a:br>
              <a:rPr lang="kk-KZ" sz="2400" b="1" dirty="0">
                <a:cs typeface="Times New Roman" panose="02020603050405020304" pitchFamily="18" charset="0"/>
              </a:rPr>
            </a:br>
            <a:r>
              <a:rPr lang="kk-KZ" sz="2400" b="1" dirty="0" smtClean="0">
                <a:cs typeface="Times New Roman" panose="02020603050405020304" pitchFamily="18" charset="0"/>
              </a:rPr>
              <a:t/>
            </a:r>
            <a:br>
              <a:rPr lang="kk-KZ" sz="2400" b="1" dirty="0" smtClean="0">
                <a:cs typeface="Times New Roman" panose="02020603050405020304" pitchFamily="18" charset="0"/>
              </a:rPr>
            </a:br>
            <a:r>
              <a:rPr lang="kk-KZ" sz="2400" b="1" dirty="0">
                <a:cs typeface="Times New Roman" panose="02020603050405020304" pitchFamily="18" charset="0"/>
              </a:rPr>
              <a:t/>
            </a:r>
            <a:br>
              <a:rPr lang="kk-KZ" sz="2400" b="1" dirty="0">
                <a:cs typeface="Times New Roman" panose="02020603050405020304" pitchFamily="18" charset="0"/>
              </a:rPr>
            </a:br>
            <a:r>
              <a:rPr lang="kk-KZ" sz="2400" b="1" dirty="0" smtClean="0">
                <a:cs typeface="Times New Roman" panose="02020603050405020304" pitchFamily="18" charset="0"/>
              </a:rPr>
              <a:t/>
            </a:r>
            <a:br>
              <a:rPr lang="kk-KZ" sz="2400" b="1" dirty="0" smtClean="0">
                <a:cs typeface="Times New Roman" panose="02020603050405020304" pitchFamily="18" charset="0"/>
              </a:rPr>
            </a:br>
            <a:r>
              <a:rPr lang="kk-KZ" sz="2400" b="1" dirty="0">
                <a:cs typeface="Times New Roman" panose="02020603050405020304" pitchFamily="18" charset="0"/>
              </a:rPr>
              <a:t/>
            </a:r>
            <a:br>
              <a:rPr lang="kk-KZ" sz="2400" b="1" dirty="0">
                <a:cs typeface="Times New Roman" panose="02020603050405020304" pitchFamily="18" charset="0"/>
              </a:rPr>
            </a:br>
            <a:r>
              <a:rPr lang="kk-KZ" sz="2400" b="1" dirty="0" smtClean="0">
                <a:cs typeface="Times New Roman" panose="02020603050405020304" pitchFamily="18" charset="0"/>
              </a:rPr>
              <a:t/>
            </a:r>
            <a:br>
              <a:rPr lang="kk-KZ" sz="2400" b="1" dirty="0" smtClean="0">
                <a:cs typeface="Times New Roman" panose="02020603050405020304" pitchFamily="18" charset="0"/>
              </a:rPr>
            </a:br>
            <a:r>
              <a:rPr lang="kk-KZ" sz="2400" b="1" dirty="0">
                <a:cs typeface="Times New Roman" panose="02020603050405020304" pitchFamily="18" charset="0"/>
              </a:rPr>
              <a:t/>
            </a:r>
            <a:br>
              <a:rPr lang="kk-KZ" sz="2400" b="1" dirty="0">
                <a:cs typeface="Times New Roman" panose="02020603050405020304" pitchFamily="18" charset="0"/>
              </a:rPr>
            </a:br>
            <a:r>
              <a:rPr lang="kk-KZ" sz="2400" b="1" dirty="0" smtClean="0">
                <a:cs typeface="Times New Roman" panose="02020603050405020304" pitchFamily="18" charset="0"/>
              </a:rPr>
              <a:t/>
            </a:r>
            <a:br>
              <a:rPr lang="kk-KZ" sz="2400" b="1" dirty="0" smtClean="0">
                <a:cs typeface="Times New Roman" panose="02020603050405020304" pitchFamily="18" charset="0"/>
              </a:rPr>
            </a:br>
            <a:r>
              <a:rPr lang="kk-KZ" sz="2400" b="1" dirty="0">
                <a:cs typeface="Times New Roman" panose="02020603050405020304" pitchFamily="18" charset="0"/>
              </a:rPr>
              <a:t/>
            </a:r>
            <a:br>
              <a:rPr lang="kk-KZ" sz="2400" b="1" dirty="0">
                <a:cs typeface="Times New Roman" panose="02020603050405020304" pitchFamily="18" charset="0"/>
              </a:rPr>
            </a:br>
            <a:r>
              <a:rPr lang="kk-KZ" sz="2400" b="1" dirty="0" smtClean="0">
                <a:cs typeface="Times New Roman" panose="02020603050405020304" pitchFamily="18" charset="0"/>
              </a:rPr>
              <a:t/>
            </a:r>
            <a:br>
              <a:rPr lang="kk-KZ" sz="2400" b="1" dirty="0" smtClean="0">
                <a:cs typeface="Times New Roman" panose="02020603050405020304" pitchFamily="18" charset="0"/>
              </a:rPr>
            </a:br>
            <a:r>
              <a:rPr lang="kk-KZ" sz="2400" b="1" dirty="0">
                <a:cs typeface="Times New Roman" panose="02020603050405020304" pitchFamily="18" charset="0"/>
              </a:rPr>
              <a:t/>
            </a:r>
            <a:br>
              <a:rPr lang="kk-KZ" sz="2400" b="1" dirty="0">
                <a:cs typeface="Times New Roman" panose="02020603050405020304" pitchFamily="18" charset="0"/>
              </a:rPr>
            </a:br>
            <a:r>
              <a:rPr lang="kk-KZ" sz="2400" b="1" dirty="0" smtClean="0">
                <a:cs typeface="Times New Roman" panose="02020603050405020304" pitchFamily="18" charset="0"/>
              </a:rPr>
              <a:t/>
            </a:r>
            <a:br>
              <a:rPr lang="kk-KZ" sz="2400" b="1" dirty="0" smtClean="0">
                <a:cs typeface="Times New Roman" panose="02020603050405020304" pitchFamily="18" charset="0"/>
              </a:rPr>
            </a:br>
            <a:r>
              <a:rPr lang="kk-KZ" sz="2400" b="1" dirty="0">
                <a:cs typeface="Times New Roman" panose="02020603050405020304" pitchFamily="18" charset="0"/>
              </a:rPr>
              <a:t/>
            </a:r>
            <a:br>
              <a:rPr lang="kk-KZ" sz="2400" b="1" dirty="0">
                <a:cs typeface="Times New Roman" panose="02020603050405020304" pitchFamily="18" charset="0"/>
              </a:rPr>
            </a:br>
            <a:r>
              <a:rPr lang="kk-KZ" sz="2400" b="1" dirty="0" smtClean="0">
                <a:cs typeface="Times New Roman" panose="02020603050405020304" pitchFamily="18" charset="0"/>
              </a:rPr>
              <a:t/>
            </a:r>
            <a:br>
              <a:rPr lang="kk-KZ" sz="2400" b="1" dirty="0" smtClean="0">
                <a:cs typeface="Times New Roman" panose="02020603050405020304" pitchFamily="18" charset="0"/>
              </a:rPr>
            </a:br>
            <a:r>
              <a:rPr lang="kk-KZ" sz="2400" b="1" dirty="0">
                <a:cs typeface="Times New Roman" panose="02020603050405020304" pitchFamily="18" charset="0"/>
              </a:rPr>
              <a:t/>
            </a:r>
            <a:br>
              <a:rPr lang="kk-KZ" sz="2400" b="1" dirty="0">
                <a:cs typeface="Times New Roman" panose="02020603050405020304" pitchFamily="18" charset="0"/>
              </a:rPr>
            </a:br>
            <a:r>
              <a:rPr lang="kk-KZ" sz="2400" b="1" dirty="0" smtClean="0">
                <a:cs typeface="Times New Roman" panose="02020603050405020304" pitchFamily="18" charset="0"/>
              </a:rPr>
              <a:t/>
            </a:r>
            <a:br>
              <a:rPr lang="kk-KZ" sz="2400" b="1" dirty="0" smtClean="0">
                <a:cs typeface="Times New Roman" panose="02020603050405020304" pitchFamily="18" charset="0"/>
              </a:rPr>
            </a:br>
            <a:r>
              <a:rPr lang="kk-KZ" sz="2400" b="1" dirty="0">
                <a:cs typeface="Times New Roman" panose="02020603050405020304" pitchFamily="18" charset="0"/>
              </a:rPr>
              <a:t/>
            </a:r>
            <a:br>
              <a:rPr lang="kk-KZ" sz="2400" b="1" dirty="0">
                <a:cs typeface="Times New Roman" panose="02020603050405020304" pitchFamily="18" charset="0"/>
              </a:rPr>
            </a:br>
            <a:r>
              <a:rPr lang="kk-KZ" sz="2400" b="1" dirty="0" smtClean="0">
                <a:cs typeface="Times New Roman" panose="02020603050405020304" pitchFamily="18" charset="0"/>
              </a:rPr>
              <a:t/>
            </a:r>
            <a:br>
              <a:rPr lang="kk-KZ" sz="2400" b="1" dirty="0" smtClean="0">
                <a:cs typeface="Times New Roman" panose="02020603050405020304" pitchFamily="18" charset="0"/>
              </a:rPr>
            </a:br>
            <a:r>
              <a:rPr lang="kk-KZ" sz="2400" b="1" dirty="0">
                <a:cs typeface="Times New Roman" panose="02020603050405020304" pitchFamily="18" charset="0"/>
              </a:rPr>
              <a:t/>
            </a:r>
            <a:br>
              <a:rPr lang="kk-KZ" sz="2400" b="1" dirty="0">
                <a:cs typeface="Times New Roman" panose="02020603050405020304" pitchFamily="18" charset="0"/>
              </a:rPr>
            </a:br>
            <a:r>
              <a:rPr lang="kk-KZ" sz="2400" b="1" dirty="0" smtClean="0">
                <a:cs typeface="Times New Roman" panose="02020603050405020304" pitchFamily="18" charset="0"/>
              </a:rPr>
              <a:t/>
            </a:r>
            <a:br>
              <a:rPr lang="kk-KZ" sz="2400" b="1" dirty="0" smtClean="0">
                <a:cs typeface="Times New Roman" panose="02020603050405020304" pitchFamily="18" charset="0"/>
              </a:rPr>
            </a:br>
            <a:r>
              <a:rPr lang="kk-KZ" sz="2400" b="1" dirty="0">
                <a:cs typeface="Times New Roman" panose="02020603050405020304" pitchFamily="18" charset="0"/>
              </a:rPr>
              <a:t/>
            </a:r>
            <a:br>
              <a:rPr lang="kk-KZ" sz="2400" b="1" dirty="0">
                <a:cs typeface="Times New Roman" panose="02020603050405020304" pitchFamily="18" charset="0"/>
              </a:rPr>
            </a:br>
            <a:r>
              <a:rPr lang="kk-KZ" sz="2400" b="1" dirty="0" smtClean="0">
                <a:cs typeface="Times New Roman" panose="02020603050405020304" pitchFamily="18" charset="0"/>
              </a:rPr>
              <a:t/>
            </a:r>
            <a:br>
              <a:rPr lang="kk-KZ" sz="2400" b="1" dirty="0" smtClean="0">
                <a:cs typeface="Times New Roman" panose="02020603050405020304" pitchFamily="18" charset="0"/>
              </a:rPr>
            </a:br>
            <a:r>
              <a:rPr lang="kk-KZ" sz="2400" b="1" dirty="0">
                <a:cs typeface="Times New Roman" panose="02020603050405020304" pitchFamily="18" charset="0"/>
              </a:rPr>
              <a:t/>
            </a:r>
            <a:br>
              <a:rPr lang="kk-KZ" sz="2400" b="1" dirty="0">
                <a:cs typeface="Times New Roman" panose="02020603050405020304" pitchFamily="18" charset="0"/>
              </a:rPr>
            </a:br>
            <a:r>
              <a:rPr lang="kk-KZ" sz="2400" b="1" dirty="0" smtClean="0">
                <a:cs typeface="Times New Roman" panose="02020603050405020304" pitchFamily="18" charset="0"/>
              </a:rPr>
              <a:t/>
            </a:r>
            <a:br>
              <a:rPr lang="kk-KZ" sz="2400" b="1" dirty="0" smtClean="0">
                <a:cs typeface="Times New Roman" panose="02020603050405020304" pitchFamily="18" charset="0"/>
              </a:rPr>
            </a:br>
            <a:r>
              <a:rPr lang="kk-KZ" sz="2400" b="1" dirty="0">
                <a:cs typeface="Times New Roman" panose="02020603050405020304" pitchFamily="18" charset="0"/>
              </a:rPr>
              <a:t/>
            </a:r>
            <a:br>
              <a:rPr lang="kk-KZ" sz="2400" b="1" dirty="0">
                <a:cs typeface="Times New Roman" panose="02020603050405020304" pitchFamily="18" charset="0"/>
              </a:rPr>
            </a:br>
            <a:r>
              <a:rPr lang="kk-KZ" sz="2400" b="1" dirty="0" smtClean="0">
                <a:cs typeface="Times New Roman" panose="02020603050405020304" pitchFamily="18" charset="0"/>
              </a:rPr>
              <a:t/>
            </a:r>
            <a:br>
              <a:rPr lang="kk-KZ" sz="2400" b="1" dirty="0" smtClean="0">
                <a:cs typeface="Times New Roman" panose="02020603050405020304" pitchFamily="18" charset="0"/>
              </a:rPr>
            </a:br>
            <a:r>
              <a:rPr lang="kk-KZ" sz="2400" b="1" dirty="0">
                <a:cs typeface="Times New Roman" panose="02020603050405020304" pitchFamily="18" charset="0"/>
              </a:rPr>
              <a:t/>
            </a:r>
            <a:br>
              <a:rPr lang="kk-KZ" sz="2400" b="1" dirty="0">
                <a:cs typeface="Times New Roman" panose="02020603050405020304" pitchFamily="18" charset="0"/>
              </a:rPr>
            </a:br>
            <a:r>
              <a:rPr lang="kk-KZ" sz="2400" b="1" dirty="0" smtClean="0">
                <a:cs typeface="Times New Roman" panose="02020603050405020304" pitchFamily="18" charset="0"/>
              </a:rPr>
              <a:t/>
            </a:r>
            <a:br>
              <a:rPr lang="kk-KZ" sz="2400" b="1" dirty="0" smtClean="0">
                <a:cs typeface="Times New Roman" panose="02020603050405020304" pitchFamily="18" charset="0"/>
              </a:rPr>
            </a:br>
            <a:r>
              <a:rPr lang="kk-KZ" sz="2400" b="1" dirty="0">
                <a:cs typeface="Times New Roman" panose="02020603050405020304" pitchFamily="18" charset="0"/>
              </a:rPr>
              <a:t/>
            </a:r>
            <a:br>
              <a:rPr lang="kk-KZ" sz="2400" b="1" dirty="0">
                <a:cs typeface="Times New Roman" panose="02020603050405020304" pitchFamily="18" charset="0"/>
              </a:rPr>
            </a:br>
            <a:r>
              <a:rPr lang="kk-KZ" sz="2400" b="1" dirty="0" smtClean="0">
                <a:cs typeface="Times New Roman" panose="02020603050405020304" pitchFamily="18" charset="0"/>
              </a:rPr>
              <a:t/>
            </a:r>
            <a:br>
              <a:rPr lang="kk-KZ" sz="2400" b="1" dirty="0" smtClean="0">
                <a:cs typeface="Times New Roman" panose="02020603050405020304" pitchFamily="18" charset="0"/>
              </a:rPr>
            </a:br>
            <a:r>
              <a:rPr lang="kk-KZ" sz="2400" b="1" dirty="0">
                <a:cs typeface="Times New Roman" panose="02020603050405020304" pitchFamily="18" charset="0"/>
              </a:rPr>
              <a:t/>
            </a:r>
            <a:br>
              <a:rPr lang="kk-KZ" sz="2400" b="1" dirty="0">
                <a:cs typeface="Times New Roman" panose="02020603050405020304" pitchFamily="18" charset="0"/>
              </a:rPr>
            </a:br>
            <a:r>
              <a:rPr lang="kk-KZ" sz="2400" b="1" dirty="0" smtClean="0">
                <a:cs typeface="Times New Roman" panose="02020603050405020304" pitchFamily="18" charset="0"/>
              </a:rPr>
              <a:t/>
            </a:r>
            <a:br>
              <a:rPr lang="kk-KZ" sz="2400" b="1" dirty="0" smtClean="0">
                <a:cs typeface="Times New Roman" panose="02020603050405020304" pitchFamily="18" charset="0"/>
              </a:rPr>
            </a:br>
            <a:r>
              <a:rPr lang="kk-KZ" sz="2400" b="1" dirty="0">
                <a:cs typeface="Times New Roman" panose="02020603050405020304" pitchFamily="18" charset="0"/>
              </a:rPr>
              <a:t/>
            </a:r>
            <a:br>
              <a:rPr lang="kk-KZ" sz="2400" b="1" dirty="0">
                <a:cs typeface="Times New Roman" panose="02020603050405020304" pitchFamily="18" charset="0"/>
              </a:rPr>
            </a:br>
            <a:r>
              <a:rPr lang="kk-KZ" sz="2400" b="1" dirty="0" smtClean="0">
                <a:cs typeface="Times New Roman" panose="02020603050405020304" pitchFamily="18" charset="0"/>
              </a:rPr>
              <a:t/>
            </a:r>
            <a:br>
              <a:rPr lang="kk-KZ" sz="2400" b="1" dirty="0" smtClean="0">
                <a:cs typeface="Times New Roman" panose="02020603050405020304" pitchFamily="18" charset="0"/>
              </a:rPr>
            </a:br>
            <a:r>
              <a:rPr lang="kk-KZ" sz="2400" b="1" dirty="0">
                <a:cs typeface="Times New Roman" panose="02020603050405020304" pitchFamily="18" charset="0"/>
              </a:rPr>
              <a:t/>
            </a:r>
            <a:br>
              <a:rPr lang="kk-KZ" sz="2400" b="1" dirty="0">
                <a:cs typeface="Times New Roman" panose="02020603050405020304" pitchFamily="18" charset="0"/>
              </a:rPr>
            </a:br>
            <a:r>
              <a:rPr lang="kk-KZ" sz="2400" b="1" dirty="0" smtClean="0">
                <a:cs typeface="Times New Roman" panose="02020603050405020304" pitchFamily="18" charset="0"/>
              </a:rPr>
              <a:t/>
            </a:r>
            <a:br>
              <a:rPr lang="kk-KZ" sz="2400" b="1" dirty="0" smtClean="0">
                <a:cs typeface="Times New Roman" panose="02020603050405020304" pitchFamily="18" charset="0"/>
              </a:rPr>
            </a:br>
            <a:r>
              <a:rPr lang="kk-KZ" sz="2400" b="1" dirty="0">
                <a:cs typeface="Times New Roman" panose="02020603050405020304" pitchFamily="18" charset="0"/>
              </a:rPr>
              <a:t/>
            </a:r>
            <a:br>
              <a:rPr lang="kk-KZ" sz="2400" b="1" dirty="0">
                <a:cs typeface="Times New Roman" panose="02020603050405020304" pitchFamily="18" charset="0"/>
              </a:rPr>
            </a:br>
            <a:r>
              <a:rPr lang="kk-KZ" sz="2400" b="1" dirty="0" smtClean="0">
                <a:cs typeface="Times New Roman" panose="02020603050405020304" pitchFamily="18" charset="0"/>
              </a:rPr>
              <a:t/>
            </a:r>
            <a:br>
              <a:rPr lang="kk-KZ" sz="2400" b="1" dirty="0" smtClean="0">
                <a:cs typeface="Times New Roman" panose="02020603050405020304" pitchFamily="18" charset="0"/>
              </a:rPr>
            </a:br>
            <a:r>
              <a:rPr lang="kk-KZ" sz="2400" b="1" dirty="0">
                <a:cs typeface="Times New Roman" panose="02020603050405020304" pitchFamily="18" charset="0"/>
              </a:rPr>
              <a:t/>
            </a:r>
            <a:br>
              <a:rPr lang="kk-KZ" sz="2400" b="1" dirty="0">
                <a:cs typeface="Times New Roman" panose="02020603050405020304" pitchFamily="18" charset="0"/>
              </a:rPr>
            </a:br>
            <a:r>
              <a:rPr lang="kk-KZ" sz="2400" b="1" dirty="0" smtClean="0">
                <a:cs typeface="Times New Roman" panose="02020603050405020304" pitchFamily="18" charset="0"/>
              </a:rPr>
              <a:t/>
            </a:r>
            <a:br>
              <a:rPr lang="kk-KZ" sz="2400" b="1" dirty="0" smtClean="0">
                <a:cs typeface="Times New Roman" panose="02020603050405020304" pitchFamily="18" charset="0"/>
              </a:rPr>
            </a:br>
            <a:r>
              <a:rPr lang="kk-KZ" sz="2400" b="1" dirty="0">
                <a:cs typeface="Times New Roman" panose="02020603050405020304" pitchFamily="18" charset="0"/>
              </a:rPr>
              <a:t/>
            </a:r>
            <a:br>
              <a:rPr lang="kk-KZ" sz="2400" b="1" dirty="0">
                <a:cs typeface="Times New Roman" panose="02020603050405020304" pitchFamily="18" charset="0"/>
              </a:rPr>
            </a:br>
            <a:r>
              <a:rPr lang="kk-KZ" sz="2400" b="1" dirty="0" smtClean="0">
                <a:cs typeface="Times New Roman" panose="02020603050405020304" pitchFamily="18" charset="0"/>
              </a:rPr>
              <a:t/>
            </a:r>
            <a:br>
              <a:rPr lang="kk-KZ" sz="2400" b="1" dirty="0" smtClean="0">
                <a:cs typeface="Times New Roman" panose="02020603050405020304" pitchFamily="18" charset="0"/>
              </a:rPr>
            </a:br>
            <a:r>
              <a:rPr lang="kk-KZ" sz="2400" b="1" dirty="0">
                <a:cs typeface="Times New Roman" panose="02020603050405020304" pitchFamily="18" charset="0"/>
              </a:rPr>
              <a:t/>
            </a:r>
            <a:br>
              <a:rPr lang="kk-KZ" sz="2400" b="1" dirty="0">
                <a:cs typeface="Times New Roman" panose="02020603050405020304" pitchFamily="18" charset="0"/>
              </a:rPr>
            </a:br>
            <a:r>
              <a:rPr lang="kk-KZ" sz="2400" b="1" dirty="0" smtClean="0">
                <a:cs typeface="Times New Roman" panose="02020603050405020304" pitchFamily="18" charset="0"/>
              </a:rPr>
              <a:t/>
            </a:r>
            <a:br>
              <a:rPr lang="kk-KZ" sz="2400" b="1" dirty="0" smtClean="0">
                <a:cs typeface="Times New Roman" panose="02020603050405020304" pitchFamily="18" charset="0"/>
              </a:rPr>
            </a:br>
            <a:r>
              <a:rPr lang="kk-KZ" sz="2400" b="1" dirty="0">
                <a:cs typeface="Times New Roman" panose="02020603050405020304" pitchFamily="18" charset="0"/>
              </a:rPr>
              <a:t/>
            </a:r>
            <a:br>
              <a:rPr lang="kk-KZ" sz="2400" b="1" dirty="0">
                <a:cs typeface="Times New Roman" panose="02020603050405020304" pitchFamily="18" charset="0"/>
              </a:rPr>
            </a:br>
            <a:r>
              <a:rPr lang="kk-KZ" sz="2400" b="1" dirty="0" smtClean="0">
                <a:cs typeface="Times New Roman" panose="02020603050405020304" pitchFamily="18" charset="0"/>
              </a:rPr>
              <a:t/>
            </a:r>
            <a:br>
              <a:rPr lang="kk-KZ" sz="2400" b="1" dirty="0" smtClean="0">
                <a:cs typeface="Times New Roman" panose="02020603050405020304" pitchFamily="18" charset="0"/>
              </a:rPr>
            </a:br>
            <a:r>
              <a:rPr lang="kk-KZ" sz="2400" b="1" dirty="0">
                <a:cs typeface="Times New Roman" panose="02020603050405020304" pitchFamily="18" charset="0"/>
              </a:rPr>
              <a:t/>
            </a:r>
            <a:br>
              <a:rPr lang="kk-KZ" sz="2400" b="1" dirty="0">
                <a:cs typeface="Times New Roman" panose="02020603050405020304" pitchFamily="18" charset="0"/>
              </a:rPr>
            </a:br>
            <a:r>
              <a:rPr lang="kk-KZ" sz="2400" b="1" dirty="0" smtClean="0">
                <a:cs typeface="Times New Roman" panose="02020603050405020304" pitchFamily="18" charset="0"/>
              </a:rPr>
              <a:t/>
            </a:r>
            <a:br>
              <a:rPr lang="kk-KZ" sz="2400" b="1" dirty="0" smtClean="0">
                <a:cs typeface="Times New Roman" panose="02020603050405020304" pitchFamily="18" charset="0"/>
              </a:rPr>
            </a:br>
            <a:r>
              <a:rPr lang="kk-KZ" sz="2400" b="1" dirty="0">
                <a:cs typeface="Times New Roman" panose="02020603050405020304" pitchFamily="18" charset="0"/>
              </a:rPr>
              <a:t/>
            </a:r>
            <a:br>
              <a:rPr lang="kk-KZ" sz="2400" b="1" dirty="0">
                <a:cs typeface="Times New Roman" panose="02020603050405020304" pitchFamily="18" charset="0"/>
              </a:rPr>
            </a:br>
            <a:r>
              <a:rPr lang="kk-KZ" sz="2400" b="1" dirty="0" smtClean="0">
                <a:cs typeface="Times New Roman" panose="02020603050405020304" pitchFamily="18" charset="0"/>
              </a:rPr>
              <a:t/>
            </a:r>
            <a:br>
              <a:rPr lang="kk-KZ" sz="2400" b="1" dirty="0" smtClean="0">
                <a:cs typeface="Times New Roman" panose="02020603050405020304" pitchFamily="18" charset="0"/>
              </a:rPr>
            </a:br>
            <a:r>
              <a:rPr lang="kk-KZ" sz="2400" b="1" dirty="0">
                <a:cs typeface="Times New Roman" panose="02020603050405020304" pitchFamily="18" charset="0"/>
              </a:rPr>
              <a:t/>
            </a:r>
            <a:br>
              <a:rPr lang="kk-KZ" sz="2400" b="1" dirty="0">
                <a:cs typeface="Times New Roman" panose="02020603050405020304" pitchFamily="18" charset="0"/>
              </a:rPr>
            </a:br>
            <a:r>
              <a:rPr lang="kk-KZ" sz="2400" b="1" dirty="0" smtClean="0">
                <a:cs typeface="Times New Roman" panose="02020603050405020304" pitchFamily="18" charset="0"/>
              </a:rPr>
              <a:t/>
            </a:r>
            <a:br>
              <a:rPr lang="kk-KZ" sz="2400" b="1" dirty="0" smtClean="0">
                <a:cs typeface="Times New Roman" panose="02020603050405020304" pitchFamily="18" charset="0"/>
              </a:rPr>
            </a:br>
            <a:r>
              <a:rPr lang="kk-KZ" sz="2400" b="1" dirty="0">
                <a:cs typeface="Times New Roman" panose="02020603050405020304" pitchFamily="18" charset="0"/>
              </a:rPr>
              <a:t/>
            </a:r>
            <a:br>
              <a:rPr lang="kk-KZ" sz="2400" b="1" dirty="0">
                <a:cs typeface="Times New Roman" panose="02020603050405020304" pitchFamily="18" charset="0"/>
              </a:rPr>
            </a:br>
            <a:r>
              <a:rPr lang="kk-KZ" sz="2400" b="1" dirty="0" smtClean="0">
                <a:cs typeface="Times New Roman" panose="02020603050405020304" pitchFamily="18" charset="0"/>
              </a:rPr>
              <a:t/>
            </a:r>
            <a:br>
              <a:rPr lang="kk-KZ" sz="2400" b="1" dirty="0" smtClean="0">
                <a:cs typeface="Times New Roman" panose="02020603050405020304" pitchFamily="18" charset="0"/>
              </a:rPr>
            </a:br>
            <a:r>
              <a:rPr lang="kk-KZ" sz="2400" b="1" dirty="0" smtClean="0">
                <a:cs typeface="Times New Roman" panose="02020603050405020304" pitchFamily="18" charset="0"/>
              </a:rPr>
              <a:t/>
            </a:r>
            <a:br>
              <a:rPr lang="kk-KZ" sz="2400" b="1" dirty="0" smtClean="0">
                <a:cs typeface="Times New Roman" panose="02020603050405020304" pitchFamily="18" charset="0"/>
              </a:rPr>
            </a:br>
            <a:r>
              <a:rPr lang="kk-KZ" sz="2400" b="1" dirty="0">
                <a:cs typeface="Times New Roman" panose="02020603050405020304" pitchFamily="18" charset="0"/>
              </a:rPr>
              <a:t/>
            </a:r>
            <a:br>
              <a:rPr lang="kk-KZ" sz="2400" b="1" dirty="0">
                <a:cs typeface="Times New Roman" panose="02020603050405020304" pitchFamily="18" charset="0"/>
              </a:rPr>
            </a:br>
            <a:r>
              <a:rPr lang="kk-KZ" sz="2400" b="1" dirty="0" smtClean="0">
                <a:cs typeface="Times New Roman" panose="02020603050405020304" pitchFamily="18" charset="0"/>
              </a:rPr>
              <a:t/>
            </a:r>
            <a:br>
              <a:rPr lang="kk-KZ" sz="2400" b="1" dirty="0" smtClean="0">
                <a:cs typeface="Times New Roman" panose="02020603050405020304" pitchFamily="18" charset="0"/>
              </a:rPr>
            </a:br>
            <a:r>
              <a:rPr lang="kk-KZ" sz="2400" b="1" dirty="0">
                <a:cs typeface="Times New Roman" panose="02020603050405020304" pitchFamily="18" charset="0"/>
              </a:rPr>
              <a:t/>
            </a:r>
            <a:br>
              <a:rPr lang="kk-KZ" sz="2400" b="1" dirty="0">
                <a:cs typeface="Times New Roman" panose="02020603050405020304" pitchFamily="18" charset="0"/>
              </a:rPr>
            </a:br>
            <a:r>
              <a:rPr lang="kk-KZ" sz="2400" b="1" dirty="0" smtClean="0">
                <a:cs typeface="Times New Roman" panose="02020603050405020304" pitchFamily="18" charset="0"/>
              </a:rPr>
              <a:t/>
            </a:r>
            <a:br>
              <a:rPr lang="kk-KZ" sz="2400" b="1" dirty="0" smtClean="0">
                <a:cs typeface="Times New Roman" panose="02020603050405020304" pitchFamily="18" charset="0"/>
              </a:rPr>
            </a:br>
            <a:r>
              <a:rPr lang="kk-KZ" sz="2400" b="1" dirty="0">
                <a:cs typeface="Times New Roman" panose="02020603050405020304" pitchFamily="18" charset="0"/>
              </a:rPr>
              <a:t/>
            </a:r>
            <a:br>
              <a:rPr lang="kk-KZ" sz="2400" b="1" dirty="0">
                <a:cs typeface="Times New Roman" panose="02020603050405020304" pitchFamily="18" charset="0"/>
              </a:rPr>
            </a:br>
            <a:r>
              <a:rPr lang="kk-KZ" sz="2400" b="1" dirty="0" smtClean="0">
                <a:cs typeface="Times New Roman" panose="02020603050405020304" pitchFamily="18" charset="0"/>
              </a:rPr>
              <a:t/>
            </a:r>
            <a:br>
              <a:rPr lang="kk-KZ" sz="2400" b="1" dirty="0" smtClean="0">
                <a:cs typeface="Times New Roman" panose="02020603050405020304" pitchFamily="18" charset="0"/>
              </a:rPr>
            </a:br>
            <a:r>
              <a:rPr lang="kk-KZ" sz="2400" b="1" dirty="0">
                <a:cs typeface="Times New Roman" panose="02020603050405020304" pitchFamily="18" charset="0"/>
              </a:rPr>
              <a:t/>
            </a:r>
            <a:br>
              <a:rPr lang="kk-KZ" sz="2400" b="1" dirty="0">
                <a:cs typeface="Times New Roman" panose="02020603050405020304" pitchFamily="18" charset="0"/>
              </a:rPr>
            </a:br>
            <a:r>
              <a:rPr lang="kk-KZ" sz="2400" b="1" dirty="0" smtClean="0">
                <a:cs typeface="Times New Roman" panose="02020603050405020304" pitchFamily="18" charset="0"/>
              </a:rPr>
              <a:t/>
            </a:r>
            <a:br>
              <a:rPr lang="kk-KZ" sz="2400" b="1" dirty="0" smtClean="0">
                <a:cs typeface="Times New Roman" panose="02020603050405020304" pitchFamily="18" charset="0"/>
              </a:rPr>
            </a:br>
            <a:r>
              <a:rPr lang="kk-KZ" sz="2400" b="1" dirty="0">
                <a:cs typeface="Times New Roman" panose="02020603050405020304" pitchFamily="18" charset="0"/>
              </a:rPr>
              <a:t/>
            </a:r>
            <a:br>
              <a:rPr lang="kk-KZ" sz="2400" b="1" dirty="0">
                <a:cs typeface="Times New Roman" panose="02020603050405020304" pitchFamily="18" charset="0"/>
              </a:rPr>
            </a:br>
            <a:r>
              <a:rPr lang="kk-KZ" sz="2400" b="1" dirty="0" smtClean="0">
                <a:cs typeface="Times New Roman" panose="02020603050405020304" pitchFamily="18" charset="0"/>
              </a:rPr>
              <a:t/>
            </a:r>
            <a:br>
              <a:rPr lang="kk-KZ" sz="2400" b="1" dirty="0" smtClean="0">
                <a:cs typeface="Times New Roman" panose="02020603050405020304" pitchFamily="18" charset="0"/>
              </a:rPr>
            </a:br>
            <a:r>
              <a:rPr lang="kk-KZ" sz="2400" b="1" dirty="0">
                <a:cs typeface="Times New Roman" panose="02020603050405020304" pitchFamily="18" charset="0"/>
              </a:rPr>
              <a:t/>
            </a:r>
            <a:br>
              <a:rPr lang="kk-KZ" sz="2400" b="1" dirty="0">
                <a:cs typeface="Times New Roman" panose="02020603050405020304" pitchFamily="18" charset="0"/>
              </a:rPr>
            </a:br>
            <a:r>
              <a:rPr lang="kk-KZ" sz="2400" b="1" dirty="0" smtClean="0">
                <a:cs typeface="Times New Roman" panose="02020603050405020304" pitchFamily="18" charset="0"/>
              </a:rPr>
              <a:t/>
            </a:r>
            <a:br>
              <a:rPr lang="kk-KZ" sz="2400" b="1" dirty="0" smtClean="0">
                <a:cs typeface="Times New Roman" panose="02020603050405020304" pitchFamily="18" charset="0"/>
              </a:rPr>
            </a:br>
            <a:r>
              <a:rPr lang="kk-KZ" sz="2400" b="1" dirty="0">
                <a:cs typeface="Times New Roman" panose="02020603050405020304" pitchFamily="18" charset="0"/>
              </a:rPr>
              <a:t/>
            </a:r>
            <a:br>
              <a:rPr lang="kk-KZ" sz="2400" b="1" dirty="0">
                <a:cs typeface="Times New Roman" panose="02020603050405020304" pitchFamily="18" charset="0"/>
              </a:rPr>
            </a:br>
            <a:r>
              <a:rPr lang="kk-KZ" sz="2400" b="1" dirty="0" smtClean="0">
                <a:cs typeface="Times New Roman" panose="02020603050405020304" pitchFamily="18" charset="0"/>
              </a:rPr>
              <a:t/>
            </a:r>
            <a:br>
              <a:rPr lang="kk-KZ" sz="2400" b="1" dirty="0" smtClean="0">
                <a:cs typeface="Times New Roman" panose="02020603050405020304" pitchFamily="18" charset="0"/>
              </a:rPr>
            </a:br>
            <a:r>
              <a:rPr lang="kk-KZ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Бір </a:t>
            </a:r>
            <a:r>
              <a:rPr lang="kk-KZ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немесе бірнеше дұрыс жауаптары бар тест тапсырмаларының бірінші пән бойнша бағалануы </a:t>
            </a:r>
            <a:r>
              <a:rPr lang="kk-KZ" sz="2400" b="1" dirty="0">
                <a:cs typeface="Times New Roman" panose="02020603050405020304" pitchFamily="18" charset="0"/>
              </a:rPr>
              <a:t/>
            </a:r>
            <a:br>
              <a:rPr lang="kk-KZ" sz="2400" b="1" dirty="0">
                <a:cs typeface="Times New Roman" panose="02020603050405020304" pitchFamily="18" charset="0"/>
              </a:rPr>
            </a:br>
            <a:r>
              <a:rPr lang="kk-KZ" sz="1800" b="1" i="1" dirty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(9- сыныптар үшін екінші пән, 11- сыныптар үшін  екінші және </a:t>
            </a:r>
            <a:br>
              <a:rPr lang="kk-KZ" sz="1800" b="1" i="1" dirty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</a:br>
            <a:r>
              <a:rPr lang="kk-KZ" sz="1800" b="1" i="1" dirty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 үшінші  пәндер бойынша)</a:t>
            </a:r>
            <a:br>
              <a:rPr lang="kk-KZ" sz="1800" b="1" i="1" dirty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</a:br>
            <a:endParaRPr lang="ru-RU" sz="1800" b="1" i="1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37151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kk-KZ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Бір немесе бірнеше дұрыс жауаптары бар тест тапсырмаларының бірінші пән бойнша бағалануы </a:t>
            </a:r>
            <a:r>
              <a:rPr lang="kk-KZ" sz="2400" b="1" dirty="0">
                <a:cs typeface="Times New Roman" panose="02020603050405020304" pitchFamily="18" charset="0"/>
              </a:rPr>
              <a:t/>
            </a:r>
            <a:br>
              <a:rPr lang="kk-KZ" sz="2400" b="1" dirty="0">
                <a:cs typeface="Times New Roman" panose="02020603050405020304" pitchFamily="18" charset="0"/>
              </a:rPr>
            </a:br>
            <a:r>
              <a:rPr lang="kk-KZ" sz="1800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kk-KZ" sz="1600" b="1" i="1" dirty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9- сыныптар үшін екінші пән, 11- сыныптар үшін  екінші және </a:t>
            </a:r>
            <a:br>
              <a:rPr lang="kk-KZ" sz="1600" b="1" i="1" dirty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</a:br>
            <a:r>
              <a:rPr lang="kk-KZ" sz="1600" b="1" i="1" dirty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 үшінші  пәндер бойынша)</a:t>
            </a:r>
            <a:br>
              <a:rPr lang="kk-KZ" sz="1600" b="1" i="1" dirty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</a:br>
            <a:endParaRPr lang="ru-RU" sz="1600" b="1" i="1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a.khaidarova\Desktop\апавяп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88" y="1928802"/>
            <a:ext cx="3624681" cy="45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.khaidarova\Desktop\епы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856" y="3224751"/>
            <a:ext cx="3179995" cy="41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a.khaidarova\Desktop\прчапр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720" y="3202085"/>
            <a:ext cx="3200897" cy="40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a.khaidarova\Desktop\апрвапр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814" y="3681940"/>
            <a:ext cx="3254371" cy="38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.khaidarova\Desktop\Новый точечный рисунок (2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4929980"/>
            <a:ext cx="3279189" cy="41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Users\a.khaidarova\Desktop\явпявпа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929980"/>
            <a:ext cx="3407097" cy="41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33400" y="1419260"/>
            <a:ext cx="8229600" cy="4333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1600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                                                                             </a:t>
            </a:r>
          </a:p>
          <a:p>
            <a:pPr algn="ctr">
              <a:defRPr/>
            </a:pPr>
            <a:r>
              <a:rPr lang="kk-K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</a:t>
            </a:r>
            <a:r>
              <a:rPr lang="kk-KZ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kk-KZ" sz="1400" dirty="0">
                <a:solidFill>
                  <a:schemeClr val="tx1"/>
                </a:solidFill>
                <a:cs typeface="Times New Roman" pitchFamily="18" charset="0"/>
              </a:rPr>
              <a:t>Егер тест тапсырмасында үш  дұрыс жауап болса және тестіленуші сол үш  жауапты дұрыс таңдаса,                         </a:t>
            </a:r>
            <a:r>
              <a:rPr lang="kk-KZ" sz="1400" b="1" dirty="0">
                <a:solidFill>
                  <a:schemeClr val="tx1"/>
                </a:solidFill>
                <a:cs typeface="Times New Roman" pitchFamily="18" charset="0"/>
              </a:rPr>
              <a:t>екі балл </a:t>
            </a:r>
            <a:r>
              <a:rPr lang="kk-KZ" sz="1400" dirty="0">
                <a:solidFill>
                  <a:schemeClr val="tx1"/>
                </a:solidFill>
                <a:cs typeface="Times New Roman" pitchFamily="18" charset="0"/>
              </a:rPr>
              <a:t>беріледі.</a:t>
            </a:r>
            <a:endParaRPr lang="ru-RU" sz="1400" dirty="0">
              <a:solidFill>
                <a:schemeClr val="tx1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kk-K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kk-K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бъект 16"/>
          <p:cNvSpPr>
            <a:spLocks noGrp="1"/>
          </p:cNvSpPr>
          <p:nvPr>
            <p:ph sz="quarter" idx="1"/>
          </p:nvPr>
        </p:nvSpPr>
        <p:spPr>
          <a:xfrm>
            <a:off x="444302" y="2475049"/>
            <a:ext cx="8229600" cy="7058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indent="0" algn="ctr">
              <a:buNone/>
              <a:defRPr/>
            </a:pPr>
            <a:r>
              <a:rPr lang="kk-KZ" sz="1400" dirty="0">
                <a:solidFill>
                  <a:schemeClr val="tx1"/>
                </a:solidFill>
                <a:cs typeface="Times New Roman" pitchFamily="18" charset="0"/>
              </a:rPr>
              <a:t>Егер тест тапсырмасында үш  дұрыс жауап болса және тестіленуші екі жауапты дұрыс таңдаса, немес екі жауапты дұрыс және бір жауапты қате белгілесе </a:t>
            </a:r>
            <a:r>
              <a:rPr lang="kk-KZ" sz="1400" b="1" dirty="0">
                <a:solidFill>
                  <a:schemeClr val="tx1"/>
                </a:solidFill>
                <a:cs typeface="Times New Roman" pitchFamily="18" charset="0"/>
              </a:rPr>
              <a:t>бір балл </a:t>
            </a:r>
            <a:r>
              <a:rPr lang="kk-KZ" sz="1400" dirty="0">
                <a:solidFill>
                  <a:schemeClr val="tx1"/>
                </a:solidFill>
                <a:cs typeface="Times New Roman" pitchFamily="18" charset="0"/>
              </a:rPr>
              <a:t>беріледі. Егер үш жауапты дұрыс белгілесе және бір жауапты қате белгілемесе, </a:t>
            </a:r>
            <a:r>
              <a:rPr lang="kk-KZ" sz="1400" b="1" dirty="0">
                <a:solidFill>
                  <a:schemeClr val="tx1"/>
                </a:solidFill>
                <a:cs typeface="Times New Roman" pitchFamily="18" charset="0"/>
              </a:rPr>
              <a:t>бір балл </a:t>
            </a:r>
            <a:r>
              <a:rPr lang="kk-KZ" sz="1400" dirty="0">
                <a:solidFill>
                  <a:schemeClr val="tx1"/>
                </a:solidFill>
                <a:cs typeface="Times New Roman" pitchFamily="18" charset="0"/>
              </a:rPr>
              <a:t>беріледі. </a:t>
            </a:r>
            <a:endParaRPr lang="ru-RU" sz="14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57200" y="4215031"/>
            <a:ext cx="8382000" cy="6619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kk-KZ" sz="1400" dirty="0">
                <a:solidFill>
                  <a:schemeClr val="tx1"/>
                </a:solidFill>
                <a:cs typeface="Times New Roman" pitchFamily="18" charset="0"/>
              </a:rPr>
              <a:t>Егер тест тапсырмасында үш дұрыс жауап болса және тестіленуші бір жауапты дұрыс таңдаса немесе үш жауапты дұрыс және екі жауапты қате белгілесе, </a:t>
            </a:r>
            <a:r>
              <a:rPr lang="kk-KZ" sz="1400" b="1" dirty="0">
                <a:solidFill>
                  <a:schemeClr val="tx1"/>
                </a:solidFill>
                <a:cs typeface="Times New Roman" pitchFamily="18" charset="0"/>
              </a:rPr>
              <a:t>нөл балл </a:t>
            </a:r>
            <a:r>
              <a:rPr lang="kk-KZ" sz="1400" dirty="0">
                <a:solidFill>
                  <a:schemeClr val="tx1"/>
                </a:solidFill>
                <a:cs typeface="Times New Roman" pitchFamily="18" charset="0"/>
              </a:rPr>
              <a:t>беріледі.</a:t>
            </a:r>
            <a:endParaRPr lang="ru-RU" sz="1400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8828" y="6027643"/>
            <a:ext cx="8382000" cy="3143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err="1">
                <a:solidFill>
                  <a:schemeClr val="tx1"/>
                </a:solidFill>
                <a:cs typeface="Times New Roman" pitchFamily="18" charset="0"/>
              </a:rPr>
              <a:t>Басқа</a:t>
            </a: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cs typeface="Times New Roman" pitchFamily="18" charset="0"/>
              </a:rPr>
              <a:t>жағдайларда</a:t>
            </a: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 - </a:t>
            </a:r>
            <a:r>
              <a:rPr lang="ru-RU" sz="1400" b="1" dirty="0" err="1">
                <a:solidFill>
                  <a:schemeClr val="tx1"/>
                </a:solidFill>
                <a:cs typeface="Times New Roman" pitchFamily="18" charset="0"/>
              </a:rPr>
              <a:t>нөл</a:t>
            </a:r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 балл </a:t>
            </a:r>
            <a:r>
              <a:rPr lang="ru-RU" sz="1400" dirty="0" err="1">
                <a:solidFill>
                  <a:schemeClr val="tx1"/>
                </a:solidFill>
                <a:cs typeface="Times New Roman" pitchFamily="18" charset="0"/>
              </a:rPr>
              <a:t>беріледі</a:t>
            </a: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1232</TotalTime>
  <Words>1153</Words>
  <Application>Microsoft Office PowerPoint</Application>
  <PresentationFormat>Экран (4:3)</PresentationFormat>
  <Paragraphs>169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Начальная</vt:lpstr>
      <vt:lpstr>             </vt:lpstr>
      <vt:lpstr>Презентация PowerPoint</vt:lpstr>
      <vt:lpstr>   ОБ ОЖСБ – ны өткізу  </vt:lpstr>
      <vt:lpstr>Презентация PowerPoint</vt:lpstr>
      <vt:lpstr>Презентация PowerPoint</vt:lpstr>
      <vt:lpstr>Презентация PowerPoint</vt:lpstr>
      <vt:lpstr>                                  Бір немесе бірнеше дұрыс жауаптары бар тест тапсырмаларының бірінші пән бойнша бағалануы  (9- сыныптар үшін екінші пән, 11- сыныптар үшін  екінші және   үшінші  пәндер бойынша)  </vt:lpstr>
      <vt:lpstr>                                                                              Бір немесе бірнеше дұрыс жауаптары бар тест тапсырмаларының бірінші пән бойнша бағалануы  (9- сыныптар үшін екінші пән, 11- сыныптар үшін  екінші және   үшінші  пәндер бойынша) </vt:lpstr>
      <vt:lpstr>Бір немесе бірнеше дұрыс жауаптары бар тест тапсырмаларының бірінші пән бойнша бағалануы  (9- сыныптар үшін екінші пән, 11- сыныптар үшін  екінші және   үшінші  пәндер бойынша) </vt:lpstr>
      <vt:lpstr>ОБ ОЖСБ-ға дайындық материалдары</vt:lpstr>
      <vt:lpstr> ОБ ОЖСБ онлайн және байқау сынағы</vt:lpstr>
      <vt:lpstr>Презентация PowerPoint</vt:lpstr>
      <vt:lpstr>ОЖСБ бойынша ақпараттар жарияланған                                       интернет-ресурстар</vt:lpstr>
      <vt:lpstr>Ұлттық тестілеу орталығы әлеуметтік желілерде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ходе подготовки к  Единому национальному тестированию</dc:title>
  <dc:creator>Акжан Хайдарова</dc:creator>
  <cp:lastModifiedBy>Жумаханова Гульнур</cp:lastModifiedBy>
  <cp:revision>200</cp:revision>
  <cp:lastPrinted>2018-01-16T13:02:54Z</cp:lastPrinted>
  <dcterms:created xsi:type="dcterms:W3CDTF">2018-01-16T05:32:12Z</dcterms:created>
  <dcterms:modified xsi:type="dcterms:W3CDTF">2018-02-14T09:01:38Z</dcterms:modified>
</cp:coreProperties>
</file>