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300" r:id="rId3"/>
    <p:sldId id="299" r:id="rId4"/>
    <p:sldId id="303" r:id="rId5"/>
    <p:sldId id="304" r:id="rId6"/>
    <p:sldId id="305" r:id="rId7"/>
    <p:sldId id="302" r:id="rId8"/>
    <p:sldId id="311" r:id="rId9"/>
    <p:sldId id="297" r:id="rId10"/>
    <p:sldId id="306" r:id="rId11"/>
    <p:sldId id="307" r:id="rId12"/>
    <p:sldId id="264" r:id="rId13"/>
    <p:sldId id="310" r:id="rId14"/>
    <p:sldId id="261" r:id="rId15"/>
    <p:sldId id="268" r:id="rId16"/>
    <p:sldId id="260" r:id="rId17"/>
    <p:sldId id="288" r:id="rId18"/>
    <p:sldId id="263" r:id="rId19"/>
    <p:sldId id="289" r:id="rId20"/>
    <p:sldId id="308" r:id="rId21"/>
    <p:sldId id="309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Раздел по умолчанию" id="{D2F552CC-FA7F-44ED-B1E9-87CA09DFEC8A}">
          <p14:sldIdLst>
            <p14:sldId id="256"/>
            <p14:sldId id="300"/>
            <p14:sldId id="296"/>
            <p14:sldId id="299"/>
            <p14:sldId id="303"/>
            <p14:sldId id="304"/>
            <p14:sldId id="305"/>
            <p14:sldId id="302"/>
            <p14:sldId id="311"/>
            <p14:sldId id="297"/>
            <p14:sldId id="306"/>
            <p14:sldId id="307"/>
            <p14:sldId id="264"/>
            <p14:sldId id="310"/>
            <p14:sldId id="261"/>
            <p14:sldId id="268"/>
            <p14:sldId id="260"/>
            <p14:sldId id="288"/>
            <p14:sldId id="263"/>
            <p14:sldId id="289"/>
            <p14:sldId id="308"/>
            <p14:sldId id="309"/>
            <p14:sldId id="273"/>
            <p14:sldId id="290"/>
          </p14:sldIdLst>
        </p14:section>
        <p14:section name="Раздел без заголовка" id="{0357DFE5-3258-40EF-9CAA-9C7C5317CE21}">
          <p14:sldIdLst/>
        </p14:section>
        <p14:section name="Раздел без заголовка" id="{00BE3D50-6964-47BC-B706-0CA56BA50326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9B40A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5000" autoAdjust="0"/>
    <p:restoredTop sz="94660"/>
  </p:normalViewPr>
  <p:slideViewPr>
    <p:cSldViewPr snapToGrid="0">
      <p:cViewPr>
        <p:scale>
          <a:sx n="81" d="100"/>
          <a:sy n="81" d="100"/>
        </p:scale>
        <p:origin x="-1524" y="-3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38F8780-CBF5-4140-B405-FF4304426B01}" type="datetimeFigureOut">
              <a:rPr lang="ru-RU" smtClean="0"/>
              <a:pPr/>
              <a:t>01.02.2019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C5A12D-1D83-4E6B-999A-D79E1AE78AF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121769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:wipe/>
      </p:transition>
    </mc:Choice>
    <mc:Fallback>
      <p:transition spd="slow">
        <p:wip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8F8780-CBF5-4140-B405-FF4304426B01}" type="datetimeFigureOut">
              <a:rPr lang="ru-RU" smtClean="0"/>
              <a:pPr/>
              <a:t>01.02.2019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C5A12D-1D83-4E6B-999A-D79E1AE78AF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270593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:wipe/>
      </p:transition>
    </mc:Choice>
    <mc:Fallback>
      <p:transition spd="slow">
        <p:wip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8F8780-CBF5-4140-B405-FF4304426B01}" type="datetimeFigureOut">
              <a:rPr lang="ru-RU" smtClean="0"/>
              <a:pPr/>
              <a:t>01.02.2019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C5A12D-1D83-4E6B-999A-D79E1AE78AF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019457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:wipe/>
      </p:transition>
    </mc:Choice>
    <mc:Fallback>
      <p:transition spd="slow">
        <p:wip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8F8780-CBF5-4140-B405-FF4304426B01}" type="datetimeFigureOut">
              <a:rPr lang="ru-RU" smtClean="0"/>
              <a:pPr/>
              <a:t>01.02.2019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C5A12D-1D83-4E6B-999A-D79E1AE78AF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933692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:wipe/>
      </p:transition>
    </mc:Choice>
    <mc:Fallback>
      <p:transition spd="slow">
        <p:wip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8F8780-CBF5-4140-B405-FF4304426B01}" type="datetimeFigureOut">
              <a:rPr lang="ru-RU" smtClean="0"/>
              <a:pPr/>
              <a:t>01.02.2019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C5A12D-1D83-4E6B-999A-D79E1AE78AF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35973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:wipe/>
      </p:transition>
    </mc:Choice>
    <mc:Fallback>
      <p:transition spd="slow">
        <p:wip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8F8780-CBF5-4140-B405-FF4304426B01}" type="datetimeFigureOut">
              <a:rPr lang="ru-RU" smtClean="0"/>
              <a:pPr/>
              <a:t>01.02.2019</a:t>
            </a:fld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C5A12D-1D83-4E6B-999A-D79E1AE78AF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150730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:wipe/>
      </p:transition>
    </mc:Choice>
    <mc:Fallback>
      <p:transition spd="slow">
        <p:wip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8F8780-CBF5-4140-B405-FF4304426B01}" type="datetimeFigureOut">
              <a:rPr lang="ru-RU" smtClean="0"/>
              <a:pPr/>
              <a:t>01.02.2019</a:t>
            </a:fld>
            <a:endParaRPr lang="ru-RU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C5A12D-1D83-4E6B-999A-D79E1AE78AF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168732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:wipe/>
      </p:transition>
    </mc:Choice>
    <mc:Fallback>
      <p:transition spd="slow">
        <p:wip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8F8780-CBF5-4140-B405-FF4304426B01}" type="datetimeFigureOut">
              <a:rPr lang="ru-RU" smtClean="0"/>
              <a:pPr/>
              <a:t>01.02.2019</a:t>
            </a:fld>
            <a:endParaRPr lang="ru-RU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C5A12D-1D83-4E6B-999A-D79E1AE78AF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398645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:wipe/>
      </p:transition>
    </mc:Choice>
    <mc:Fallback>
      <p:transition spd="slow">
        <p:wip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8F8780-CBF5-4140-B405-FF4304426B01}" type="datetimeFigureOut">
              <a:rPr lang="ru-RU" smtClean="0"/>
              <a:pPr/>
              <a:t>01.02.2019</a:t>
            </a:fld>
            <a:endParaRPr lang="ru-RU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C5A12D-1D83-4E6B-999A-D79E1AE78AF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880930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:wipe/>
      </p:transition>
    </mc:Choice>
    <mc:Fallback>
      <p:transition spd="slow">
        <p:wip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8F8780-CBF5-4140-B405-FF4304426B01}" type="datetimeFigureOut">
              <a:rPr lang="ru-RU" smtClean="0"/>
              <a:pPr/>
              <a:t>01.02.2019</a:t>
            </a:fld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C5A12D-1D83-4E6B-999A-D79E1AE78AF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431199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:wipe/>
      </p:transition>
    </mc:Choice>
    <mc:Fallback>
      <p:transition spd="slow">
        <p:wip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8F8780-CBF5-4140-B405-FF4304426B01}" type="datetimeFigureOut">
              <a:rPr lang="ru-RU" smtClean="0"/>
              <a:pPr/>
              <a:t>01.02.2019</a:t>
            </a:fld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C5A12D-1D83-4E6B-999A-D79E1AE78AF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391024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:wipe/>
      </p:transition>
    </mc:Choice>
    <mc:Fallback>
      <p:transition spd="slow">
        <p:wip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D38F8780-CBF5-4140-B405-FF4304426B01}" type="datetimeFigureOut">
              <a:rPr lang="ru-RU" smtClean="0"/>
              <a:pPr/>
              <a:t>01.02.2019</a:t>
            </a:fld>
            <a:endParaRPr lang="ru-RU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7C5A12D-1D83-4E6B-999A-D79E1AE78AF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64334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3000">
        <p:wipe/>
      </p:transition>
    </mc:Choice>
    <mc:Fallback>
      <p:transition spd="slow">
        <p:wipe/>
      </p:transition>
    </mc:Fallback>
  </mc:AlternateConten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4.jpeg"/><Relationship Id="rId7" Type="http://schemas.openxmlformats.org/officeDocument/2006/relationships/image" Target="../media/image36.jpeg"/><Relationship Id="rId2" Type="http://schemas.openxmlformats.org/officeDocument/2006/relationships/slide" Target="slide16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0.xml"/><Relationship Id="rId5" Type="http://schemas.openxmlformats.org/officeDocument/2006/relationships/image" Target="../media/image35.jpeg"/><Relationship Id="rId4" Type="http://schemas.openxmlformats.org/officeDocument/2006/relationships/slide" Target="slide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slide" Target="slide1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slide" Target="slide1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slide" Target="slide2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70297" y="2499564"/>
            <a:ext cx="6218583" cy="3697355"/>
          </a:xfrm>
        </p:spPr>
        <p:txBody>
          <a:bodyPr/>
          <a:lstStyle/>
          <a:p>
            <a:r>
              <a:rPr lang="ru-RU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ookman Old Style" panose="02050604050505020204" pitchFamily="18" charset="0"/>
              </a:rPr>
              <a:t/>
            </a:r>
            <a:br>
              <a:rPr lang="ru-RU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ookman Old Style" panose="02050604050505020204" pitchFamily="18" charset="0"/>
              </a:rPr>
            </a:br>
            <a:r>
              <a:rPr lang="ru-RU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ookman Old Style" panose="02050604050505020204" pitchFamily="18" charset="0"/>
              </a:rPr>
              <a:t>Камал</a:t>
            </a:r>
            <a:r>
              <a:rPr lang="ru-RU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ookman Old Style" panose="02050604050505020204" pitchFamily="18" charset="0"/>
              </a:rPr>
              <a:t> </a:t>
            </a:r>
            <a:r>
              <a:rPr lang="ru-RU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ookman Old Style" panose="02050604050505020204" pitchFamily="18" charset="0"/>
              </a:rPr>
              <a:t>Макпалеев</a:t>
            </a:r>
            <a:r>
              <a:rPr lang="ru-RU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ookman Old Style" panose="02050604050505020204" pitchFamily="18" charset="0"/>
              </a:rPr>
              <a:t> </a:t>
            </a:r>
            <a:r>
              <a:rPr lang="ru-RU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ookman Old Style" panose="02050604050505020204" pitchFamily="18" charset="0"/>
              </a:rPr>
              <a:t>атындағы</a:t>
            </a:r>
            <a:r>
              <a:rPr lang="ru-RU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ookman Old Style" panose="02050604050505020204" pitchFamily="18" charset="0"/>
              </a:rPr>
              <a:t> №4 </a:t>
            </a:r>
            <a:r>
              <a:rPr lang="ru-RU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ookman Old Style" panose="02050604050505020204" pitchFamily="18" charset="0"/>
              </a:rPr>
              <a:t>жалпы</a:t>
            </a:r>
            <a:r>
              <a:rPr lang="ru-RU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ookman Old Style" panose="02050604050505020204" pitchFamily="18" charset="0"/>
              </a:rPr>
              <a:t> орта </a:t>
            </a:r>
            <a:r>
              <a:rPr lang="ru-RU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ookman Old Style" panose="02050604050505020204" pitchFamily="18" charset="0"/>
              </a:rPr>
              <a:t>білім</a:t>
            </a:r>
            <a:r>
              <a:rPr lang="ru-RU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ookman Old Style" panose="02050604050505020204" pitchFamily="18" charset="0"/>
              </a:rPr>
              <a:t> беру </a:t>
            </a:r>
            <a:r>
              <a:rPr lang="ru-RU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ookman Old Style" panose="02050604050505020204" pitchFamily="18" charset="0"/>
              </a:rPr>
              <a:t>мектебі</a:t>
            </a:r>
            <a:r>
              <a:rPr lang="ru-RU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ookman Old Style" panose="02050604050505020204" pitchFamily="18" charset="0"/>
              </a:rPr>
              <a:t/>
            </a:r>
            <a:br>
              <a:rPr lang="ru-RU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ookman Old Style" panose="02050604050505020204" pitchFamily="18" charset="0"/>
              </a:rPr>
            </a:br>
            <a:endParaRPr lang="ru-RU" sz="4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7030A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Bookman Old Style" panose="02050604050505020204" pitchFamily="18" charset="0"/>
            </a:endParaRPr>
          </a:p>
        </p:txBody>
      </p:sp>
      <p:pic>
        <p:nvPicPr>
          <p:cNvPr id="1026" name="Picture 2" descr="C:\Users\Администратор\Desktop\IMG_20180216_1110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91509" y="410307"/>
            <a:ext cx="5591906" cy="2625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2880360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3948" y="420412"/>
            <a:ext cx="8229600" cy="1143000"/>
          </a:xfrm>
        </p:spPr>
        <p:txBody>
          <a:bodyPr/>
          <a:lstStyle/>
          <a:p>
            <a:r>
              <a:rPr lang="kk-KZ" sz="2800" b="1" i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Шахмат үйірмесінің кабинеті</a:t>
            </a:r>
            <a:endParaRPr lang="ru-RU" sz="2800" b="1" i="1" dirty="0">
              <a:solidFill>
                <a:srgbClr val="C0000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4098" name="Picture 2" descr="C:\Users\Администратор\Desktop\для балабакшы\IMG-20180210-WA00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558635"/>
            <a:ext cx="2930236" cy="4031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Администратор\Desktop\для балабакшы\IMG-20180210-WA001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66852" y="1558636"/>
            <a:ext cx="2743203" cy="4031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65660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3948" y="420412"/>
            <a:ext cx="8229600" cy="1143000"/>
          </a:xfrm>
        </p:spPr>
        <p:txBody>
          <a:bodyPr/>
          <a:lstStyle/>
          <a:p>
            <a:r>
              <a:rPr lang="kk-KZ" sz="2800" b="1" i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Робототехника үйірмесінің кабинеті</a:t>
            </a:r>
            <a:endParaRPr lang="ru-RU" sz="2800" b="1" i="1" dirty="0">
              <a:solidFill>
                <a:srgbClr val="C0000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9217" name="Picture 1" descr="C:\Users\Администратор\Desktop\для балабакшы\IMG_20180212_13285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5408" y="1176587"/>
            <a:ext cx="3460174" cy="2970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C:\Users\Администратор\Desktop\для балабакшы\IMG_20180212_13285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2417" y="1269381"/>
            <a:ext cx="3836421" cy="2877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Администратор\Desktop\для балабакшы\IMG_20180212_13290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00559" y="4411304"/>
            <a:ext cx="2783716" cy="2087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008695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7"/>
          <p:cNvSpPr>
            <a:spLocks noChangeArrowheads="1"/>
          </p:cNvSpPr>
          <p:nvPr/>
        </p:nvSpPr>
        <p:spPr bwMode="auto">
          <a:xfrm>
            <a:off x="338721" y="686129"/>
            <a:ext cx="8353425" cy="892444"/>
          </a:xfrm>
          <a:prstGeom prst="bevel">
            <a:avLst>
              <a:gd name="adj" fmla="val 12500"/>
            </a:avLst>
          </a:prstGeom>
          <a:solidFill>
            <a:srgbClr val="A5644E"/>
          </a:solidFill>
          <a:ln w="12700" cap="sq">
            <a:solidFill>
              <a:sysClr val="window" lastClr="FFFFFF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ru-RU" altLang="ru-RU" sz="3200" b="1" kern="0" dirty="0" err="1" smtClean="0">
                <a:solidFill>
                  <a:schemeClr val="accent2">
                    <a:lumMod val="75000"/>
                  </a:schemeClr>
                </a:solidFill>
              </a:rPr>
              <a:t>Мектепшілік</a:t>
            </a:r>
            <a:r>
              <a:rPr kumimoji="1" lang="ru-RU" altLang="ru-RU" sz="3200" b="1" kern="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kumimoji="1" lang="ru-RU" altLang="ru-RU" sz="3200" b="1" kern="0" dirty="0" err="1" smtClean="0">
                <a:solidFill>
                  <a:schemeClr val="accent2">
                    <a:lumMod val="75000"/>
                  </a:schemeClr>
                </a:solidFill>
              </a:rPr>
              <a:t>үйірмелер</a:t>
            </a:r>
            <a:r>
              <a:rPr kumimoji="1" lang="ru-RU" alt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</a:rPr>
              <a:t> </a:t>
            </a:r>
          </a:p>
        </p:txBody>
      </p:sp>
      <p:sp>
        <p:nvSpPr>
          <p:cNvPr id="10" name="AutoShape 7"/>
          <p:cNvSpPr>
            <a:spLocks noChangeArrowheads="1"/>
          </p:cNvSpPr>
          <p:nvPr/>
        </p:nvSpPr>
        <p:spPr bwMode="auto">
          <a:xfrm>
            <a:off x="530171" y="2092214"/>
            <a:ext cx="3985261" cy="1584176"/>
          </a:xfrm>
          <a:prstGeom prst="bevel">
            <a:avLst>
              <a:gd name="adj" fmla="val 12500"/>
            </a:avLst>
          </a:prstGeom>
          <a:solidFill>
            <a:srgbClr val="A5644E"/>
          </a:solidFill>
          <a:ln w="12700" cap="sq">
            <a:solidFill>
              <a:sysClr val="window" lastClr="FFFFFF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k-KZ" altLang="ru-RU" sz="1600" b="1" kern="0" dirty="0" smtClean="0">
                <a:solidFill>
                  <a:prstClr val="black"/>
                </a:solidFill>
              </a:rPr>
              <a:t>Шахмат </a:t>
            </a:r>
            <a:r>
              <a:rPr kumimoji="1" lang="kk-KZ" altLang="ru-RU" sz="1600" b="1" kern="0" dirty="0" smtClean="0">
                <a:solidFill>
                  <a:prstClr val="black"/>
                </a:solidFill>
              </a:rPr>
              <a:t>үйірмесінің</a:t>
            </a:r>
            <a:endParaRPr kumimoji="1" lang="kk-KZ" altLang="ru-RU" sz="1600" b="1" kern="0" dirty="0" smtClean="0">
              <a:solidFill>
                <a:prstClr val="black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k-KZ" altLang="ru-RU" sz="1600" b="1" kern="0" dirty="0" smtClean="0">
                <a:solidFill>
                  <a:prstClr val="black"/>
                </a:solidFill>
              </a:rPr>
              <a:t>ж</a:t>
            </a:r>
            <a:r>
              <a:rPr kumimoji="1" lang="kk-KZ" altLang="ru-RU" sz="1600" b="1" kern="0" dirty="0" smtClean="0">
                <a:solidFill>
                  <a:prstClr val="black"/>
                </a:solidFill>
              </a:rPr>
              <a:t>етекшісі</a:t>
            </a:r>
            <a:r>
              <a:rPr kumimoji="1" lang="kk-KZ" alt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:</a:t>
            </a:r>
            <a:r>
              <a:rPr kumimoji="1" lang="kk-KZ" altLang="ru-RU" sz="1600" b="1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k-KZ" altLang="ru-RU" sz="1600" b="1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Дүйсенбаев Қайролла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k-KZ" altLang="ru-RU" sz="1600" b="1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Ғалымжанұлы</a:t>
            </a:r>
            <a:endParaRPr kumimoji="1" lang="ru-RU" altLang="ru-RU" sz="16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1" name="AutoShape 7"/>
          <p:cNvSpPr>
            <a:spLocks noChangeArrowheads="1"/>
          </p:cNvSpPr>
          <p:nvPr/>
        </p:nvSpPr>
        <p:spPr bwMode="auto">
          <a:xfrm>
            <a:off x="4779818" y="2092214"/>
            <a:ext cx="3854991" cy="1584176"/>
          </a:xfrm>
          <a:prstGeom prst="bevel">
            <a:avLst>
              <a:gd name="adj" fmla="val 12500"/>
            </a:avLst>
          </a:prstGeom>
          <a:solidFill>
            <a:srgbClr val="A5644E"/>
          </a:solidFill>
          <a:ln w="12700" cap="sq">
            <a:solidFill>
              <a:sysClr val="window" lastClr="FFFFFF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k-KZ" altLang="ru-RU" sz="1600" b="1" kern="0" dirty="0" smtClean="0">
                <a:solidFill>
                  <a:prstClr val="black"/>
                </a:solidFill>
              </a:rPr>
              <a:t>Әртүрлі бағыттағы </a:t>
            </a:r>
            <a:r>
              <a:rPr kumimoji="1" lang="kk-KZ" altLang="ru-RU" sz="1600" b="1" kern="0" dirty="0" smtClean="0">
                <a:solidFill>
                  <a:prstClr val="black"/>
                </a:solidFill>
              </a:rPr>
              <a:t>би үйірмесінің</a:t>
            </a:r>
            <a:endParaRPr kumimoji="1" lang="kk-KZ" altLang="ru-RU" sz="1600" b="1" kern="0" dirty="0" smtClean="0">
              <a:solidFill>
                <a:prstClr val="black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k-KZ" altLang="ru-RU" sz="1600" b="1" kern="0" dirty="0" smtClean="0">
                <a:solidFill>
                  <a:prstClr val="black"/>
                </a:solidFill>
              </a:rPr>
              <a:t>ж</a:t>
            </a:r>
            <a:r>
              <a:rPr kumimoji="1" lang="kk-KZ" altLang="ru-RU" sz="1600" b="1" kern="0" dirty="0" smtClean="0">
                <a:solidFill>
                  <a:prstClr val="black"/>
                </a:solidFill>
              </a:rPr>
              <a:t>етекшісі</a:t>
            </a:r>
            <a:r>
              <a:rPr kumimoji="1" lang="kk-KZ" altLang="ru-RU" sz="1600" b="1" kern="0" dirty="0" smtClean="0">
                <a:solidFill>
                  <a:prstClr val="black"/>
                </a:solidFill>
              </a:rPr>
              <a:t>: </a:t>
            </a:r>
            <a:r>
              <a:rPr kumimoji="1" lang="kk-KZ" altLang="ru-RU" sz="1600" b="1" kern="0" dirty="0" smtClean="0">
                <a:solidFill>
                  <a:prstClr val="black"/>
                </a:solidFill>
              </a:rPr>
              <a:t>Егорова Анастасия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k-KZ" altLang="ru-RU" sz="1600" b="1" kern="0" dirty="0" smtClean="0">
                <a:solidFill>
                  <a:prstClr val="black"/>
                </a:solidFill>
              </a:rPr>
              <a:t>Алексеевна</a:t>
            </a:r>
            <a:endParaRPr kumimoji="1" lang="ru-RU" altLang="ru-RU" sz="14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ru-RU" altLang="ru-RU" sz="1400" b="1" i="0" u="none" strike="noStrike" kern="0" cap="none" spc="0" normalizeH="0" baseline="0" noProof="0" dirty="0" smtClean="0">
              <a:ln>
                <a:noFill/>
              </a:ln>
              <a:solidFill>
                <a:srgbClr val="66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itchFamily="66" charset="0"/>
            </a:endParaRPr>
          </a:p>
        </p:txBody>
      </p:sp>
      <p:sp>
        <p:nvSpPr>
          <p:cNvPr id="12" name="AutoShape 7"/>
          <p:cNvSpPr>
            <a:spLocks noChangeArrowheads="1"/>
          </p:cNvSpPr>
          <p:nvPr/>
        </p:nvSpPr>
        <p:spPr bwMode="auto">
          <a:xfrm>
            <a:off x="2787969" y="4190362"/>
            <a:ext cx="3600400" cy="1584176"/>
          </a:xfrm>
          <a:prstGeom prst="bevel">
            <a:avLst>
              <a:gd name="adj" fmla="val 12500"/>
            </a:avLst>
          </a:prstGeom>
          <a:solidFill>
            <a:srgbClr val="A5644E"/>
          </a:solidFill>
          <a:ln w="12700" cap="sq">
            <a:solidFill>
              <a:sysClr val="window" lastClr="FFFFFF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ru-RU" altLang="ru-RU" sz="18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Робототехниканың</a:t>
            </a:r>
            <a:endParaRPr kumimoji="1" lang="ru-RU" altLang="ru-RU" sz="18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k-KZ" altLang="ru-RU" b="1" kern="0" dirty="0" smtClean="0">
                <a:solidFill>
                  <a:prstClr val="black"/>
                </a:solidFill>
              </a:rPr>
              <a:t>ж</a:t>
            </a:r>
            <a:r>
              <a:rPr kumimoji="1" lang="kk-KZ" altLang="ru-RU" b="1" kern="0" dirty="0" smtClean="0">
                <a:solidFill>
                  <a:prstClr val="black"/>
                </a:solidFill>
              </a:rPr>
              <a:t>етекшісі</a:t>
            </a:r>
            <a:r>
              <a:rPr kumimoji="1" lang="kk-KZ" altLang="ru-RU" b="1" kern="0" dirty="0" smtClean="0">
                <a:solidFill>
                  <a:prstClr val="black"/>
                </a:solidFill>
              </a:rPr>
              <a:t>: Ладин Роман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k-KZ" altLang="ru-RU" b="1" kern="0" dirty="0" smtClean="0">
                <a:solidFill>
                  <a:prstClr val="black"/>
                </a:solidFill>
              </a:rPr>
              <a:t>Владимирович</a:t>
            </a:r>
            <a:endParaRPr kumimoji="1" lang="ru-RU" altLang="ru-RU" sz="14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ru-RU" altLang="ru-RU" sz="12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14343741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Камал_2\Downloads\PIT_4155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65516" y="1477107"/>
            <a:ext cx="1503048" cy="2239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Documents and Settings\Haker Pro\Рабочий стол\баян фота2016\DSCN4171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02979" y="4044462"/>
            <a:ext cx="1435667" cy="196947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Администратор\Desktop\IMG_20160124_233123.jp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2813539" y="4044462"/>
            <a:ext cx="1586783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Управляющая кнопка: в конец 6">
            <a:hlinkClick r:id="" action="ppaction://hlinkshowjump?jump=lastslide" highlightClick="1"/>
          </p:cNvPr>
          <p:cNvSpPr/>
          <p:nvPr/>
        </p:nvSpPr>
        <p:spPr>
          <a:xfrm>
            <a:off x="7877908" y="6189785"/>
            <a:ext cx="691661" cy="328246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643260" y="388259"/>
            <a:ext cx="57967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kk-KZ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Біздің мұғалімдер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9" name="Picture 5" descr="C:\Documents and Settings\Админ\Мои документы\Мои рисунки\сотка ЖАЖ\сотка ЖАЖ 166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55187" y="1384041"/>
            <a:ext cx="1716658" cy="2297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2379"/>
            <a:ext cx="8229600" cy="927308"/>
          </a:xfrm>
        </p:spPr>
        <p:txBody>
          <a:bodyPr/>
          <a:lstStyle/>
          <a:p>
            <a:r>
              <a:rPr lang="kk-KZ" sz="2800" b="1" i="1" dirty="0" smtClean="0">
                <a:solidFill>
                  <a:srgbClr val="C00000"/>
                </a:solidFill>
                <a:latin typeface="Bookman Old Style" panose="02050604050505020204" pitchFamily="18" charset="0"/>
                <a:hlinkClick r:id="rId2" action="ppaction://hlinksldjump"/>
              </a:rPr>
              <a:t>Бастауыш</a:t>
            </a:r>
            <a:r>
              <a:rPr lang="kk-KZ" sz="2800" b="1" i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 сынып мұғалімі</a:t>
            </a:r>
            <a:br>
              <a:rPr lang="kk-KZ" sz="2800" b="1" i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</a:br>
            <a:r>
              <a:rPr lang="kk-KZ" sz="2800" b="1" i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Жалпакбасова Анаргүл Жеңісқызы</a:t>
            </a:r>
            <a:endParaRPr lang="ru-RU" sz="2800" b="1" i="1" dirty="0">
              <a:solidFill>
                <a:srgbClr val="C0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39687"/>
            <a:ext cx="8229600" cy="5367129"/>
          </a:xfrm>
        </p:spPr>
        <p:txBody>
          <a:bodyPr/>
          <a:lstStyle/>
          <a:p>
            <a:endParaRPr lang="ru-RU" sz="2000" b="1" i="1" dirty="0" smtClean="0">
              <a:latin typeface="Bookman Old Style" panose="02050604050505020204" pitchFamily="18" charset="0"/>
            </a:endParaRPr>
          </a:p>
          <a:p>
            <a:endParaRPr lang="ru-RU" sz="2000" i="1" dirty="0" smtClean="0">
              <a:latin typeface="Bookman Old Style" panose="02050604050505020204" pitchFamily="18" charset="0"/>
            </a:endParaRPr>
          </a:p>
          <a:p>
            <a:endParaRPr lang="ru-RU" sz="2000" i="1" dirty="0">
              <a:latin typeface="Bookman Old Style" panose="020506040505050202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55964" y="1374453"/>
            <a:ext cx="578773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spcBef>
                <a:spcPct val="0"/>
              </a:spcBef>
              <a:defRPr/>
            </a:pPr>
            <a:r>
              <a:rPr lang="ru-RU" sz="2000" b="1" kern="0" dirty="0" err="1">
                <a:solidFill>
                  <a:srgbClr val="5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Туған жылы</a:t>
            </a:r>
            <a:r>
              <a:rPr lang="ru-RU" sz="2000" b="1" kern="0" dirty="0">
                <a:solidFill>
                  <a:srgbClr val="5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ru-RU" sz="2000" b="1" kern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29</a:t>
            </a:r>
            <a:r>
              <a:rPr lang="ru-RU" sz="2000" b="1" kern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.12.1972 </a:t>
            </a:r>
            <a:r>
              <a:rPr lang="ru-RU" sz="2000" b="1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ж.</a:t>
            </a:r>
          </a:p>
          <a:p>
            <a:pPr lvl="0">
              <a:lnSpc>
                <a:spcPct val="150000"/>
              </a:lnSpc>
              <a:spcBef>
                <a:spcPct val="0"/>
              </a:spcBef>
              <a:defRPr/>
            </a:pPr>
            <a:r>
              <a:rPr lang="ru-RU" sz="2000" b="1" kern="0" dirty="0" err="1">
                <a:solidFill>
                  <a:srgbClr val="5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Білімі</a:t>
            </a:r>
            <a:r>
              <a:rPr lang="ru-RU" sz="2000" b="1" kern="0" dirty="0">
                <a:solidFill>
                  <a:srgbClr val="5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1700" b="1" kern="0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b="1" kern="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Жоғары</a:t>
            </a:r>
            <a:r>
              <a:rPr lang="ru-RU" sz="1900" b="1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lvl="0">
              <a:lnSpc>
                <a:spcPct val="150000"/>
              </a:lnSpc>
              <a:spcBef>
                <a:spcPct val="0"/>
              </a:spcBef>
              <a:defRPr/>
            </a:pPr>
            <a:r>
              <a:rPr lang="ru-RU" sz="2000" b="1" kern="0" dirty="0" err="1">
                <a:solidFill>
                  <a:srgbClr val="5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Мамандығы:</a:t>
            </a:r>
            <a:r>
              <a:rPr lang="ru-RU" sz="2000" b="1" kern="0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kern="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Бастауыш</a:t>
            </a:r>
            <a:r>
              <a:rPr lang="ru-RU" b="1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kern="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сынып</a:t>
            </a:r>
            <a:r>
              <a:rPr lang="ru-RU" b="1" kern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kern="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мұғалімі</a:t>
            </a:r>
            <a:endParaRPr lang="ru-RU" b="1" kern="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150000"/>
              </a:lnSpc>
              <a:spcBef>
                <a:spcPct val="0"/>
              </a:spcBef>
              <a:defRPr/>
            </a:pPr>
            <a:r>
              <a:rPr lang="ru-RU" sz="2000" b="1" kern="0" dirty="0" err="1">
                <a:solidFill>
                  <a:srgbClr val="5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Санаты</a:t>
            </a:r>
            <a:r>
              <a:rPr lang="ru-RU" sz="2000" b="1" kern="0" dirty="0">
                <a:solidFill>
                  <a:srgbClr val="5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1900" b="1" kern="0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kern="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жоғары</a:t>
            </a:r>
            <a:endParaRPr lang="ru-RU" b="1" kern="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150000"/>
              </a:lnSpc>
              <a:spcBef>
                <a:spcPct val="0"/>
              </a:spcBef>
              <a:defRPr/>
            </a:pPr>
            <a:r>
              <a:rPr lang="ru-RU" sz="2000" b="1" kern="0" dirty="0" err="1">
                <a:solidFill>
                  <a:srgbClr val="5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Педагогикалық өтілімі: </a:t>
            </a:r>
            <a:r>
              <a:rPr lang="ru-RU" sz="2000" kern="0" dirty="0" err="1">
                <a:solidFill>
                  <a:srgbClr val="5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kern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26</a:t>
            </a:r>
            <a:r>
              <a:rPr lang="ru-RU" b="1" kern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kern="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жыл</a:t>
            </a:r>
            <a:endParaRPr lang="ru-RU" b="1" kern="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150000"/>
              </a:lnSpc>
              <a:spcBef>
                <a:spcPct val="0"/>
              </a:spcBef>
              <a:defRPr/>
            </a:pPr>
            <a:r>
              <a:rPr lang="ru-RU" sz="2000" b="1" kern="0" dirty="0" err="1">
                <a:solidFill>
                  <a:srgbClr val="5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Бастауыш</a:t>
            </a:r>
            <a:r>
              <a:rPr lang="ru-RU" sz="2000" b="1" kern="0" dirty="0">
                <a:solidFill>
                  <a:srgbClr val="5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kern="0" dirty="0" err="1">
                <a:solidFill>
                  <a:srgbClr val="5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сынып</a:t>
            </a:r>
            <a:r>
              <a:rPr lang="ru-RU" sz="2000" b="1" kern="0" dirty="0">
                <a:solidFill>
                  <a:srgbClr val="5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kern="0" dirty="0" err="1">
                <a:solidFill>
                  <a:srgbClr val="5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мұғалімі:</a:t>
            </a:r>
            <a:r>
              <a:rPr lang="ru-RU" sz="1900" b="1" kern="0" dirty="0" err="1">
                <a:solidFill>
                  <a:srgbClr val="5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kern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26</a:t>
            </a:r>
            <a:r>
              <a:rPr lang="ru-RU" b="1" kern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kern="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жыл</a:t>
            </a:r>
            <a:endParaRPr lang="ru-RU" b="1" kern="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C:\Documents and Settings\Админ\Мои документы\Мои рисунки\сотка ЖАЖ\сотка ЖАЖ 16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380" y="1586647"/>
            <a:ext cx="2214563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14576404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sz="2800" b="1" i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Жалпакбасова </a:t>
            </a:r>
            <a:r>
              <a:rPr lang="kk-KZ" sz="2800" b="1" i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Анаргүл Жеңісқызы </a:t>
            </a:r>
            <a:r>
              <a:rPr lang="kk-KZ" sz="2800" b="1" i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жетістіктері</a:t>
            </a:r>
            <a:endParaRPr lang="ru-RU" sz="2800" b="1" i="1" dirty="0">
              <a:solidFill>
                <a:srgbClr val="C00000"/>
              </a:solidFill>
              <a:latin typeface="Bookman Old Style" panose="02050604050505020204" pitchFamily="18" charset="0"/>
            </a:endParaRPr>
          </a:p>
        </p:txBody>
      </p:sp>
      <p:graphicFrame>
        <p:nvGraphicFramePr>
          <p:cNvPr id="23" name="Таблица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607641103"/>
              </p:ext>
            </p:extLst>
          </p:nvPr>
        </p:nvGraphicFramePr>
        <p:xfrm>
          <a:off x="296141" y="1346789"/>
          <a:ext cx="8501063" cy="3803904"/>
        </p:xfrm>
        <a:graphic>
          <a:graphicData uri="http://schemas.openxmlformats.org/drawingml/2006/table">
            <a:tbl>
              <a:tblPr/>
              <a:tblGrid>
                <a:gridCol w="7827951"/>
                <a:gridCol w="673112"/>
              </a:tblGrid>
              <a:tr h="26328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F81BD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kk-KZ" sz="1400" dirty="0" smtClean="0">
                          <a:solidFill>
                            <a:srgbClr val="000000"/>
                          </a:solidFill>
                        </a:rPr>
                        <a:t>-2018 </a:t>
                      </a:r>
                      <a:r>
                        <a:rPr lang="kk-KZ" sz="1400" dirty="0" smtClean="0">
                          <a:solidFill>
                            <a:srgbClr val="000000"/>
                          </a:solidFill>
                        </a:rPr>
                        <a:t>жыл – Республикалық қашықтықтан өткізілген байқауларға шәкірттерін белсенді қатыстырып, шығармашыл ұрпақ тәрбиелеуге қосқан үлесі үшін алғыс хат.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F81BD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kk-KZ" sz="1400" dirty="0" smtClean="0">
                          <a:solidFill>
                            <a:srgbClr val="000000"/>
                          </a:solidFill>
                        </a:rPr>
                        <a:t>-2016 </a:t>
                      </a:r>
                      <a:r>
                        <a:rPr lang="kk-KZ" sz="1400" dirty="0" smtClean="0">
                          <a:solidFill>
                            <a:srgbClr val="000000"/>
                          </a:solidFill>
                        </a:rPr>
                        <a:t>жыл – “Кәсіби іс-тәжірибеден өту барысында студенттерге мұғалімдік қыр-сырын терең түсіндіріп, жаңашыл әдіс-тәсілдерді ұтымды пайдаланып, ізденімпаздық танытқаны, болашақ мамандарды даярлау ісінде әріптестік қарым-қатынас көрсеткені үшін”  Е. А. Бөкетов атындағы ҚарМУ алғыс хат.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F81BD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kk-KZ" sz="1400" dirty="0" smtClean="0">
                          <a:solidFill>
                            <a:srgbClr val="000000"/>
                          </a:solidFill>
                        </a:rPr>
                        <a:t>-2017 жыл – 1-7 сынып оқушыларының зерттеу жұмыстары мен шығармашылық жобаларының “ЗЕРДЕ” республикалық конкурсының облыстық кезеңіне оқушыны жоғары деңгейде дайындағаны үшін алғыс хат. “Сарыарқа дарыны” аймақтық ғылыми-практикалық орталығы.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F81BD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kk-KZ" sz="1400" dirty="0" smtClean="0">
                          <a:solidFill>
                            <a:srgbClr val="000000"/>
                          </a:solidFill>
                        </a:rPr>
                        <a:t>-2018 жыл – І дәрежелі диплом ҰИО бастауыш сынып мұғалімдері арасында ұйымдастырылған қашықтық олимпиадасы /Республикалық/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F81BD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kk-KZ" sz="1400" dirty="0" smtClean="0">
                          <a:solidFill>
                            <a:srgbClr val="000000"/>
                          </a:solidFill>
                        </a:rPr>
                        <a:t>-2018 жыл – І дәрежелі диплом “</a:t>
                      </a:r>
                      <a:r>
                        <a:rPr lang="en-US" sz="1400" dirty="0" err="1" smtClean="0">
                          <a:solidFill>
                            <a:srgbClr val="000000"/>
                          </a:solidFill>
                        </a:rPr>
                        <a:t>Ustaz</a:t>
                      </a:r>
                      <a:r>
                        <a:rPr lang="en-US" sz="140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rgbClr val="000000"/>
                          </a:solidFill>
                        </a:rPr>
                        <a:t>tilegi</a:t>
                      </a:r>
                      <a:r>
                        <a:rPr lang="kk-KZ" sz="1400" dirty="0" smtClean="0">
                          <a:solidFill>
                            <a:srgbClr val="000000"/>
                          </a:solidFill>
                        </a:rPr>
                        <a:t>”</a:t>
                      </a:r>
                      <a:r>
                        <a:rPr lang="en-US" sz="140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ru-RU" sz="1400" dirty="0" err="1" smtClean="0">
                          <a:solidFill>
                            <a:srgbClr val="000000"/>
                          </a:solidFill>
                        </a:rPr>
                        <a:t>Блиц-турнир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ru-RU" sz="1400" dirty="0" err="1" smtClean="0">
                          <a:solidFill>
                            <a:srgbClr val="000000"/>
                          </a:solidFill>
                        </a:rPr>
                        <a:t>/Республикалық/</a:t>
                      </a:r>
                      <a:endParaRPr lang="ru-RU" sz="1400" dirty="0" smtClean="0">
                        <a:solidFill>
                          <a:srgbClr val="000000"/>
                        </a:solidFill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F81BD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kk-KZ" sz="1400" dirty="0" smtClean="0">
                          <a:solidFill>
                            <a:srgbClr val="000000"/>
                          </a:solidFill>
                        </a:rPr>
                        <a:t>-2018 жыл – Республикалық қашықтықтан өткізілген байқауларға шәкірттерін белсенді қатыстырып, шығармашыл ұрпақ тәрбиелеуге қосқан үлесі үшін алғыс хат.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F81BD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ru-RU" altLang="ru-RU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1F497D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F81BD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ru-RU" altLang="ru-RU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1F497D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itchFamily="18" charset="0"/>
                        <a:ea typeface="Cambria Math" pitchFamily="18" charset="0"/>
                        <a:cs typeface="Cambria Math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179548024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sz="2800" b="1" i="1" dirty="0" smtClean="0">
                <a:solidFill>
                  <a:srgbClr val="C00000"/>
                </a:solidFill>
                <a:latin typeface="Bookman Old Style" panose="02050604050505020204" pitchFamily="18" charset="0"/>
                <a:hlinkClick r:id="rId2" action="ppaction://hlinksldjump"/>
              </a:rPr>
              <a:t>Жомартова</a:t>
            </a:r>
            <a:r>
              <a:rPr lang="kk-KZ" sz="2800" b="1" i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 Камал Сатыбалдықызы</a:t>
            </a:r>
            <a:endParaRPr lang="ru-RU" sz="2800" b="1" i="1" dirty="0">
              <a:solidFill>
                <a:srgbClr val="C0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7720445" cy="4525963"/>
          </a:xfrm>
        </p:spPr>
        <p:txBody>
          <a:bodyPr/>
          <a:lstStyle/>
          <a:p>
            <a:pPr marL="0" lvl="0" indent="0" fontAlgn="auto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ru-RU" sz="2000" b="1" dirty="0" err="1">
                <a:solidFill>
                  <a:srgbClr val="5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Туған</a:t>
            </a:r>
            <a:r>
              <a:rPr lang="ru-RU" sz="2000" b="1" dirty="0">
                <a:solidFill>
                  <a:srgbClr val="5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5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жылы</a:t>
            </a:r>
            <a:r>
              <a:rPr lang="ru-RU" sz="2000" b="1" dirty="0">
                <a:solidFill>
                  <a:srgbClr val="5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ru-RU" sz="2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15.06.1973 </a:t>
            </a:r>
            <a:r>
              <a:rPr lang="ru-RU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ж.</a:t>
            </a:r>
          </a:p>
          <a:p>
            <a:pPr marL="0" lvl="0" indent="0" fontAlgn="auto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ru-RU" sz="2000" b="1" dirty="0" err="1">
                <a:solidFill>
                  <a:srgbClr val="5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Білімі</a:t>
            </a:r>
            <a:r>
              <a:rPr lang="ru-RU" sz="2000" b="1" dirty="0">
                <a:solidFill>
                  <a:srgbClr val="5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17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Жоғары</a:t>
            </a:r>
            <a:r>
              <a:rPr lang="ru-RU" sz="19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lvl="0" indent="0" fontAlgn="auto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ru-RU" sz="2000" b="1" dirty="0" err="1">
                <a:solidFill>
                  <a:srgbClr val="5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Мамандығы:</a:t>
            </a:r>
            <a:r>
              <a:rPr lang="ru-RU" sz="2000" b="1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Бастауыш</a:t>
            </a:r>
            <a:r>
              <a:rPr lang="ru-RU" sz="1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сынып</a:t>
            </a:r>
            <a:r>
              <a:rPr lang="ru-RU" sz="1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мұғалімі</a:t>
            </a:r>
            <a:r>
              <a:rPr lang="ru-RU" sz="1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1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lvl="0" indent="0" fontAlgn="auto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ru-RU" sz="2000" b="1" dirty="0" err="1">
                <a:solidFill>
                  <a:srgbClr val="5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Санаты</a:t>
            </a:r>
            <a:r>
              <a:rPr lang="ru-RU" sz="2000" b="1" dirty="0">
                <a:solidFill>
                  <a:srgbClr val="5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19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жоғары</a:t>
            </a:r>
            <a:endParaRPr lang="ru-RU" sz="1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lvl="0" indent="0" fontAlgn="auto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ru-RU" sz="2000" b="1" dirty="0" err="1">
                <a:solidFill>
                  <a:srgbClr val="5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Педагогикалық</a:t>
            </a:r>
            <a:r>
              <a:rPr lang="ru-RU" sz="2000" b="1" dirty="0">
                <a:solidFill>
                  <a:srgbClr val="5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5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өтілімі</a:t>
            </a:r>
            <a:r>
              <a:rPr lang="ru-RU" sz="2000" b="1" dirty="0">
                <a:solidFill>
                  <a:srgbClr val="5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000" dirty="0">
                <a:solidFill>
                  <a:srgbClr val="5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25 </a:t>
            </a:r>
            <a:r>
              <a:rPr lang="ru-RU" sz="1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жыл</a:t>
            </a:r>
            <a:endParaRPr lang="ru-RU" sz="1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lvl="0" indent="0" fontAlgn="auto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ru-RU" sz="2000" b="1" dirty="0" err="1">
                <a:solidFill>
                  <a:srgbClr val="5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Бастауыш</a:t>
            </a:r>
            <a:r>
              <a:rPr lang="ru-RU" sz="2000" b="1" dirty="0">
                <a:solidFill>
                  <a:srgbClr val="5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5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сынып</a:t>
            </a:r>
            <a:r>
              <a:rPr lang="ru-RU" sz="2000" b="1" dirty="0">
                <a:solidFill>
                  <a:srgbClr val="5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5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мұғалімі</a:t>
            </a:r>
            <a:r>
              <a:rPr lang="ru-RU" sz="2000" b="1" dirty="0">
                <a:solidFill>
                  <a:srgbClr val="5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1900" b="1" dirty="0">
                <a:solidFill>
                  <a:srgbClr val="5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25 </a:t>
            </a:r>
            <a:r>
              <a:rPr lang="ru-RU" sz="1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жыл</a:t>
            </a:r>
            <a:endParaRPr lang="ru-RU" sz="1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000" i="1" dirty="0">
              <a:latin typeface="Bookman Old Style" panose="02050604050505020204" pitchFamily="18" charset="0"/>
            </a:endParaRPr>
          </a:p>
        </p:txBody>
      </p:sp>
      <p:sp>
        <p:nvSpPr>
          <p:cNvPr id="4" name="AutoShape 2" descr="https://cloclo14.cloud.mail.ru/thumb/xw1/%D0%9D%D0%BE%D0%B2%D0%B0%D1%8F%20%D0%BF%D0%B0%D0%BF%D0%BA%D0%B0%20%281%29/IMG-20151213-WA0008-1.jpg?x-email=kamal1506%40mail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6" name="Picture 2" descr="C:\Users\Камал_2\Downloads\PIT_415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45147" y="1774554"/>
            <a:ext cx="2137533" cy="3184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5812574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sz="2800" b="1" i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Жомартова Камал Сатыбалдықызының жетістіктері</a:t>
            </a:r>
            <a:endParaRPr lang="ru-RU" sz="2800" b="1" i="1" dirty="0">
              <a:solidFill>
                <a:srgbClr val="C00000"/>
              </a:solidFill>
              <a:latin typeface="Bookman Old Style" panose="020506040505050202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74704923"/>
              </p:ext>
            </p:extLst>
          </p:nvPr>
        </p:nvGraphicFramePr>
        <p:xfrm>
          <a:off x="914400" y="1464020"/>
          <a:ext cx="7807569" cy="5116297"/>
        </p:xfrm>
        <a:graphic>
          <a:graphicData uri="http://schemas.openxmlformats.org/drawingml/2006/table">
            <a:tbl>
              <a:tblPr/>
              <a:tblGrid>
                <a:gridCol w="6346645"/>
                <a:gridCol w="1460924"/>
              </a:tblGrid>
              <a:tr h="7117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F81BD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kk-KZ" alt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Астана қаласы, «Ұлттық тестілеу орталығы»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F81BD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kk-KZ" alt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Мектептерді мемлекеттік аттестаттау, ОЖСБ тест тапсырмаларының құрастырушысы, сарапшысы</a:t>
                      </a:r>
                      <a:endParaRPr kumimoji="0" lang="ru-RU" altLang="ru-RU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1F497D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F81BD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alt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mbria Math" pitchFamily="18" charset="0"/>
                          <a:cs typeface="Cambria Math" pitchFamily="18" charset="0"/>
                        </a:rPr>
                        <a:t>2010-2018 ж.ж.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mbria Math" pitchFamily="18" charset="0"/>
                        <a:cs typeface="Cambria Math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7117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F81BD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kk-KZ" alt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Халықаралық ғылыми-практикалық конференция шеңберінде өткізілген ҚР Тәуелсіздігінің 25-жылдығына арналған «Мәңгілік ел»: Қазақстан Республикасының орта білім беру жүйесінде ұлттық патриоттық идеяны жүзеге асырудың көкейкесті мәселелері» атты семинар, сертификат </a:t>
                      </a:r>
                      <a:endParaRPr kumimoji="0" lang="ru-RU" altLang="ru-RU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1F497D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F81BD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altLang="ru-RU" sz="1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+mn-cs"/>
                        </a:rPr>
                        <a:t>Алғыс</a:t>
                      </a:r>
                      <a:r>
                        <a:rPr kumimoji="0" lang="ru-RU" alt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+mn-cs"/>
                        </a:rPr>
                        <a:t> хат, «</a:t>
                      </a:r>
                      <a:r>
                        <a:rPr kumimoji="0" lang="ru-RU" altLang="ru-RU" sz="1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+mn-cs"/>
                        </a:rPr>
                        <a:t>Нұр</a:t>
                      </a:r>
                      <a:r>
                        <a:rPr kumimoji="0" lang="ru-RU" alt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altLang="ru-RU" sz="1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+mn-cs"/>
                        </a:rPr>
                        <a:t>Отан</a:t>
                      </a:r>
                      <a:r>
                        <a:rPr kumimoji="0" lang="ru-RU" alt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+mn-cs"/>
                        </a:rPr>
                        <a:t>» </a:t>
                      </a:r>
                      <a:r>
                        <a:rPr kumimoji="0" lang="ru-RU" altLang="ru-RU" sz="1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+mn-cs"/>
                        </a:rPr>
                        <a:t>партиясы</a:t>
                      </a:r>
                      <a:endParaRPr kumimoji="0" lang="kk-KZ" altLang="ru-RU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1F497D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F81BD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altLang="ru-RU" sz="1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+mn-cs"/>
                        </a:rPr>
                        <a:t>Көпжылдық</a:t>
                      </a:r>
                      <a:r>
                        <a:rPr kumimoji="0" lang="ru-RU" alt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altLang="ru-RU" sz="1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+mn-cs"/>
                        </a:rPr>
                        <a:t>ерен</a:t>
                      </a:r>
                      <a:r>
                        <a:rPr kumimoji="0" lang="ru-RU" alt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altLang="ru-RU" sz="1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+mn-cs"/>
                        </a:rPr>
                        <a:t>еңбегі</a:t>
                      </a:r>
                      <a:r>
                        <a:rPr kumimoji="0" lang="ru-RU" alt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ru-RU" altLang="ru-RU" sz="1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+mn-cs"/>
                        </a:rPr>
                        <a:t>белсендіазаматтық</a:t>
                      </a:r>
                      <a:r>
                        <a:rPr kumimoji="0" lang="ru-RU" alt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altLang="ru-RU" sz="1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+mn-cs"/>
                        </a:rPr>
                        <a:t>ұстанымы</a:t>
                      </a:r>
                      <a:r>
                        <a:rPr kumimoji="0" lang="ru-RU" alt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altLang="ru-RU" sz="1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+mn-cs"/>
                        </a:rPr>
                        <a:t>үшін</a:t>
                      </a:r>
                      <a:endParaRPr kumimoji="0" lang="ru-RU" altLang="ru-RU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1F497D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2016 ж.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k-K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k-K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k-K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2016 ж.</a:t>
                      </a:r>
                      <a:endParaRPr kumimoji="0" lang="kk-K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5786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F81BD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alt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Диплом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F81BD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alt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«ПОНИ» </a:t>
                      </a:r>
                      <a:r>
                        <a:rPr kumimoji="0" lang="kk-KZ" alt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Халықаралық байқауларының жүлдегерлері мен жеңімпаздарын дайындағаны үшін  </a:t>
                      </a:r>
                      <a:endParaRPr kumimoji="0" lang="ru-RU" altLang="ru-RU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1F497D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2016, 2017 ж.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10624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F81BD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alt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alt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+mn-cs"/>
                        </a:rPr>
                        <a:t>II-</a:t>
                      </a:r>
                      <a:r>
                        <a:rPr kumimoji="0" lang="ru-RU" alt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+mn-cs"/>
                        </a:rPr>
                        <a:t>ДӘРЕЖЕЛІ ДИПЛОМ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F81BD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kk-KZ" alt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+mn-cs"/>
                        </a:rPr>
                        <a:t>Мемлекеттік тілде оқытатын мектептердің арасында өткен Республикалық </a:t>
                      </a:r>
                      <a:r>
                        <a:rPr kumimoji="0" lang="ru-RU" altLang="ru-RU" sz="1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+mn-cs"/>
                        </a:rPr>
                        <a:t>сырттай</a:t>
                      </a:r>
                      <a:r>
                        <a:rPr kumimoji="0" lang="ru-RU" alt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+mn-cs"/>
                        </a:rPr>
                        <a:t> «</a:t>
                      </a:r>
                      <a:r>
                        <a:rPr kumimoji="0" lang="ru-RU" altLang="ru-RU" sz="1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+mn-cs"/>
                        </a:rPr>
                        <a:t>Сананың</a:t>
                      </a:r>
                      <a:r>
                        <a:rPr kumimoji="0" lang="ru-RU" alt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altLang="ru-RU" sz="1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+mn-cs"/>
                        </a:rPr>
                        <a:t>ашықтығы</a:t>
                      </a:r>
                      <a:r>
                        <a:rPr kumimoji="0" lang="ru-RU" alt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+mn-cs"/>
                        </a:rPr>
                        <a:t>» </a:t>
                      </a:r>
                      <a:r>
                        <a:rPr kumimoji="0" lang="ru-RU" altLang="ru-RU" sz="1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+mn-cs"/>
                        </a:rPr>
                        <a:t>олимпиадасы</a:t>
                      </a:r>
                      <a:r>
                        <a:rPr kumimoji="0" lang="ru-RU" alt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F81BD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ru-RU" altLang="ru-RU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1F497D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2017 ж.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8053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F81BD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+mn-cs"/>
                        </a:rPr>
                        <a:t>III-</a:t>
                      </a:r>
                      <a:r>
                        <a:rPr kumimoji="0" lang="ru-RU" alt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+mn-cs"/>
                        </a:rPr>
                        <a:t>ДӘРЕЖЕЛІ ДИПЛОМ,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F81BD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alt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+mn-cs"/>
                        </a:rPr>
                        <a:t>«</a:t>
                      </a:r>
                      <a:r>
                        <a:rPr kumimoji="0" lang="ru-RU" altLang="ru-RU" sz="1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+mn-cs"/>
                        </a:rPr>
                        <a:t>Дарабоз</a:t>
                      </a:r>
                      <a:r>
                        <a:rPr kumimoji="0" lang="ru-RU" alt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+mn-cs"/>
                        </a:rPr>
                        <a:t>» </a:t>
                      </a:r>
                      <a:r>
                        <a:rPr kumimoji="0" lang="ru-RU" altLang="ru-RU" sz="1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+mn-cs"/>
                        </a:rPr>
                        <a:t>оқу</a:t>
                      </a:r>
                      <a:r>
                        <a:rPr kumimoji="0" lang="ru-RU" alt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altLang="ru-RU" sz="1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+mn-cs"/>
                        </a:rPr>
                        <a:t>орталығының</a:t>
                      </a:r>
                      <a:r>
                        <a:rPr kumimoji="0" lang="ru-RU" alt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altLang="ru-RU" sz="1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+mn-cs"/>
                        </a:rPr>
                        <a:t>ұйымдастыруымен</a:t>
                      </a:r>
                      <a:r>
                        <a:rPr kumimoji="0" lang="ru-RU" alt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altLang="ru-RU" sz="1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+mn-cs"/>
                        </a:rPr>
                        <a:t>өткен</a:t>
                      </a:r>
                      <a:r>
                        <a:rPr kumimoji="0" lang="ru-RU" alt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altLang="ru-RU" sz="1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+mn-cs"/>
                        </a:rPr>
                        <a:t>республикалық</a:t>
                      </a:r>
                      <a:r>
                        <a:rPr kumimoji="0" lang="ru-RU" alt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+mn-cs"/>
                        </a:rPr>
                        <a:t> «</a:t>
                      </a:r>
                      <a:r>
                        <a:rPr kumimoji="0" lang="kk-KZ" alt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+mn-cs"/>
                        </a:rPr>
                        <a:t>Үздік сабақ презентациясы</a:t>
                      </a:r>
                      <a:r>
                        <a:rPr kumimoji="0" lang="ru-RU" alt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+mn-cs"/>
                        </a:rPr>
                        <a:t>» конкурсы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2018 ж.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  <p:sp>
        <p:nvSpPr>
          <p:cNvPr id="4" name="Управляющая кнопка: настраиваемая 3">
            <a:hlinkClick r:id="rId2" action="ppaction://hlinksldjump" highlightClick="1"/>
          </p:cNvPr>
          <p:cNvSpPr/>
          <p:nvPr/>
        </p:nvSpPr>
        <p:spPr>
          <a:xfrm>
            <a:off x="7549662" y="6107723"/>
            <a:ext cx="504092" cy="375139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4707945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199" y="460168"/>
            <a:ext cx="8229600" cy="785536"/>
          </a:xfrm>
        </p:spPr>
        <p:txBody>
          <a:bodyPr/>
          <a:lstStyle/>
          <a:p>
            <a:r>
              <a:rPr lang="ru-RU" sz="2800" b="1" i="1" dirty="0" err="1" smtClean="0">
                <a:solidFill>
                  <a:srgbClr val="C00000"/>
                </a:solidFill>
                <a:latin typeface="Bookman Old Style" panose="02050604050505020204" pitchFamily="18" charset="0"/>
                <a:hlinkClick r:id="rId2" action="ppaction://hlinksldjump"/>
              </a:rPr>
              <a:t>Ешенова</a:t>
            </a:r>
            <a:r>
              <a:rPr lang="ru-RU" sz="2800" b="1" i="1" dirty="0" smtClean="0">
                <a:solidFill>
                  <a:srgbClr val="C00000"/>
                </a:solidFill>
                <a:latin typeface="Bookman Old Style" panose="02050604050505020204" pitchFamily="18" charset="0"/>
                <a:hlinkClick r:id="rId2" action="ppaction://hlinksldjump"/>
              </a:rPr>
              <a:t> Баян </a:t>
            </a:r>
            <a:r>
              <a:rPr lang="ru-RU" sz="2800" b="1" i="1" dirty="0" err="1" smtClean="0">
                <a:solidFill>
                  <a:srgbClr val="C00000"/>
                </a:solidFill>
                <a:latin typeface="Bookman Old Style" panose="02050604050505020204" pitchFamily="18" charset="0"/>
                <a:hlinkClick r:id="rId2" action="ppaction://hlinksldjump"/>
              </a:rPr>
              <a:t>Кадыркешовна</a:t>
            </a:r>
            <a:r>
              <a:rPr lang="ru-RU" sz="2800" b="1" i="1" dirty="0" smtClean="0">
                <a:solidFill>
                  <a:srgbClr val="C00000"/>
                </a:solidFill>
                <a:latin typeface="Bookman Old Style" panose="02050604050505020204" pitchFamily="18" charset="0"/>
                <a:hlinkClick r:id="rId2" action="ppaction://hlinksldjump"/>
              </a:rPr>
              <a:t/>
            </a:r>
            <a:br>
              <a:rPr lang="ru-RU" sz="2800" b="1" i="1" dirty="0" smtClean="0">
                <a:solidFill>
                  <a:srgbClr val="C00000"/>
                </a:solidFill>
                <a:latin typeface="Bookman Old Style" panose="02050604050505020204" pitchFamily="18" charset="0"/>
                <a:hlinkClick r:id="rId2" action="ppaction://hlinksldjump"/>
              </a:rPr>
            </a:br>
            <a:endParaRPr lang="ru-RU" sz="2800" b="1" i="1" dirty="0">
              <a:solidFill>
                <a:srgbClr val="C00000"/>
              </a:solidFill>
              <a:latin typeface="Bookman Old Style" panose="02050604050505020204" pitchFamily="18" charset="0"/>
              <a:hlinkClick r:id="rId2" action="ppaction://hlinksldjump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4644" y="1245703"/>
            <a:ext cx="7812156" cy="5261113"/>
          </a:xfrm>
        </p:spPr>
        <p:txBody>
          <a:bodyPr/>
          <a:lstStyle/>
          <a:p>
            <a:pPr marL="0" lvl="0" indent="0" fontAlgn="auto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ru-RU" sz="2000" b="1" dirty="0" err="1">
                <a:solidFill>
                  <a:srgbClr val="5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Туған жылы</a:t>
            </a:r>
            <a:r>
              <a:rPr lang="ru-RU" sz="2000" b="1" dirty="0">
                <a:solidFill>
                  <a:srgbClr val="5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ru-RU" sz="2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01.06.1965 </a:t>
            </a:r>
            <a:r>
              <a:rPr lang="ru-RU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ж.</a:t>
            </a:r>
          </a:p>
          <a:p>
            <a:pPr marL="0" lvl="0" indent="0" fontAlgn="auto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ru-RU" sz="2000" b="1" dirty="0" err="1">
                <a:solidFill>
                  <a:srgbClr val="5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Білімі</a:t>
            </a:r>
            <a:r>
              <a:rPr lang="ru-RU" sz="2000" b="1" dirty="0">
                <a:solidFill>
                  <a:srgbClr val="5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17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Жоғары</a:t>
            </a:r>
            <a:r>
              <a:rPr lang="ru-RU" sz="19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lvl="0" indent="0" fontAlgn="auto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ru-RU" sz="2000" b="1" dirty="0" err="1">
                <a:solidFill>
                  <a:srgbClr val="5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Мамандығы</a:t>
            </a:r>
            <a:r>
              <a:rPr lang="ru-RU" sz="2000" b="1" dirty="0">
                <a:solidFill>
                  <a:srgbClr val="5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0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Бастауыш</a:t>
            </a:r>
            <a:r>
              <a:rPr lang="ru-RU" sz="1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оқыту</a:t>
            </a:r>
            <a:r>
              <a:rPr lang="ru-RU" sz="1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педагогикасы</a:t>
            </a:r>
            <a:r>
              <a:rPr lang="ru-RU" sz="1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sz="1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әдістемесі</a:t>
            </a:r>
            <a:r>
              <a:rPr lang="ru-RU" sz="1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lvl="0" indent="0" fontAlgn="auto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ru-RU" sz="2000" b="1" dirty="0" err="1">
                <a:solidFill>
                  <a:srgbClr val="5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Санаты</a:t>
            </a:r>
            <a:r>
              <a:rPr lang="ru-RU" sz="2000" b="1" dirty="0">
                <a:solidFill>
                  <a:srgbClr val="5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19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жоғары</a:t>
            </a:r>
            <a:endParaRPr lang="ru-RU" sz="1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lvl="0" indent="0" fontAlgn="auto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ru-RU" sz="2000" b="1" dirty="0" err="1">
                <a:solidFill>
                  <a:srgbClr val="5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Педагогикалық</a:t>
            </a:r>
            <a:r>
              <a:rPr lang="ru-RU" sz="2000" b="1" dirty="0">
                <a:solidFill>
                  <a:srgbClr val="5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5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өтілімі</a:t>
            </a:r>
            <a:r>
              <a:rPr lang="ru-RU" sz="2000" b="1" dirty="0">
                <a:solidFill>
                  <a:srgbClr val="5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000" dirty="0">
                <a:solidFill>
                  <a:srgbClr val="5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32 </a:t>
            </a:r>
            <a:r>
              <a:rPr lang="ru-RU" sz="1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жыл</a:t>
            </a:r>
            <a:endParaRPr lang="ru-RU" sz="1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lvl="0" indent="0" fontAlgn="auto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ru-RU" sz="2000" b="1" dirty="0" err="1">
                <a:solidFill>
                  <a:srgbClr val="5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Бастауыш</a:t>
            </a:r>
            <a:r>
              <a:rPr lang="ru-RU" sz="2000" b="1" dirty="0">
                <a:solidFill>
                  <a:srgbClr val="5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5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сынып</a:t>
            </a:r>
            <a:r>
              <a:rPr lang="ru-RU" sz="2000" b="1" dirty="0">
                <a:solidFill>
                  <a:srgbClr val="5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5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мұғалімі</a:t>
            </a:r>
            <a:r>
              <a:rPr lang="ru-RU" sz="2000" b="1" dirty="0">
                <a:solidFill>
                  <a:srgbClr val="5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1900" b="1" dirty="0">
                <a:solidFill>
                  <a:srgbClr val="5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32 </a:t>
            </a:r>
            <a:r>
              <a:rPr lang="ru-RU" sz="1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жыл</a:t>
            </a:r>
            <a:endParaRPr lang="ru-RU" sz="1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Documents and Settings\Haker Pro\Рабочий стол\баян фота2016\DSCN417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059723"/>
            <a:ext cx="2028092" cy="267286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5261369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sz="2800" b="1" i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Ешенова Баян Кадыркешқызының жетістіктері</a:t>
            </a:r>
            <a:endParaRPr lang="ru-RU" sz="2800" b="1" i="1" dirty="0">
              <a:solidFill>
                <a:srgbClr val="C00000"/>
              </a:solidFill>
              <a:latin typeface="Bookman Old Style" panose="02050604050505020204" pitchFamily="18" charset="0"/>
            </a:endParaRPr>
          </a:p>
        </p:txBody>
      </p:sp>
      <p:graphicFrame>
        <p:nvGraphicFramePr>
          <p:cNvPr id="23" name="Таблица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30164449"/>
              </p:ext>
            </p:extLst>
          </p:nvPr>
        </p:nvGraphicFramePr>
        <p:xfrm>
          <a:off x="296141" y="1346789"/>
          <a:ext cx="8501063" cy="3989489"/>
        </p:xfrm>
        <a:graphic>
          <a:graphicData uri="http://schemas.openxmlformats.org/drawingml/2006/table">
            <a:tbl>
              <a:tblPr/>
              <a:tblGrid>
                <a:gridCol w="7119938"/>
                <a:gridCol w="1381125"/>
              </a:tblGrid>
              <a:tr h="6321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F81BD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kk-KZ" alt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+mn-cs"/>
                        </a:rPr>
                        <a:t>Қазақ тілінде оқытатын мектептердегі бастауыш сынып пәндері бойынша жаңартылған білім беру бағдарламасын меңгергені туралы СЕРТИФИКАТ.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F81BD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ru-RU" altLang="ru-RU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1F497D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F81BD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alt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6B9B8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Cambria Math" pitchFamily="18" charset="0"/>
                        </a:rPr>
                        <a:t>2016 ж.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E6B9B8"/>
                        </a:solidFill>
                        <a:effectLst/>
                        <a:latin typeface="Cambria Math" pitchFamily="18" charset="0"/>
                        <a:ea typeface="Cambria Math" pitchFamily="18" charset="0"/>
                        <a:cs typeface="Cambria Math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6233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F81BD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kk-KZ" alt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Заманауи сабақты жоспарлау және ұйымдастырудың ерекшеліктері. СЕРТИФИКАТ.</a:t>
                      </a:r>
                      <a:endParaRPr kumimoji="0" lang="ru-RU" altLang="ru-RU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1F497D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2017 ж.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5611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F81BD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kk-KZ" alt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+mn-cs"/>
                        </a:rPr>
                        <a:t>Мемлекеттік тілде оқытатын мектептердің арасында өткен Республикалық сырттай «Сананың ашықтығы» олимпиадасына қатсқаны үшін СЕРТИФИКАТ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F81BD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kk-KZ" altLang="ru-RU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1F497D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F81BD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ru-RU" altLang="ru-RU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1F497D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2018 </a:t>
                      </a:r>
                      <a:r>
                        <a:rPr kumimoji="0" lang="kk-K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ж.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7808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F81BD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kk-KZ" alt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+mn-cs"/>
                        </a:rPr>
                        <a:t>Республикалық «Білім айнасы» газетінің редакциясы ұйымдастырған «Педагогтардың шығармашылық жазу дағдыларын дамыту» тренингінің қатысушысы. СЕРТИФИКАТ.</a:t>
                      </a:r>
                      <a:endParaRPr kumimoji="0" lang="ru-RU" altLang="ru-RU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1F497D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2018 </a:t>
                      </a:r>
                      <a:r>
                        <a:rPr kumimoji="0" lang="kk-K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ж.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7808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F81BD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k-K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  <p:sp>
        <p:nvSpPr>
          <p:cNvPr id="4" name="Управляющая кнопка: настраиваемая 3">
            <a:hlinkClick r:id="rId2" action="ppaction://hlinksldjump" highlightClick="1"/>
          </p:cNvPr>
          <p:cNvSpPr/>
          <p:nvPr/>
        </p:nvSpPr>
        <p:spPr>
          <a:xfrm>
            <a:off x="7866185" y="6013938"/>
            <a:ext cx="586153" cy="398585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20346804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sz="2800" b="1" i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Бастауыш сыныптың кабинеттері</a:t>
            </a:r>
            <a:br>
              <a:rPr lang="kk-KZ" sz="2800" b="1" i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</a:br>
            <a:r>
              <a:rPr lang="kk-KZ" sz="2800" b="1" i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№ 42-ш кабинет</a:t>
            </a:r>
            <a:endParaRPr lang="ru-RU" sz="2800" b="1" i="1" dirty="0">
              <a:solidFill>
                <a:srgbClr val="C0000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7" name="Picture 2" descr="C:\Users\Администратор\Desktop\20180208_12564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57798" y="1652154"/>
            <a:ext cx="3075709" cy="2306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C:\Users\Администратор\Desktop\20180208_12563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1375" y="1705408"/>
            <a:ext cx="3689452" cy="2277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C:\Users\Администратор\Desktop\20180208_12571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40427" y="4177145"/>
            <a:ext cx="32004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 descr="C:\Users\Администратор\Desktop\20180208_12573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57798" y="4073236"/>
            <a:ext cx="3075709" cy="2504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5037893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199" y="460168"/>
            <a:ext cx="8229600" cy="785536"/>
          </a:xfrm>
        </p:spPr>
        <p:txBody>
          <a:bodyPr/>
          <a:lstStyle/>
          <a:p>
            <a:r>
              <a:rPr lang="ru-RU" sz="2800" b="1" i="1" dirty="0" err="1" smtClean="0">
                <a:solidFill>
                  <a:srgbClr val="C00000"/>
                </a:solidFill>
                <a:latin typeface="Bookman Old Style" panose="02050604050505020204" pitchFamily="18" charset="0"/>
                <a:hlinkClick r:id="rId2" action="ppaction://hlinksldjump"/>
              </a:rPr>
              <a:t>Бакасова</a:t>
            </a:r>
            <a:r>
              <a:rPr lang="ru-RU" sz="2800" b="1" i="1" dirty="0" smtClean="0">
                <a:solidFill>
                  <a:srgbClr val="C00000"/>
                </a:solidFill>
                <a:latin typeface="Bookman Old Style" panose="02050604050505020204" pitchFamily="18" charset="0"/>
                <a:hlinkClick r:id="rId2" action="ppaction://hlinksldjump"/>
              </a:rPr>
              <a:t> </a:t>
            </a:r>
            <a:r>
              <a:rPr lang="ru-RU" sz="2800" b="1" i="1" dirty="0" err="1" smtClean="0">
                <a:solidFill>
                  <a:srgbClr val="C00000"/>
                </a:solidFill>
                <a:latin typeface="Bookman Old Style" panose="02050604050505020204" pitchFamily="18" charset="0"/>
                <a:hlinkClick r:id="rId2" action="ppaction://hlinksldjump"/>
              </a:rPr>
              <a:t>Сәуле</a:t>
            </a:r>
            <a:r>
              <a:rPr lang="ru-RU" sz="2800" b="1" i="1" dirty="0" smtClean="0">
                <a:solidFill>
                  <a:srgbClr val="C00000"/>
                </a:solidFill>
                <a:latin typeface="Bookman Old Style" panose="02050604050505020204" pitchFamily="18" charset="0"/>
                <a:hlinkClick r:id="rId2" action="ppaction://hlinksldjump"/>
              </a:rPr>
              <a:t> </a:t>
            </a:r>
            <a:r>
              <a:rPr lang="ru-RU" sz="2800" b="1" i="1" dirty="0" err="1" smtClean="0">
                <a:solidFill>
                  <a:srgbClr val="C00000"/>
                </a:solidFill>
                <a:latin typeface="Bookman Old Style" panose="02050604050505020204" pitchFamily="18" charset="0"/>
                <a:hlinkClick r:id="rId2" action="ppaction://hlinksldjump"/>
              </a:rPr>
              <a:t>Ноянқызы</a:t>
            </a:r>
            <a:r>
              <a:rPr lang="ru-RU" sz="2800" b="1" i="1" dirty="0" smtClean="0">
                <a:solidFill>
                  <a:srgbClr val="C00000"/>
                </a:solidFill>
                <a:latin typeface="Bookman Old Style" panose="02050604050505020204" pitchFamily="18" charset="0"/>
                <a:hlinkClick r:id="rId2" action="ppaction://hlinksldjump"/>
              </a:rPr>
              <a:t/>
            </a:r>
            <a:br>
              <a:rPr lang="ru-RU" sz="2800" b="1" i="1" dirty="0" smtClean="0">
                <a:solidFill>
                  <a:srgbClr val="C00000"/>
                </a:solidFill>
                <a:latin typeface="Bookman Old Style" panose="02050604050505020204" pitchFamily="18" charset="0"/>
                <a:hlinkClick r:id="rId2" action="ppaction://hlinksldjump"/>
              </a:rPr>
            </a:br>
            <a:endParaRPr lang="ru-RU" sz="2800" b="1" i="1" dirty="0">
              <a:solidFill>
                <a:srgbClr val="C00000"/>
              </a:solidFill>
              <a:latin typeface="Bookman Old Style" panose="02050604050505020204" pitchFamily="18" charset="0"/>
              <a:hlinkClick r:id="rId2" action="ppaction://hlinksldjump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12299" y="1027494"/>
            <a:ext cx="7812156" cy="5261113"/>
          </a:xfrm>
        </p:spPr>
        <p:txBody>
          <a:bodyPr/>
          <a:lstStyle/>
          <a:p>
            <a:pPr marL="0" lvl="0" indent="0" fontAlgn="auto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ru-RU" sz="2000" b="1" dirty="0" err="1" smtClean="0">
                <a:solidFill>
                  <a:srgbClr val="5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Туған</a:t>
            </a:r>
            <a:r>
              <a:rPr lang="ru-RU" sz="2000" b="1" dirty="0" smtClean="0">
                <a:solidFill>
                  <a:srgbClr val="5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5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жылы</a:t>
            </a:r>
            <a:r>
              <a:rPr lang="ru-RU" sz="2000" b="1" dirty="0" smtClean="0">
                <a:solidFill>
                  <a:srgbClr val="5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ru-RU" sz="2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02.12.1985 ж.</a:t>
            </a:r>
            <a:endParaRPr lang="ru-RU" sz="2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lvl="0" indent="0" fontAlgn="auto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ru-RU" sz="2000" b="1" dirty="0" err="1" smtClean="0">
                <a:solidFill>
                  <a:srgbClr val="5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Білімі</a:t>
            </a:r>
            <a:r>
              <a:rPr lang="ru-RU" sz="2000" b="1" dirty="0" smtClean="0">
                <a:solidFill>
                  <a:srgbClr val="5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17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Жоғары</a:t>
            </a:r>
            <a:r>
              <a:rPr lang="ru-RU" sz="19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Магистр </a:t>
            </a:r>
            <a:r>
              <a:rPr lang="ru-RU" sz="19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дәрежесі</a:t>
            </a:r>
            <a:r>
              <a:rPr lang="ru-RU" sz="19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lvl="0" indent="0" fontAlgn="auto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ru-RU" sz="2000" b="1" dirty="0" err="1" smtClean="0">
                <a:solidFill>
                  <a:srgbClr val="5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Мамандығы</a:t>
            </a:r>
            <a:r>
              <a:rPr lang="ru-RU" sz="2000" b="1" dirty="0" smtClean="0">
                <a:solidFill>
                  <a:srgbClr val="5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0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8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Бастауыш</a:t>
            </a:r>
            <a:r>
              <a:rPr lang="ru-RU" sz="1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оқыту</a:t>
            </a:r>
            <a:r>
              <a:rPr lang="ru-RU" sz="1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педагогикасы</a:t>
            </a:r>
            <a:r>
              <a:rPr lang="ru-RU" sz="1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sz="18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әдістемесі</a:t>
            </a:r>
            <a:endParaRPr lang="ru-RU" sz="18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lvl="0" indent="0" fontAlgn="auto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ru-RU" sz="2000" b="1" dirty="0" err="1" smtClean="0">
                <a:solidFill>
                  <a:srgbClr val="5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Санаты</a:t>
            </a:r>
            <a:r>
              <a:rPr lang="ru-RU" sz="2000" b="1" dirty="0" smtClean="0">
                <a:solidFill>
                  <a:srgbClr val="5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19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ІІ</a:t>
            </a:r>
            <a:endParaRPr lang="ru-RU" sz="1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lvl="0" indent="0" fontAlgn="auto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ru-RU" sz="2000" b="1" dirty="0" err="1" smtClean="0">
                <a:solidFill>
                  <a:srgbClr val="5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Педагогикалық</a:t>
            </a:r>
            <a:r>
              <a:rPr lang="ru-RU" sz="2000" b="1" dirty="0" smtClean="0">
                <a:solidFill>
                  <a:srgbClr val="5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5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өтілімі</a:t>
            </a:r>
            <a:r>
              <a:rPr lang="ru-RU" sz="2000" b="1" dirty="0" smtClean="0">
                <a:solidFill>
                  <a:srgbClr val="5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000" dirty="0" smtClean="0">
                <a:solidFill>
                  <a:srgbClr val="5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1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жыл</a:t>
            </a:r>
            <a:endParaRPr lang="ru-RU" sz="1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lvl="0" indent="0" fontAlgn="auto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ru-RU" sz="2000" b="1" dirty="0" err="1" smtClean="0">
                <a:solidFill>
                  <a:srgbClr val="5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Бастауыш</a:t>
            </a:r>
            <a:r>
              <a:rPr lang="ru-RU" sz="2000" b="1" dirty="0" smtClean="0">
                <a:solidFill>
                  <a:srgbClr val="5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5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сынып</a:t>
            </a:r>
            <a:r>
              <a:rPr lang="ru-RU" sz="2000" b="1" dirty="0" smtClean="0">
                <a:solidFill>
                  <a:srgbClr val="5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5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мұғалімі</a:t>
            </a:r>
            <a:r>
              <a:rPr lang="ru-RU" sz="2000" b="1" dirty="0" smtClean="0">
                <a:solidFill>
                  <a:srgbClr val="5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1900" b="1" dirty="0" smtClean="0">
                <a:solidFill>
                  <a:srgbClr val="5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ru-RU" sz="18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жыл</a:t>
            </a:r>
            <a:endParaRPr lang="ru-RU" sz="1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Администратор\Desktop\IMG_20160124_23312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20145" y="2504209"/>
            <a:ext cx="3335484" cy="3906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43295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sz="2800" b="1" i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Бакасова Сәуле Ноянқызының жетістіктері</a:t>
            </a:r>
            <a:endParaRPr lang="ru-RU" sz="2800" b="1" i="1" dirty="0">
              <a:solidFill>
                <a:srgbClr val="C00000"/>
              </a:solidFill>
              <a:latin typeface="Bookman Old Style" panose="02050604050505020204" pitchFamily="18" charset="0"/>
            </a:endParaRPr>
          </a:p>
        </p:txBody>
      </p:sp>
      <p:graphicFrame>
        <p:nvGraphicFramePr>
          <p:cNvPr id="23" name="Таблица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12742195"/>
              </p:ext>
            </p:extLst>
          </p:nvPr>
        </p:nvGraphicFramePr>
        <p:xfrm>
          <a:off x="296141" y="1346789"/>
          <a:ext cx="8501063" cy="4370832"/>
        </p:xfrm>
        <a:graphic>
          <a:graphicData uri="http://schemas.openxmlformats.org/drawingml/2006/table">
            <a:tbl>
              <a:tblPr/>
              <a:tblGrid>
                <a:gridCol w="7119938"/>
                <a:gridCol w="1381125"/>
              </a:tblGrid>
              <a:tr h="6321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F81BD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kk-KZ" alt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+mn-cs"/>
                        </a:rPr>
                        <a:t>Мемлекеттік тілде оқытатын мектептердің арасында өткен Республикалық сырттай «Сананың ашықтығы» олимпиадасына қатсқаны үшін СЕРТИФИКАТ</a:t>
                      </a:r>
                      <a:endParaRPr kumimoji="0" lang="ru-RU" altLang="ru-RU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1F497D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F81BD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ru-RU" altLang="ru-RU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1F497D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F81BD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alt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6B9B8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Cambria Math" pitchFamily="18" charset="0"/>
                        </a:rPr>
                        <a:t>2018ж</a:t>
                      </a:r>
                      <a:r>
                        <a:rPr kumimoji="0" lang="kk-K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6B9B8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Cambria Math" pitchFamily="18" charset="0"/>
                        </a:rPr>
                        <a:t>.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E6B9B8"/>
                        </a:solidFill>
                        <a:effectLst/>
                        <a:latin typeface="Cambria Math" pitchFamily="18" charset="0"/>
                        <a:ea typeface="Cambria Math" pitchFamily="18" charset="0"/>
                        <a:cs typeface="Cambria Math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6233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F81BD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kk-KZ" alt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+mn-cs"/>
                        </a:rPr>
                        <a:t>Қазақ тілінде оқытатын мектептердегі бастауыш сынып пәндері бойынша жаңартылған білім беру бағдарламасын меңгергені туралы СЕРТИФИКАТ.</a:t>
                      </a:r>
                      <a:endParaRPr kumimoji="0" lang="ru-RU" altLang="ru-RU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1F497D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F81BD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ru-RU" altLang="ru-RU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1F497D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2017 </a:t>
                      </a:r>
                      <a:r>
                        <a:rPr kumimoji="0" lang="kk-K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ж.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5611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F81BD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kk-KZ" alt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Бастауыш мектептің оқу үдерісінде оқытудың белсенді түрлері мен әдістерін қолдану» тақырыбы бойынша облыстық семинарда тәжірибесімен бөліскені үшін СЕРТИФИКАТ</a:t>
                      </a:r>
                      <a:endParaRPr kumimoji="0" lang="ru-RU" altLang="ru-RU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1F497D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F81BD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ru-RU" altLang="ru-RU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1F497D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2016 ж.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7808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F81BD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kk-KZ" alt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+mn-cs"/>
                        </a:rPr>
                        <a:t>Сын тұрғысынан ойлау технологиясы бойынша оқығанын және аталған технологияға сәйкес мектепішілік жаттықтырушы бола алатынын растайтын ДИПЛОМ.</a:t>
                      </a:r>
                      <a:endParaRPr kumimoji="0" lang="ru-RU" altLang="ru-RU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1F497D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F81BD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ru-RU" altLang="ru-RU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1F497D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2015 ж.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7808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F81BD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kk-KZ" alt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+mn-cs"/>
                        </a:rPr>
                        <a:t>Ұстаздар арасындағы қалалық пән олимпиадасында ІІІ орыға ие болғаны үшін ГРАМОТА</a:t>
                      </a:r>
                      <a:endParaRPr kumimoji="0" lang="ru-RU" altLang="ru-RU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1F497D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F81BD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2014 ж.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  <p:sp>
        <p:nvSpPr>
          <p:cNvPr id="4" name="Управляющая кнопка: настраиваемая 3">
            <a:hlinkClick r:id="rId2" action="ppaction://hlinksldjump" highlightClick="1"/>
          </p:cNvPr>
          <p:cNvSpPr/>
          <p:nvPr/>
        </p:nvSpPr>
        <p:spPr>
          <a:xfrm>
            <a:off x="7432431" y="5873262"/>
            <a:ext cx="527538" cy="445476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966525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Администратор\Desktop\для балабакшы\IMG_20170503_10242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6972" y="3197618"/>
            <a:ext cx="4592783" cy="3444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Администратор\Desktop\для балабакшы\IMG_20170504_11151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14968" y="1222318"/>
            <a:ext cx="4161441" cy="3121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Администратор\Desktop\для балабакшы\IMG-20170306-WA00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9708" y="1222318"/>
            <a:ext cx="3493601" cy="2587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kk-KZ" sz="2800" b="1" i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№ 43-ші кабинет</a:t>
            </a:r>
            <a:endParaRPr lang="ru-RU" sz="2800" b="1" i="1" dirty="0">
              <a:solidFill>
                <a:srgbClr val="C00000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7124016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sz="2800" b="1" i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№ 41-ші кабинет</a:t>
            </a:r>
            <a:endParaRPr lang="ru-RU" sz="2800" b="1" i="1" dirty="0">
              <a:solidFill>
                <a:srgbClr val="C0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8" name="AutoShape 2" descr="https://cloclo17.cloud.mail.ru/thumb/xw1/20151119_101059.jpg?x-email=kamal1506%40mail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4" descr="https://cloclo17.cloud.mail.ru/thumb/xw1/20151119_101059.jpg?x-email=kamal1506%40mail.ru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50" name="Picture 6" descr="C:\Users\Администратор\Desktop\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0915" y="3716512"/>
            <a:ext cx="3689130" cy="2075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C:\Users\Администратор\Desktop\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0914" y="1474565"/>
            <a:ext cx="3689131" cy="2075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C:\Users\Администратор\Desktop\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12327" y="1474564"/>
            <a:ext cx="3568353" cy="2007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53" name="Picture 9" descr="C:\Users\Администратор\Desktop\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35569" y="3716513"/>
            <a:ext cx="3689131" cy="2075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8554134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sz="2800" b="1" i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№ 49-шы кабинет</a:t>
            </a:r>
            <a:endParaRPr lang="ru-RU" sz="2800" b="1" i="1" dirty="0">
              <a:solidFill>
                <a:srgbClr val="C0000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2050" name="Picture 2" descr="C:\Users\Администратор\Desktop\для балабакшы\IMG-20170228-WA005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58355" y="3800476"/>
            <a:ext cx="3940305" cy="2579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 descr="C:\Documents and Settings\Haker Pro\Рабочий стол\фото 4А\SAM_3404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8779" y="1311332"/>
            <a:ext cx="3817303" cy="2697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C:\Documents and Settings\Haker Pro\Рабочий стол\баян фота2016\окушынын сурети\SAM_4265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62702" y="4083627"/>
            <a:ext cx="3172879" cy="22963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C:\Documents and Settings\Haker Pro\Рабочий стол\баян фота2016\окушынын сурети\SAM_3408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079768" y="822194"/>
            <a:ext cx="2697480" cy="36757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68664865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3948" y="420412"/>
            <a:ext cx="8229600" cy="1143000"/>
          </a:xfrm>
        </p:spPr>
        <p:txBody>
          <a:bodyPr/>
          <a:lstStyle/>
          <a:p>
            <a:r>
              <a:rPr lang="kk-KZ" sz="2800" b="1" i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Химия және физика кабинеттері</a:t>
            </a:r>
            <a:endParaRPr lang="ru-RU" sz="2800" b="1" i="1" dirty="0">
              <a:solidFill>
                <a:srgbClr val="C0000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7169" name="Picture 1" descr="C:\Users\Администратор\Desktop\для балабакшы\IMG_20180212_13304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1541" y="1303548"/>
            <a:ext cx="2874495" cy="2286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C:\Users\Администратор\Desktop\для балабакшы\IMG_20180212_13303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61608" y="1303548"/>
            <a:ext cx="2640655" cy="2286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Администратор\Desktop\для балабакшы\IMG_20180212_14204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03850" y="3950965"/>
            <a:ext cx="2698413" cy="2023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Администратор\Desktop\для балабакшы\IMG_20180212_14202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5047" y="3950965"/>
            <a:ext cx="2916462" cy="2000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4720733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3948" y="420412"/>
            <a:ext cx="8229600" cy="1143000"/>
          </a:xfrm>
        </p:spPr>
        <p:txBody>
          <a:bodyPr/>
          <a:lstStyle/>
          <a:p>
            <a:r>
              <a:rPr lang="kk-KZ" sz="2800" b="1" i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Спорттық зал</a:t>
            </a:r>
            <a:endParaRPr lang="ru-RU" sz="2800" b="1" i="1" dirty="0">
              <a:solidFill>
                <a:srgbClr val="C0000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8193" name="Picture 1" descr="C:\Users\Администратор\Desktop\для балабакшы\IMG_20180212_1327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82994" y="1520457"/>
            <a:ext cx="6281587" cy="4040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53332440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3948" y="420412"/>
            <a:ext cx="8229600" cy="1143000"/>
          </a:xfrm>
        </p:spPr>
        <p:txBody>
          <a:bodyPr/>
          <a:lstStyle/>
          <a:p>
            <a:r>
              <a:rPr lang="kk-KZ" sz="2800" b="1" i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Мәжіліс залы</a:t>
            </a:r>
            <a:endParaRPr lang="ru-RU" sz="2800" b="1" i="1" dirty="0">
              <a:solidFill>
                <a:srgbClr val="C0000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2050" name="Picture 2" descr="C:\Users\Администратор\Desktop\IMG_20180216_1112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6493" y="1746741"/>
            <a:ext cx="3669318" cy="2751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Администратор\Desktop\IMG_20180216_11122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93675" y="1786304"/>
            <a:ext cx="3616568" cy="2712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790361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3948" y="420412"/>
            <a:ext cx="8229600" cy="1143000"/>
          </a:xfrm>
        </p:spPr>
        <p:txBody>
          <a:bodyPr/>
          <a:lstStyle/>
          <a:p>
            <a:r>
              <a:rPr lang="kk-KZ" sz="2800" b="1" i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Мектеп кітапханасы</a:t>
            </a:r>
            <a:endParaRPr lang="ru-RU" sz="2800" b="1" i="1" dirty="0">
              <a:solidFill>
                <a:srgbClr val="C0000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2116" y="1429904"/>
            <a:ext cx="2888141" cy="2165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 descr="C:\Users\Администратор\Desktop\для балабакшы\IMG_20180212_14123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75411" y="1429903"/>
            <a:ext cx="4196311" cy="3147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5" descr="C:\Users\Администратор\Desktop\для балабакшы\IMG_20180212_14125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87136" y="3749912"/>
            <a:ext cx="2720890" cy="2567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374729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4 мектеп бастауыш сынып мұғалімдер 2018 ж демонстрация - копия">
  <a:themeElements>
    <a:clrScheme name="День Победы_06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800000"/>
      </a:hlink>
      <a:folHlink>
        <a:srgbClr val="FFCC99"/>
      </a:folHlink>
    </a:clrScheme>
    <a:fontScheme name="День Победы_06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День Победы_06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22B00"/>
        </a:hlink>
        <a:folHlink>
          <a:srgbClr val="FFA95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00000"/>
        </a:hlink>
        <a:folHlink>
          <a:srgbClr val="FF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4 мектеп бастауыш сынып мұғалімдер 2018 ж демонстрация - копия</Template>
  <TotalTime>83</TotalTime>
  <Words>657</Words>
  <Application>Microsoft Office PowerPoint</Application>
  <PresentationFormat>Экран (4:3)</PresentationFormat>
  <Paragraphs>103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4 мектеп бастауыш сынып мұғалімдер 2018 ж демонстрация - копия</vt:lpstr>
      <vt:lpstr> Камал Макпалеев атындағы №4 жалпы орта білім беру мектебі </vt:lpstr>
      <vt:lpstr>Бастауыш сыныптың кабинеттері № 42-ш кабинет</vt:lpstr>
      <vt:lpstr>№ 43-ші кабинет</vt:lpstr>
      <vt:lpstr>№ 41-ші кабинет</vt:lpstr>
      <vt:lpstr>№ 49-шы кабинет</vt:lpstr>
      <vt:lpstr>Химия және физика кабинеттері</vt:lpstr>
      <vt:lpstr>Спорттық зал</vt:lpstr>
      <vt:lpstr>Мәжіліс залы</vt:lpstr>
      <vt:lpstr>Мектеп кітапханасы</vt:lpstr>
      <vt:lpstr>Шахмат үйірмесінің кабинеті</vt:lpstr>
      <vt:lpstr>Робототехника үйірмесінің кабинеті</vt:lpstr>
      <vt:lpstr>Слайд 12</vt:lpstr>
      <vt:lpstr>Слайд 13</vt:lpstr>
      <vt:lpstr>Бастауыш сынып мұғалімі Жалпакбасова Анаргүл Жеңісқызы</vt:lpstr>
      <vt:lpstr>Жалпакбасова Анаргүл Жеңісқызы жетістіктері</vt:lpstr>
      <vt:lpstr>Жомартова Камал Сатыбалдықызы</vt:lpstr>
      <vt:lpstr>Жомартова Камал Сатыбалдықызының жетістіктері</vt:lpstr>
      <vt:lpstr>Ешенова Баян Кадыркешовна </vt:lpstr>
      <vt:lpstr>Ешенова Баян Кадыркешқызының жетістіктері</vt:lpstr>
      <vt:lpstr>Бакасова Сәуле Ноянқызы </vt:lpstr>
      <vt:lpstr>Бакасова Сәуле Ноянқызының жетістіктері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Камал Макпалеев атындағы №4 жалпы орта білім беру мектебі</dc:title>
  <dc:creator>Администратор</dc:creator>
  <cp:lastModifiedBy>Пользователь Windows</cp:lastModifiedBy>
  <cp:revision>9</cp:revision>
  <dcterms:created xsi:type="dcterms:W3CDTF">2018-02-16T05:04:12Z</dcterms:created>
  <dcterms:modified xsi:type="dcterms:W3CDTF">2019-02-01T07:29:01Z</dcterms:modified>
</cp:coreProperties>
</file>