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91" r:id="rId3"/>
    <p:sldId id="259" r:id="rId4"/>
    <p:sldId id="278" r:id="rId5"/>
    <p:sldId id="279" r:id="rId6"/>
    <p:sldId id="284" r:id="rId7"/>
    <p:sldId id="285" r:id="rId8"/>
    <p:sldId id="281" r:id="rId9"/>
    <p:sldId id="292" r:id="rId10"/>
    <p:sldId id="293" r:id="rId11"/>
    <p:sldId id="294" r:id="rId12"/>
    <p:sldId id="260" r:id="rId13"/>
    <p:sldId id="290" r:id="rId14"/>
    <p:sldId id="295" r:id="rId15"/>
    <p:sldId id="276" r:id="rId16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77" d="100"/>
          <a:sy n="77" d="100"/>
        </p:scale>
        <p:origin x="-117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FB7BD5-2525-4BA8-8D62-D5B6C56105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32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8100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D930AE55-9B85-4EC9-B966-398BA93D9D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LOGO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3A23F-1E88-4869-BE2C-69E94EC27D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6F5D5-4863-4F4E-A1DD-93B7DAB76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81800" y="269875"/>
            <a:ext cx="2133600" cy="2460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0975"/>
            <a:ext cx="2895600" cy="276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fld id="{9515CC34-76C2-4EF1-9E4A-626526B01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44174-84A6-4A69-8B85-DDD650633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F00-E15E-44A4-B7BD-38ACBDE03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080B5-E519-468A-AFED-D7A30F4E4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DDBC3-267A-45DC-A0FB-4EEBD8CFE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68EB9-BA4F-492C-A377-CBBC216F3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0C394-4914-449F-9D5D-F59DC8A7B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34CEA-AC70-494D-9E3C-A8949EFDB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19529-A3FF-4B31-8384-C4ACBC706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269875"/>
            <a:ext cx="2133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95301404-29C8-430A-9D7F-1EE2E5EDC1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ФОРСАЙТ - СЕССИЯ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4000504"/>
            <a:ext cx="5181600" cy="533400"/>
          </a:xfrm>
        </p:spPr>
        <p:txBody>
          <a:bodyPr/>
          <a:lstStyle/>
          <a:p>
            <a:r>
              <a:rPr lang="ru-RU" sz="1800" dirty="0" smtClean="0"/>
              <a:t>Модератор: Саворовская Т.Ю.</a:t>
            </a:r>
            <a:endParaRPr lang="en-US" sz="1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black">
          <a:xfrm>
            <a:off x="642910" y="928670"/>
            <a:ext cx="800105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</a:pP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«Орта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білімнің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жаңартылған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мазмұнын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енгізу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контекстінде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саралау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әдістерін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қолдану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ерекшеліктері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C:\Users\User\Downloads\Лого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92" y="0"/>
            <a:ext cx="1298550" cy="12744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/>
              <a:t>Саралау</a:t>
            </a:r>
            <a:r>
              <a:rPr lang="ru-RU" sz="2000" dirty="0"/>
              <a:t> </a:t>
            </a:r>
            <a:r>
              <a:rPr lang="ru-RU" sz="2000" dirty="0" err="1"/>
              <a:t>әдістері</a:t>
            </a:r>
            <a:endParaRPr lang="en-US" sz="2000" dirty="0"/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5647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gray">
          <a:xfrm>
            <a:off x="3821099" y="2289926"/>
            <a:ext cx="4505351" cy="47465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b="1" dirty="0" smtClean="0"/>
              <a:t>Салыстармалы кестелер</a:t>
            </a:r>
            <a:endParaRPr lang="en-US" b="1" dirty="0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gray">
          <a:xfrm>
            <a:off x="4448175" y="2988097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/>
              <a:t>Постер </a:t>
            </a:r>
            <a:r>
              <a:rPr lang="ru-RU" b="1" dirty="0" err="1"/>
              <a:t>презентациясы</a:t>
            </a:r>
            <a:endParaRPr lang="en-US" b="1" dirty="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gray">
          <a:xfrm>
            <a:off x="4165943" y="3598831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 smtClean="0"/>
              <a:t>Жұмыстар</a:t>
            </a:r>
            <a:r>
              <a:rPr lang="ru-RU" b="1" dirty="0" smtClean="0"/>
              <a:t> </a:t>
            </a:r>
            <a:r>
              <a:rPr lang="ru-RU" b="1" dirty="0" err="1" smtClean="0"/>
              <a:t>көрмесі</a:t>
            </a:r>
            <a:endParaRPr lang="en-US" b="1" dirty="0"/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gray">
          <a:xfrm>
            <a:off x="4183063" y="42941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Эссе, </a:t>
            </a:r>
            <a:r>
              <a:rPr lang="ru-RU" b="1" dirty="0" err="1" smtClean="0"/>
              <a:t>есеп</a:t>
            </a:r>
            <a:endParaRPr lang="en-US" b="1" dirty="0"/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gray">
          <a:xfrm>
            <a:off x="3852863" y="49561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Аяқтау</a:t>
            </a:r>
            <a:r>
              <a:rPr lang="ru-RU" b="1" dirty="0"/>
              <a:t> </a:t>
            </a:r>
            <a:r>
              <a:rPr lang="ru-RU" b="1" dirty="0" err="1"/>
              <a:t>көлемі</a:t>
            </a:r>
            <a:endParaRPr lang="en-US" b="1" dirty="0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1905592" y="3571876"/>
            <a:ext cx="186942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Нәтиже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0" hangingPunct="0"/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бойынша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/>
              <a:t>Саралау</a:t>
            </a:r>
            <a:r>
              <a:rPr lang="ru-RU" sz="2000" dirty="0"/>
              <a:t> </a:t>
            </a:r>
            <a:r>
              <a:rPr lang="ru-RU" sz="2000" dirty="0" err="1"/>
              <a:t>әдістері</a:t>
            </a:r>
            <a:endParaRPr lang="en-US" sz="2000" dirty="0"/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5647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gray">
          <a:xfrm>
            <a:off x="3852863" y="2311401"/>
            <a:ext cx="4505351" cy="47465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Қызықты</a:t>
            </a:r>
            <a:r>
              <a:rPr lang="ru-RU" b="1" dirty="0"/>
              <a:t> </a:t>
            </a:r>
            <a:r>
              <a:rPr lang="ru-RU" b="1" dirty="0" err="1"/>
              <a:t>тақырыптарды</a:t>
            </a:r>
            <a:r>
              <a:rPr lang="ru-RU" b="1" dirty="0"/>
              <a:t> </a:t>
            </a:r>
            <a:r>
              <a:rPr lang="ru-RU" b="1" dirty="0" err="1"/>
              <a:t>таңдаумен</a:t>
            </a:r>
            <a:endParaRPr lang="en-US" b="1" dirty="0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gray">
          <a:xfrm>
            <a:off x="4371847" y="2946186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Зерттеу</a:t>
            </a:r>
            <a:r>
              <a:rPr lang="ru-RU" b="1" dirty="0"/>
              <a:t> </a:t>
            </a:r>
            <a:r>
              <a:rPr lang="ru-RU" b="1" dirty="0" err="1"/>
              <a:t>тапсырмалары</a:t>
            </a:r>
            <a:endParaRPr lang="en-US" b="1" dirty="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gray">
          <a:xfrm>
            <a:off x="4449763" y="36337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Шығармашылық</a:t>
            </a:r>
            <a:r>
              <a:rPr lang="ru-RU" b="1" dirty="0"/>
              <a:t> </a:t>
            </a:r>
            <a:r>
              <a:rPr lang="ru-RU" b="1" dirty="0" err="1"/>
              <a:t>қойылым</a:t>
            </a:r>
            <a:endParaRPr lang="en-US" b="1" dirty="0"/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gray">
          <a:xfrm>
            <a:off x="3779912" y="42941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Рөл</a:t>
            </a:r>
            <a:r>
              <a:rPr lang="ru-RU" b="1" dirty="0"/>
              <a:t> </a:t>
            </a:r>
            <a:r>
              <a:rPr lang="ru-RU" b="1" dirty="0" err="1"/>
              <a:t>таңдау</a:t>
            </a:r>
            <a:endParaRPr lang="en-US" b="1" dirty="0"/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gray">
          <a:xfrm>
            <a:off x="3753006" y="49561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Өзара</a:t>
            </a:r>
            <a:r>
              <a:rPr lang="ru-RU" b="1" dirty="0"/>
              <a:t> </a:t>
            </a:r>
            <a:r>
              <a:rPr lang="ru-RU" b="1" dirty="0" err="1"/>
              <a:t>оқыту</a:t>
            </a:r>
            <a:endParaRPr lang="en-US" b="1" dirty="0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1906902" y="3571876"/>
            <a:ext cx="200881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Қабілеттері</a:t>
            </a: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ru-RU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бойынша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00042"/>
            <a:ext cx="7391400" cy="563562"/>
          </a:xfrm>
        </p:spPr>
        <p:txBody>
          <a:bodyPr/>
          <a:lstStyle/>
          <a:p>
            <a:r>
              <a:rPr lang="ru-RU" sz="2800" dirty="0" err="1"/>
              <a:t>Ағымдағы</a:t>
            </a:r>
            <a:r>
              <a:rPr lang="ru-RU" sz="2800" dirty="0"/>
              <a:t> </a:t>
            </a:r>
            <a:r>
              <a:rPr lang="ru-RU" sz="2800" dirty="0" err="1"/>
              <a:t>жағдайды</a:t>
            </a:r>
            <a:r>
              <a:rPr lang="ru-RU" sz="2800" dirty="0"/>
              <a:t> </a:t>
            </a:r>
            <a:r>
              <a:rPr lang="ru-RU" sz="2800" dirty="0" err="1"/>
              <a:t>талдау</a:t>
            </a:r>
            <a:endParaRPr lang="en-US" sz="2800" dirty="0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785786" y="3352800"/>
            <a:ext cx="2643214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55576" y="4143380"/>
            <a:ext cx="23479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err="1" smtClean="0">
                <a:solidFill>
                  <a:srgbClr val="000000"/>
                </a:solidFill>
              </a:rPr>
              <a:t>Жағымды</a:t>
            </a:r>
            <a:r>
              <a:rPr lang="ru-RU" b="1" dirty="0" smtClean="0">
                <a:solidFill>
                  <a:srgbClr val="000000"/>
                </a:solidFill>
              </a:rPr>
              <a:t> тенденция-</a:t>
            </a:r>
            <a:endParaRPr lang="ru-RU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kk-KZ" dirty="0" smtClean="0">
                <a:solidFill>
                  <a:srgbClr val="FF0000"/>
                </a:solidFill>
              </a:rPr>
              <a:t>Таралады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2357422" y="1628775"/>
            <a:ext cx="4714908" cy="1601788"/>
            <a:chOff x="1997" y="1314"/>
            <a:chExt cx="1889" cy="1009"/>
          </a:xfrm>
        </p:grpSpPr>
        <p:grpSp>
          <p:nvGrpSpPr>
            <p:cNvPr id="70667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2997472" y="1928802"/>
            <a:ext cx="317292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Кейс-</a:t>
            </a:r>
            <a:r>
              <a:rPr lang="ru-RU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технологиясы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643570" y="4000504"/>
            <a:ext cx="23479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err="1" smtClean="0">
                <a:solidFill>
                  <a:srgbClr val="000000"/>
                </a:solidFill>
              </a:rPr>
              <a:t>Жағымсыз</a:t>
            </a:r>
            <a:endParaRPr lang="ru-RU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тенденция-</a:t>
            </a:r>
            <a:endParaRPr lang="ru-RU" b="1" dirty="0" smtClean="0">
              <a:solidFill>
                <a:srgbClr val="000000"/>
              </a:solidFill>
            </a:endParaRPr>
          </a:p>
          <a:p>
            <a:pPr eaLnBrk="0" hangingPunct="0"/>
            <a:endParaRPr lang="ru-RU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ru-RU" b="1" dirty="0" err="1" smtClean="0">
                <a:solidFill>
                  <a:srgbClr val="FF0000"/>
                </a:solidFill>
              </a:rPr>
              <a:t>Мүмкіндіктер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мен </a:t>
            </a:r>
            <a:r>
              <a:rPr lang="ru-RU" b="1" dirty="0" err="1">
                <a:solidFill>
                  <a:srgbClr val="FF0000"/>
                </a:solidFill>
              </a:rPr>
              <a:t>мүмкіндіктерді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барлығы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бірдей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түсіне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бермейді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2020 </a:t>
            </a:r>
            <a:r>
              <a:rPr lang="ru-RU" sz="2800" dirty="0" err="1"/>
              <a:t>жылға</a:t>
            </a:r>
            <a:r>
              <a:rPr lang="ru-RU" sz="2800" dirty="0"/>
              <a:t> </a:t>
            </a:r>
            <a:r>
              <a:rPr lang="ru-RU" sz="2800" dirty="0" err="1"/>
              <a:t>жоспарланған</a:t>
            </a:r>
            <a:r>
              <a:rPr lang="ru-RU" sz="2800" dirty="0"/>
              <a:t> </a:t>
            </a:r>
            <a:r>
              <a:rPr lang="ru-RU" sz="2800" dirty="0" err="1"/>
              <a:t>іс-шаралар</a:t>
            </a:r>
            <a:endParaRPr lang="en-US" sz="2800" dirty="0"/>
          </a:p>
        </p:txBody>
      </p:sp>
      <p:sp>
        <p:nvSpPr>
          <p:cNvPr id="103427" name="AutoShape 3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gray">
          <a:xfrm>
            <a:off x="1371600" y="1676399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kk-K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Күтілетін оқиға бейнесі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gray">
          <a:xfrm>
            <a:off x="3647088" y="3286124"/>
            <a:ext cx="22200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беталысы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3430" name="Group 6"/>
          <p:cNvGrpSpPr>
            <a:grpSpLocks/>
          </p:cNvGrpSpPr>
          <p:nvPr/>
        </p:nvGrpSpPr>
        <p:grpSpPr bwMode="auto">
          <a:xfrm>
            <a:off x="914400" y="4311650"/>
            <a:ext cx="1579563" cy="2070100"/>
            <a:chOff x="576" y="2476"/>
            <a:chExt cx="995" cy="1304"/>
          </a:xfrm>
        </p:grpSpPr>
        <p:grpSp>
          <p:nvGrpSpPr>
            <p:cNvPr id="103431" name="Group 7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103432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3433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34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435" name="Text Box 11"/>
              <p:cNvSpPr txBox="1">
                <a:spLocks noChangeArrowheads="1"/>
              </p:cNvSpPr>
              <p:nvPr/>
            </p:nvSpPr>
            <p:spPr bwMode="gray">
              <a:xfrm>
                <a:off x="756" y="2244"/>
                <a:ext cx="799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Тренд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3436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3437" name="Group 13"/>
          <p:cNvGrpSpPr>
            <a:grpSpLocks/>
          </p:cNvGrpSpPr>
          <p:nvPr/>
        </p:nvGrpSpPr>
        <p:grpSpPr bwMode="auto">
          <a:xfrm>
            <a:off x="2819400" y="4311650"/>
            <a:ext cx="1617663" cy="2070100"/>
            <a:chOff x="1776" y="2476"/>
            <a:chExt cx="1019" cy="1304"/>
          </a:xfrm>
        </p:grpSpPr>
        <p:grpSp>
          <p:nvGrpSpPr>
            <p:cNvPr id="103438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3439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40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41" name="Text Box 17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Тренд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3442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4876800" y="4267200"/>
            <a:ext cx="1631950" cy="2114550"/>
            <a:chOff x="3072" y="2448"/>
            <a:chExt cx="1028" cy="1332"/>
          </a:xfrm>
        </p:grpSpPr>
        <p:grpSp>
          <p:nvGrpSpPr>
            <p:cNvPr id="103444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3445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46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47" name="Text Box 23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Тренд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3448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103449" name="Group 25"/>
          <p:cNvGrpSpPr>
            <a:grpSpLocks/>
          </p:cNvGrpSpPr>
          <p:nvPr/>
        </p:nvGrpSpPr>
        <p:grpSpPr bwMode="auto">
          <a:xfrm>
            <a:off x="6781800" y="4267200"/>
            <a:ext cx="1579563" cy="2114550"/>
            <a:chOff x="4272" y="2448"/>
            <a:chExt cx="995" cy="1332"/>
          </a:xfrm>
        </p:grpSpPr>
        <p:grpSp>
          <p:nvGrpSpPr>
            <p:cNvPr id="103450" name="Group 26"/>
            <p:cNvGrpSpPr>
              <a:grpSpLocks/>
            </p:cNvGrpSpPr>
            <p:nvPr/>
          </p:nvGrpSpPr>
          <p:grpSpPr bwMode="auto">
            <a:xfrm>
              <a:off x="4272" y="2448"/>
              <a:ext cx="960" cy="965"/>
              <a:chOff x="2400" y="1488"/>
              <a:chExt cx="1152" cy="1152"/>
            </a:xfrm>
          </p:grpSpPr>
          <p:grpSp>
            <p:nvGrpSpPr>
              <p:cNvPr id="103451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3452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53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454" name="Text Box 30"/>
              <p:cNvSpPr txBox="1">
                <a:spLocks noChangeArrowheads="1"/>
              </p:cNvSpPr>
              <p:nvPr/>
            </p:nvSpPr>
            <p:spPr bwMode="gray">
              <a:xfrm>
                <a:off x="2508" y="2025"/>
                <a:ext cx="719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Тренд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3455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2025 </a:t>
            </a:r>
            <a:r>
              <a:rPr lang="ru-RU" sz="2800" dirty="0" err="1"/>
              <a:t>жылға</a:t>
            </a:r>
            <a:r>
              <a:rPr lang="ru-RU" sz="2800" dirty="0"/>
              <a:t> </a:t>
            </a:r>
            <a:r>
              <a:rPr lang="ru-RU" sz="2800" dirty="0" err="1"/>
              <a:t>жоспарланған</a:t>
            </a:r>
            <a:r>
              <a:rPr lang="ru-RU" sz="2800" dirty="0"/>
              <a:t> </a:t>
            </a:r>
            <a:r>
              <a:rPr lang="ru-RU" sz="2800" dirty="0" err="1"/>
              <a:t>іс-шаралар</a:t>
            </a:r>
            <a:endParaRPr lang="en-US" sz="2800" dirty="0"/>
          </a:p>
        </p:txBody>
      </p:sp>
      <p:sp>
        <p:nvSpPr>
          <p:cNvPr id="103427" name="AutoShape 3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gray">
          <a:xfrm>
            <a:off x="1371600" y="1852353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kk-K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Күтілетін оқиға бейнесі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gray">
          <a:xfrm>
            <a:off x="3560377" y="3286124"/>
            <a:ext cx="22200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беталысы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4311650"/>
            <a:ext cx="1579563" cy="2070100"/>
            <a:chOff x="576" y="2476"/>
            <a:chExt cx="995" cy="130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3433" name="Oval 9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34" name="Freeform 10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435" name="Text Box 11"/>
              <p:cNvSpPr txBox="1">
                <a:spLocks noChangeArrowheads="1"/>
              </p:cNvSpPr>
              <p:nvPr/>
            </p:nvSpPr>
            <p:spPr bwMode="gray">
              <a:xfrm>
                <a:off x="756" y="2244"/>
                <a:ext cx="799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Тренд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3436" name="Oval 12"/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819400" y="4311650"/>
            <a:ext cx="1617663" cy="2070100"/>
            <a:chOff x="1776" y="2476"/>
            <a:chExt cx="1019" cy="1304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3439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40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41" name="Text Box 17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Тренд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3442" name="Oval 18"/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876800" y="4267200"/>
            <a:ext cx="1631950" cy="2114550"/>
            <a:chOff x="3072" y="2448"/>
            <a:chExt cx="1028" cy="1332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3445" name="Oval 2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46" name="Freeform 2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47" name="Text Box 23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Тренд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3448" name="Oval 24"/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6781800" y="4267200"/>
            <a:ext cx="1579563" cy="2114550"/>
            <a:chOff x="4272" y="2448"/>
            <a:chExt cx="995" cy="1332"/>
          </a:xfrm>
        </p:grpSpPr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4272" y="2448"/>
              <a:ext cx="960" cy="965"/>
              <a:chOff x="2400" y="1488"/>
              <a:chExt cx="1152" cy="1152"/>
            </a:xfrm>
          </p:grpSpPr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3452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453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454" name="Text Box 30"/>
              <p:cNvSpPr txBox="1">
                <a:spLocks noChangeArrowheads="1"/>
              </p:cNvSpPr>
              <p:nvPr/>
            </p:nvSpPr>
            <p:spPr bwMode="gray">
              <a:xfrm>
                <a:off x="2508" y="2025"/>
                <a:ext cx="719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0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Тренд</a:t>
                </a:r>
                <a:endParaRPr 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3455" name="Oval 31"/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057400" y="5500688"/>
            <a:ext cx="472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  <a:latin typeface="Verdana" pitchFamily="34" charset="0"/>
              </a:rPr>
              <a:t>www.themegallery.com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09800" y="3048000"/>
            <a:ext cx="4343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 !</a:t>
            </a:r>
            <a:endParaRPr lang="ru-RU" sz="3600" b="1" kern="1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Анықтама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Форсайт - </a:t>
            </a:r>
            <a:r>
              <a:rPr lang="ru-RU" dirty="0" err="1"/>
              <a:t>форсайтқа</a:t>
            </a:r>
            <a:r>
              <a:rPr lang="ru-RU" dirty="0"/>
              <a:t> </a:t>
            </a:r>
            <a:r>
              <a:rPr lang="ru-RU" dirty="0" err="1"/>
              <a:t>қатысатын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болашақ</a:t>
            </a:r>
            <a:r>
              <a:rPr lang="ru-RU" dirty="0"/>
              <a:t> </a:t>
            </a:r>
            <a:r>
              <a:rPr lang="ru-RU" dirty="0" err="1"/>
              <a:t>бейнесін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болашаққа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әрекеттерін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қалаған</a:t>
            </a:r>
            <a:r>
              <a:rPr lang="ru-RU" dirty="0"/>
              <a:t> </a:t>
            </a:r>
            <a:r>
              <a:rPr lang="ru-RU" dirty="0" err="1"/>
              <a:t>болашағын</a:t>
            </a:r>
            <a:r>
              <a:rPr lang="ru-RU" dirty="0"/>
              <a:t> </a:t>
            </a:r>
            <a:r>
              <a:rPr lang="ru-RU" dirty="0" err="1"/>
              <a:t>келісуге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технология. </a:t>
            </a:r>
            <a:r>
              <a:rPr lang="ru-RU" dirty="0" err="1"/>
              <a:t>Әдістеменің</a:t>
            </a:r>
            <a:r>
              <a:rPr lang="ru-RU" dirty="0"/>
              <a:t> </a:t>
            </a:r>
            <a:r>
              <a:rPr lang="ru-RU" dirty="0" err="1"/>
              <a:t>негізі</a:t>
            </a:r>
            <a:r>
              <a:rPr lang="ru-RU" dirty="0"/>
              <a:t>: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картасы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топтық</a:t>
            </a:r>
            <a:r>
              <a:rPr lang="ru-RU" dirty="0"/>
              <a:t> </a:t>
            </a:r>
            <a:r>
              <a:rPr lang="ru-RU" dirty="0" err="1"/>
              <a:t>жұмысы</a:t>
            </a:r>
            <a:r>
              <a:rPr lang="ru-RU" dirty="0"/>
              <a:t>; </a:t>
            </a:r>
            <a:r>
              <a:rPr lang="ru-RU" dirty="0" err="1"/>
              <a:t>мәтіндермен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суреттермен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диаграммалармен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жасаңыз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7688"/>
            <a:ext cx="7978080" cy="563562"/>
          </a:xfrm>
        </p:spPr>
        <p:txBody>
          <a:bodyPr/>
          <a:lstStyle/>
          <a:p>
            <a:r>
              <a:rPr lang="ru-RU" dirty="0" err="1" smtClean="0"/>
              <a:t>Т</a:t>
            </a:r>
            <a:r>
              <a:rPr lang="ru-RU" dirty="0" err="1" smtClean="0"/>
              <a:t>ехнологияның</a:t>
            </a:r>
            <a:r>
              <a:rPr lang="ru-RU" dirty="0" smtClean="0"/>
              <a:t> </a:t>
            </a:r>
            <a:r>
              <a:rPr lang="ru-RU" dirty="0" err="1" smtClean="0"/>
              <a:t>ерекшеліктері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001055" cy="15700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err="1"/>
              <a:t>Дәстүрлі</a:t>
            </a:r>
            <a:r>
              <a:rPr lang="ru-RU" sz="2400" dirty="0"/>
              <a:t> </a:t>
            </a:r>
            <a:r>
              <a:rPr lang="ru-RU" sz="2400" dirty="0" err="1"/>
              <a:t>болжаудан</a:t>
            </a:r>
            <a:r>
              <a:rPr lang="ru-RU" sz="2400" dirty="0"/>
              <a:t> </a:t>
            </a:r>
            <a:r>
              <a:rPr lang="ru-RU" sz="2400" dirty="0" err="1"/>
              <a:t>айырмашылығы</a:t>
            </a:r>
            <a:r>
              <a:rPr lang="ru-RU" sz="2400" dirty="0"/>
              <a:t>, </a:t>
            </a:r>
            <a:r>
              <a:rPr lang="ru-RU" sz="2400" dirty="0" err="1"/>
              <a:t>форсайт</a:t>
            </a:r>
            <a:r>
              <a:rPr lang="ru-RU" sz="2400" dirty="0"/>
              <a:t> </a:t>
            </a:r>
            <a:r>
              <a:rPr lang="ru-RU" sz="2400" dirty="0" err="1"/>
              <a:t>технологиясы</a:t>
            </a:r>
            <a:r>
              <a:rPr lang="ru-RU" sz="2400" dirty="0"/>
              <a:t> </a:t>
            </a:r>
            <a:r>
              <a:rPr lang="ru-RU" sz="2400" dirty="0" err="1"/>
              <a:t>болашақ</a:t>
            </a:r>
            <a:r>
              <a:rPr lang="ru-RU" sz="2400" dirty="0"/>
              <a:t> </a:t>
            </a:r>
            <a:r>
              <a:rPr lang="ru-RU" sz="2400" dirty="0" err="1"/>
              <a:t>оқиғаларға</a:t>
            </a:r>
            <a:r>
              <a:rPr lang="ru-RU" sz="2400" dirty="0"/>
              <a:t> </a:t>
            </a:r>
            <a:r>
              <a:rPr lang="ru-RU" sz="2400" dirty="0" err="1"/>
              <a:t>қатысты</a:t>
            </a:r>
            <a:r>
              <a:rPr lang="ru-RU" sz="2400" dirty="0"/>
              <a:t> </a:t>
            </a:r>
            <a:r>
              <a:rPr lang="ru-RU" sz="2400" dirty="0" err="1"/>
              <a:t>белсенді</a:t>
            </a:r>
            <a:r>
              <a:rPr lang="ru-RU" sz="2400" dirty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3214686"/>
            <a:ext cx="5429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форсайттың</a:t>
            </a:r>
            <a:r>
              <a:rPr lang="ru-RU" dirty="0"/>
              <a:t> </a:t>
            </a:r>
            <a:r>
              <a:rPr lang="ru-RU" dirty="0" err="1"/>
              <a:t>авторлары</a:t>
            </a:r>
            <a:r>
              <a:rPr lang="ru-RU" dirty="0"/>
              <a:t> мен </a:t>
            </a:r>
            <a:r>
              <a:rPr lang="ru-RU" dirty="0" err="1"/>
              <a:t>қатысушылары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жағдайлардың</a:t>
            </a:r>
            <a:r>
              <a:rPr lang="ru-RU" dirty="0"/>
              <a:t> </a:t>
            </a:r>
            <a:r>
              <a:rPr lang="ru-RU" dirty="0" err="1"/>
              <a:t>туындау</a:t>
            </a:r>
            <a:r>
              <a:rPr lang="ru-RU" dirty="0"/>
              <a:t> </a:t>
            </a:r>
            <a:r>
              <a:rPr lang="ru-RU" dirty="0" err="1"/>
              <a:t>ықтималдығы</a:t>
            </a:r>
            <a:r>
              <a:rPr lang="ru-RU" dirty="0"/>
              <a:t> мен </a:t>
            </a:r>
            <a:r>
              <a:rPr lang="ru-RU" dirty="0" err="1"/>
              <a:t>тәуекелдерін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бағаламайды</a:t>
            </a:r>
            <a:r>
              <a:rPr lang="ru-RU" dirty="0"/>
              <a:t>,</a:t>
            </a:r>
          </a:p>
          <a:p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әрекеттерін</a:t>
            </a:r>
            <a:r>
              <a:rPr lang="ru-RU" dirty="0"/>
              <a:t> </a:t>
            </a:r>
            <a:r>
              <a:rPr lang="ru-RU" dirty="0" err="1"/>
              <a:t>позитивті</a:t>
            </a:r>
            <a:r>
              <a:rPr lang="ru-RU" dirty="0"/>
              <a:t> </a:t>
            </a:r>
            <a:r>
              <a:rPr lang="ru-RU" dirty="0" err="1"/>
              <a:t>тенденцияларды</a:t>
            </a:r>
            <a:r>
              <a:rPr lang="ru-RU" dirty="0"/>
              <a:t> </a:t>
            </a:r>
            <a:r>
              <a:rPr lang="ru-RU" dirty="0" err="1"/>
              <a:t>күшейтетін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оқиғалардың</a:t>
            </a:r>
            <a:r>
              <a:rPr lang="ru-RU" dirty="0"/>
              <a:t> </a:t>
            </a:r>
            <a:r>
              <a:rPr lang="ru-RU" dirty="0" err="1"/>
              <a:t>ықтималдығын</a:t>
            </a:r>
            <a:r>
              <a:rPr lang="ru-RU" dirty="0"/>
              <a:t> </a:t>
            </a:r>
            <a:r>
              <a:rPr lang="ru-RU" dirty="0" err="1"/>
              <a:t>арттыратын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жағымсыз</a:t>
            </a:r>
            <a:r>
              <a:rPr lang="ru-RU" dirty="0"/>
              <a:t>, </a:t>
            </a:r>
            <a:r>
              <a:rPr lang="ru-RU" dirty="0" err="1"/>
              <a:t>жағымсыз</a:t>
            </a:r>
            <a:r>
              <a:rPr lang="ru-RU" dirty="0"/>
              <a:t> </a:t>
            </a:r>
            <a:r>
              <a:rPr lang="ru-RU" dirty="0" err="1"/>
              <a:t>тенденцияларды</a:t>
            </a:r>
            <a:r>
              <a:rPr lang="ru-RU" dirty="0"/>
              <a:t> </a:t>
            </a:r>
            <a:r>
              <a:rPr lang="ru-RU" dirty="0" err="1"/>
              <a:t>өшіретін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 </a:t>
            </a:r>
            <a:r>
              <a:rPr lang="ru-RU" dirty="0" err="1"/>
              <a:t>жобалаңыз</a:t>
            </a:r>
            <a:r>
              <a:rPr lang="ru-RU" dirty="0"/>
              <a:t>. Форсайт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таңдалған</a:t>
            </a:r>
            <a:r>
              <a:rPr lang="ru-RU" dirty="0"/>
              <a:t> </a:t>
            </a:r>
            <a:r>
              <a:rPr lang="ru-RU" dirty="0" err="1"/>
              <a:t>мақсатқа</a:t>
            </a:r>
            <a:r>
              <a:rPr lang="ru-RU" dirty="0"/>
              <a:t> </a:t>
            </a:r>
            <a:r>
              <a:rPr lang="ru-RU" dirty="0" err="1"/>
              <a:t>жетелейтін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r>
              <a:rPr lang="ru-RU" dirty="0"/>
              <a:t> мен </a:t>
            </a:r>
            <a:r>
              <a:rPr lang="ru-RU" dirty="0" err="1"/>
              <a:t>оқиғаларды</a:t>
            </a:r>
            <a:r>
              <a:rPr lang="ru-RU" dirty="0"/>
              <a:t> </a:t>
            </a:r>
            <a:r>
              <a:rPr lang="ru-RU" dirty="0" err="1"/>
              <a:t>белгілеуді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жоспары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9149" name="Group 61"/>
          <p:cNvGrpSpPr>
            <a:grpSpLocks/>
          </p:cNvGrpSpPr>
          <p:nvPr/>
        </p:nvGrpSpPr>
        <p:grpSpPr bwMode="auto">
          <a:xfrm>
            <a:off x="2209800" y="2057400"/>
            <a:ext cx="4724400" cy="685800"/>
            <a:chOff x="1296" y="1824"/>
            <a:chExt cx="2976" cy="432"/>
          </a:xfrm>
        </p:grpSpPr>
        <p:sp>
          <p:nvSpPr>
            <p:cNvPr id="89150" name="AutoShape 62"/>
            <p:cNvSpPr>
              <a:spLocks noChangeArrowheads="1"/>
            </p:cNvSpPr>
            <p:nvPr/>
          </p:nvSpPr>
          <p:spPr bwMode="gray">
            <a:xfrm>
              <a:off x="1786" y="1899"/>
              <a:ext cx="248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kk-KZ" dirty="0" smtClean="0"/>
                <a:t>Тақырыпқа кіріспе </a:t>
              </a:r>
              <a:endParaRPr lang="ru-RU" dirty="0"/>
            </a:p>
          </p:txBody>
        </p:sp>
        <p:sp>
          <p:nvSpPr>
            <p:cNvPr id="89151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53" name="Text Box 6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9154" name="Group 66"/>
          <p:cNvGrpSpPr>
            <a:grpSpLocks/>
          </p:cNvGrpSpPr>
          <p:nvPr/>
        </p:nvGrpSpPr>
        <p:grpSpPr bwMode="auto">
          <a:xfrm>
            <a:off x="2209800" y="2895600"/>
            <a:ext cx="4724400" cy="685800"/>
            <a:chOff x="1296" y="1824"/>
            <a:chExt cx="2976" cy="432"/>
          </a:xfrm>
        </p:grpSpPr>
        <p:sp>
          <p:nvSpPr>
            <p:cNvPr id="89155" name="AutoShape 6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56" name="AutoShape 6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57" name="Text Box 6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b="1" dirty="0" err="1" smtClean="0">
                  <a:solidFill>
                    <a:srgbClr val="000000"/>
                  </a:solidFill>
                </a:rPr>
                <a:t>Суреттермен</a:t>
              </a:r>
              <a:r>
                <a:rPr lang="ru-RU" b="1" dirty="0" smtClean="0">
                  <a:solidFill>
                    <a:srgbClr val="000000"/>
                  </a:solidFill>
                </a:rPr>
                <a:t> </a:t>
              </a:r>
              <a:r>
                <a:rPr lang="ru-RU" b="1" dirty="0" err="1" smtClean="0">
                  <a:solidFill>
                    <a:srgbClr val="000000"/>
                  </a:solidFill>
                </a:rPr>
                <a:t>жұмыс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9158" name="Text Box 7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9159" name="Group 71"/>
          <p:cNvGrpSpPr>
            <a:grpSpLocks/>
          </p:cNvGrpSpPr>
          <p:nvPr/>
        </p:nvGrpSpPr>
        <p:grpSpPr bwMode="auto">
          <a:xfrm>
            <a:off x="2209800" y="3733800"/>
            <a:ext cx="4791075" cy="685800"/>
            <a:chOff x="1296" y="1824"/>
            <a:chExt cx="3018" cy="432"/>
          </a:xfrm>
        </p:grpSpPr>
        <p:sp>
          <p:nvSpPr>
            <p:cNvPr id="89160" name="AutoShape 7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61" name="AutoShape 7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62" name="Text Box 74"/>
            <p:cNvSpPr txBox="1">
              <a:spLocks noChangeArrowheads="1"/>
            </p:cNvSpPr>
            <p:nvPr/>
          </p:nvSpPr>
          <p:spPr bwMode="gray">
            <a:xfrm>
              <a:off x="1680" y="1934"/>
              <a:ext cx="263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kk-KZ" b="1" dirty="0" smtClean="0">
                  <a:solidFill>
                    <a:srgbClr val="000000"/>
                  </a:solidFill>
                </a:rPr>
                <a:t>Уақыт картасының көрінісі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9163" name="Text Box 7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89164" name="Group 76"/>
          <p:cNvGrpSpPr>
            <a:grpSpLocks/>
          </p:cNvGrpSpPr>
          <p:nvPr/>
        </p:nvGrpSpPr>
        <p:grpSpPr bwMode="auto">
          <a:xfrm>
            <a:off x="2209800" y="4648200"/>
            <a:ext cx="4724400" cy="685800"/>
            <a:chOff x="1296" y="1824"/>
            <a:chExt cx="2976" cy="432"/>
          </a:xfrm>
        </p:grpSpPr>
        <p:sp>
          <p:nvSpPr>
            <p:cNvPr id="89165" name="AutoShape 7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66" name="AutoShape 7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167" name="Text Box 7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kk-KZ" b="1" dirty="0" smtClean="0">
                  <a:solidFill>
                    <a:srgbClr val="000000"/>
                  </a:solidFill>
                </a:rPr>
                <a:t>Жалпы ұстаным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9168" name="Text Box 8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500042"/>
            <a:ext cx="7391400" cy="563562"/>
          </a:xfrm>
        </p:spPr>
        <p:txBody>
          <a:bodyPr/>
          <a:lstStyle/>
          <a:p>
            <a:r>
              <a:rPr lang="ru-RU" sz="2400" dirty="0"/>
              <a:t>"</a:t>
            </a:r>
            <a:r>
              <a:rPr lang="ru-RU" sz="2400" dirty="0" err="1"/>
              <a:t>Жаңа</a:t>
            </a:r>
            <a:r>
              <a:rPr lang="ru-RU" sz="2400" dirty="0"/>
              <a:t> </a:t>
            </a:r>
            <a:r>
              <a:rPr lang="ru-RU" sz="2400" dirty="0" err="1"/>
              <a:t>мектеп</a:t>
            </a:r>
            <a:r>
              <a:rPr lang="ru-RU" sz="2400" dirty="0"/>
              <a:t> - </a:t>
            </a:r>
            <a:r>
              <a:rPr lang="ru-RU" sz="2400" dirty="0" err="1"/>
              <a:t>саралаудың</a:t>
            </a:r>
            <a:r>
              <a:rPr lang="ru-RU" sz="2400" dirty="0"/>
              <a:t> </a:t>
            </a:r>
            <a:r>
              <a:rPr lang="ru-RU" sz="2400" dirty="0" err="1"/>
              <a:t>жаңа</a:t>
            </a:r>
            <a:r>
              <a:rPr lang="ru-RU" sz="2400" dirty="0"/>
              <a:t> </a:t>
            </a:r>
            <a:r>
              <a:rPr lang="ru-RU" sz="2400" dirty="0" err="1"/>
              <a:t>әдістері</a:t>
            </a:r>
            <a:r>
              <a:rPr lang="ru-RU" sz="2400" dirty="0"/>
              <a:t>"</a:t>
            </a:r>
            <a:endParaRPr lang="ru-RU" sz="2400" dirty="0" smtClean="0"/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2286000" y="1676400"/>
            <a:ext cx="4495800" cy="4514850"/>
            <a:chOff x="1824" y="633"/>
            <a:chExt cx="2834" cy="2849"/>
          </a:xfrm>
        </p:grpSpPr>
        <p:sp>
          <p:nvSpPr>
            <p:cNvPr id="90116" name="Puzzle3"/>
            <p:cNvSpPr>
              <a:spLocks noEditPoints="1" noChangeArrowheads="1"/>
            </p:cNvSpPr>
            <p:nvPr/>
          </p:nvSpPr>
          <p:spPr bwMode="gray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0117" name="Puzzle2"/>
            <p:cNvSpPr>
              <a:spLocks noEditPoints="1" noChangeArrowheads="1"/>
            </p:cNvSpPr>
            <p:nvPr/>
          </p:nvSpPr>
          <p:spPr bwMode="gray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5490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0118" name="Puzzle4"/>
            <p:cNvSpPr>
              <a:spLocks noEditPoints="1" noChangeArrowheads="1"/>
            </p:cNvSpPr>
            <p:nvPr/>
          </p:nvSpPr>
          <p:spPr bwMode="gray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90119" name="Puzzle1"/>
            <p:cNvSpPr>
              <a:spLocks noEditPoints="1" noChangeArrowheads="1"/>
            </p:cNvSpPr>
            <p:nvPr/>
          </p:nvSpPr>
          <p:spPr bwMode="gray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135003" dir="2471156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572264" y="3000372"/>
            <a:ext cx="1674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 err="1" smtClean="0">
                <a:solidFill>
                  <a:srgbClr val="5F5F5F"/>
                </a:solidFill>
              </a:rPr>
              <a:t>Оқу</a:t>
            </a:r>
            <a:r>
              <a:rPr lang="ru-RU" b="1" dirty="0" smtClean="0">
                <a:solidFill>
                  <a:srgbClr val="5F5F5F"/>
                </a:solidFill>
              </a:rPr>
              <a:t> </a:t>
            </a:r>
            <a:r>
              <a:rPr lang="ru-RU" b="1" dirty="0" err="1" smtClean="0">
                <a:solidFill>
                  <a:srgbClr val="5F5F5F"/>
                </a:solidFill>
              </a:rPr>
              <a:t>нәтижесі</a:t>
            </a:r>
            <a:endParaRPr lang="ru-RU" b="1" dirty="0" smtClean="0">
              <a:solidFill>
                <a:srgbClr val="5F5F5F"/>
              </a:solidFill>
            </a:endParaRPr>
          </a:p>
          <a:p>
            <a:pPr eaLnBrk="0" hangingPunct="0"/>
            <a:r>
              <a:rPr lang="ru-RU" b="1" dirty="0" smtClean="0">
                <a:solidFill>
                  <a:srgbClr val="5F5F5F"/>
                </a:solidFill>
              </a:rPr>
              <a:t> </a:t>
            </a:r>
            <a:r>
              <a:rPr lang="ru-RU" b="1" dirty="0" err="1" smtClean="0">
                <a:solidFill>
                  <a:srgbClr val="5F5F5F"/>
                </a:solidFill>
              </a:rPr>
              <a:t>бойынша</a:t>
            </a:r>
            <a:endParaRPr lang="en-US" b="1" dirty="0">
              <a:solidFill>
                <a:srgbClr val="5F5F5F"/>
              </a:solidFill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814862" y="3642648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ru-RU" b="1" dirty="0">
                <a:solidFill>
                  <a:srgbClr val="5F5F5F"/>
                </a:solidFill>
              </a:rPr>
              <a:t>Процесс </a:t>
            </a:r>
            <a:r>
              <a:rPr lang="ru-RU" b="1" dirty="0" err="1">
                <a:solidFill>
                  <a:srgbClr val="5F5F5F"/>
                </a:solidFill>
              </a:rPr>
              <a:t>бойынша</a:t>
            </a:r>
            <a:endParaRPr lang="en-US" b="1" dirty="0">
              <a:solidFill>
                <a:srgbClr val="5F5F5F"/>
              </a:solidFill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438400" y="1676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kk-KZ" b="1" dirty="0" smtClean="0">
                <a:solidFill>
                  <a:srgbClr val="5F5F5F"/>
                </a:solidFill>
              </a:rPr>
              <a:t>Мазмұны бойынша</a:t>
            </a:r>
            <a:endParaRPr lang="en-US" b="1" dirty="0">
              <a:solidFill>
                <a:srgbClr val="5F5F5F"/>
              </a:solidFill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4929190" y="5786454"/>
            <a:ext cx="2811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b="1" dirty="0" err="1">
                <a:solidFill>
                  <a:srgbClr val="5F5F5F"/>
                </a:solidFill>
              </a:rPr>
              <a:t>Қабілеттері</a:t>
            </a:r>
            <a:r>
              <a:rPr lang="ru-RU" b="1" dirty="0">
                <a:solidFill>
                  <a:srgbClr val="5F5F5F"/>
                </a:solidFill>
              </a:rPr>
              <a:t> </a:t>
            </a:r>
            <a:r>
              <a:rPr lang="ru-RU" b="1" dirty="0" err="1">
                <a:solidFill>
                  <a:srgbClr val="5F5F5F"/>
                </a:solidFill>
              </a:rPr>
              <a:t>бойынша</a:t>
            </a:r>
            <a:endParaRPr lang="en-US" b="1" dirty="0">
              <a:solidFill>
                <a:srgbClr val="5F5F5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0"/>
            <a:ext cx="3064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Форсайт-проект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7391400" cy="563562"/>
          </a:xfrm>
        </p:spPr>
        <p:txBody>
          <a:bodyPr/>
          <a:lstStyle/>
          <a:p>
            <a:r>
              <a:rPr lang="ru-RU" sz="2400" dirty="0" err="1"/>
              <a:t>Бірыңғай</a:t>
            </a:r>
            <a:r>
              <a:rPr lang="ru-RU" sz="2400" dirty="0"/>
              <a:t> «</a:t>
            </a:r>
            <a:r>
              <a:rPr lang="ru-RU" sz="2400" dirty="0" err="1"/>
              <a:t>өкілдік</a:t>
            </a:r>
            <a:r>
              <a:rPr lang="ru-RU" sz="2400" dirty="0"/>
              <a:t> </a:t>
            </a:r>
            <a:r>
              <a:rPr lang="ru-RU" sz="2400" dirty="0" err="1"/>
              <a:t>өрісті</a:t>
            </a:r>
            <a:r>
              <a:rPr lang="ru-RU" sz="2400" dirty="0"/>
              <a:t>» </a:t>
            </a:r>
            <a:r>
              <a:rPr lang="ru-RU" sz="2400" dirty="0" err="1"/>
              <a:t>қалыптастыру</a:t>
            </a:r>
            <a:endParaRPr lang="en-US" sz="2400" dirty="0"/>
          </a:p>
        </p:txBody>
      </p:sp>
      <p:sp>
        <p:nvSpPr>
          <p:cNvPr id="97283" name="Freeform 3"/>
          <p:cNvSpPr>
            <a:spLocks noEditPoints="1"/>
          </p:cNvSpPr>
          <p:nvPr/>
        </p:nvSpPr>
        <p:spPr bwMode="gray">
          <a:xfrm>
            <a:off x="1066800" y="1981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7315" name="Oval 35"/>
          <p:cNvSpPr>
            <a:spLocks noChangeArrowheads="1"/>
          </p:cNvSpPr>
          <p:nvPr/>
        </p:nvSpPr>
        <p:spPr bwMode="gray">
          <a:xfrm rot="-723406">
            <a:off x="3316288" y="497205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316" name="Oval 36"/>
          <p:cNvSpPr>
            <a:spLocks noChangeArrowheads="1"/>
          </p:cNvSpPr>
          <p:nvPr/>
        </p:nvSpPr>
        <p:spPr bwMode="gray">
          <a:xfrm>
            <a:off x="3248025" y="37528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17" name="Oval 37"/>
          <p:cNvSpPr>
            <a:spLocks noChangeArrowheads="1"/>
          </p:cNvSpPr>
          <p:nvPr/>
        </p:nvSpPr>
        <p:spPr bwMode="gray">
          <a:xfrm>
            <a:off x="3268663" y="37623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18" name="Oval 38"/>
          <p:cNvSpPr>
            <a:spLocks noChangeArrowheads="1"/>
          </p:cNvSpPr>
          <p:nvPr/>
        </p:nvSpPr>
        <p:spPr bwMode="gray">
          <a:xfrm>
            <a:off x="3286125" y="37782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21" name="Oval 41"/>
          <p:cNvSpPr>
            <a:spLocks noChangeArrowheads="1"/>
          </p:cNvSpPr>
          <p:nvPr/>
        </p:nvSpPr>
        <p:spPr bwMode="gray">
          <a:xfrm rot="-772996">
            <a:off x="1473200" y="436245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7322" name="Group 42"/>
          <p:cNvGrpSpPr>
            <a:grpSpLocks/>
          </p:cNvGrpSpPr>
          <p:nvPr/>
        </p:nvGrpSpPr>
        <p:grpSpPr bwMode="auto">
          <a:xfrm>
            <a:off x="1107042" y="3371850"/>
            <a:ext cx="2083462" cy="1441450"/>
            <a:chOff x="554" y="2112"/>
            <a:chExt cx="1279" cy="860"/>
          </a:xfrm>
        </p:grpSpPr>
        <p:sp>
          <p:nvSpPr>
            <p:cNvPr id="97323" name="Oval 43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7324" name="Oval 44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7325" name="Oval 45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7326" name="Oval 46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7327" name="Text Box 47"/>
            <p:cNvSpPr txBox="1">
              <a:spLocks noChangeArrowheads="1"/>
            </p:cNvSpPr>
            <p:nvPr/>
          </p:nvSpPr>
          <p:spPr bwMode="gray">
            <a:xfrm>
              <a:off x="554" y="2274"/>
              <a:ext cx="1279" cy="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err="1" smtClean="0">
                  <a:solidFill>
                    <a:srgbClr val="000000"/>
                  </a:solidFill>
                </a:rPr>
                <a:t>Шаралар</a:t>
              </a:r>
              <a:r>
                <a:rPr lang="ru-RU" b="1" dirty="0" smtClean="0">
                  <a:solidFill>
                    <a:srgbClr val="000000"/>
                  </a:solidFill>
                </a:rPr>
                <a:t> </a:t>
              </a:r>
              <a:r>
                <a:rPr lang="ru-RU" b="1" dirty="0" err="1" smtClean="0">
                  <a:solidFill>
                    <a:srgbClr val="000000"/>
                  </a:solidFill>
                </a:rPr>
                <a:t>талдау</a:t>
              </a:r>
              <a:endParaRPr lang="en-US" b="1" dirty="0"/>
            </a:p>
          </p:txBody>
        </p:sp>
      </p:grpSp>
      <p:sp>
        <p:nvSpPr>
          <p:cNvPr id="97328" name="Oval 48"/>
          <p:cNvSpPr>
            <a:spLocks noChangeArrowheads="1"/>
          </p:cNvSpPr>
          <p:nvPr/>
        </p:nvSpPr>
        <p:spPr bwMode="gray">
          <a:xfrm>
            <a:off x="1295400" y="260667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329" name="Oval 49"/>
          <p:cNvSpPr>
            <a:spLocks noChangeArrowheads="1"/>
          </p:cNvSpPr>
          <p:nvPr/>
        </p:nvSpPr>
        <p:spPr bwMode="gray">
          <a:xfrm>
            <a:off x="1371600" y="200025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0" name="Oval 50"/>
          <p:cNvSpPr>
            <a:spLocks noChangeArrowheads="1"/>
          </p:cNvSpPr>
          <p:nvPr/>
        </p:nvSpPr>
        <p:spPr bwMode="gray">
          <a:xfrm>
            <a:off x="1384300" y="200501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1" name="Oval 51"/>
          <p:cNvSpPr>
            <a:spLocks noChangeArrowheads="1"/>
          </p:cNvSpPr>
          <p:nvPr/>
        </p:nvSpPr>
        <p:spPr bwMode="gray">
          <a:xfrm>
            <a:off x="1395413" y="2016125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2" name="Oval 52"/>
          <p:cNvSpPr>
            <a:spLocks noChangeArrowheads="1"/>
          </p:cNvSpPr>
          <p:nvPr/>
        </p:nvSpPr>
        <p:spPr bwMode="gray">
          <a:xfrm>
            <a:off x="1449388" y="204152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3" name="Text Box 53"/>
          <p:cNvSpPr txBox="1">
            <a:spLocks noChangeArrowheads="1"/>
          </p:cNvSpPr>
          <p:nvPr/>
        </p:nvSpPr>
        <p:spPr bwMode="gray">
          <a:xfrm>
            <a:off x="1467898" y="2285992"/>
            <a:ext cx="537179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 err="1" smtClean="0"/>
              <a:t>Перспективалы</a:t>
            </a:r>
            <a:r>
              <a:rPr lang="ru-RU" dirty="0" smtClean="0"/>
              <a:t> </a:t>
            </a:r>
            <a:r>
              <a:rPr lang="ru-RU" dirty="0" err="1"/>
              <a:t>формалар</a:t>
            </a:r>
            <a:r>
              <a:rPr lang="ru-RU" dirty="0"/>
              <a:t> мен </a:t>
            </a:r>
            <a:r>
              <a:rPr lang="ru-RU" dirty="0" err="1"/>
              <a:t>әдістерді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endParaRPr lang="ru-RU" dirty="0"/>
          </a:p>
          <a:p>
            <a:pPr algn="ctr"/>
            <a:r>
              <a:rPr lang="ru-RU" dirty="0" err="1"/>
              <a:t>саралап</a:t>
            </a:r>
            <a:r>
              <a:rPr lang="ru-RU" dirty="0"/>
              <a:t> </a:t>
            </a:r>
            <a:r>
              <a:rPr lang="ru-RU" dirty="0" err="1"/>
              <a:t>оқыту</a:t>
            </a:r>
            <a:endParaRPr lang="en-US" dirty="0"/>
          </a:p>
        </p:txBody>
      </p:sp>
      <p:sp>
        <p:nvSpPr>
          <p:cNvPr id="97334" name="Oval 54"/>
          <p:cNvSpPr>
            <a:spLocks noChangeArrowheads="1"/>
          </p:cNvSpPr>
          <p:nvPr/>
        </p:nvSpPr>
        <p:spPr bwMode="gray">
          <a:xfrm>
            <a:off x="2562225" y="207645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335" name="Oval 55"/>
          <p:cNvSpPr>
            <a:spLocks noChangeArrowheads="1"/>
          </p:cNvSpPr>
          <p:nvPr/>
        </p:nvSpPr>
        <p:spPr bwMode="gray">
          <a:xfrm>
            <a:off x="2684463" y="154305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6" name="Oval 56"/>
          <p:cNvSpPr>
            <a:spLocks noChangeArrowheads="1"/>
          </p:cNvSpPr>
          <p:nvPr/>
        </p:nvSpPr>
        <p:spPr bwMode="gray">
          <a:xfrm>
            <a:off x="2693988" y="154622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7" name="Oval 57"/>
          <p:cNvSpPr>
            <a:spLocks noChangeArrowheads="1"/>
          </p:cNvSpPr>
          <p:nvPr/>
        </p:nvSpPr>
        <p:spPr bwMode="gray">
          <a:xfrm>
            <a:off x="2700338" y="155257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8" name="Oval 58"/>
          <p:cNvSpPr>
            <a:spLocks noChangeArrowheads="1"/>
          </p:cNvSpPr>
          <p:nvPr/>
        </p:nvSpPr>
        <p:spPr bwMode="gray">
          <a:xfrm>
            <a:off x="2736850" y="157162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97339" name="Text Box 59"/>
          <p:cNvSpPr txBox="1">
            <a:spLocks noChangeArrowheads="1"/>
          </p:cNvSpPr>
          <p:nvPr/>
        </p:nvSpPr>
        <p:spPr bwMode="gray">
          <a:xfrm>
            <a:off x="3123900" y="1643050"/>
            <a:ext cx="319318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endParaRPr lang="en-US" dirty="0"/>
          </a:p>
        </p:txBody>
      </p:sp>
      <p:sp>
        <p:nvSpPr>
          <p:cNvPr id="97312" name="Text Box 32"/>
          <p:cNvSpPr txBox="1">
            <a:spLocks noChangeArrowheads="1"/>
          </p:cNvSpPr>
          <p:nvPr/>
        </p:nvSpPr>
        <p:spPr bwMode="auto">
          <a:xfrm>
            <a:off x="3643306" y="3643314"/>
            <a:ext cx="514353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Болашақтың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сенімді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бейнесі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Болашақтың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бейнесі</a:t>
            </a:r>
            <a:endParaRPr lang="en-US" dirty="0"/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9830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0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8314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831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1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20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2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3200" dirty="0" err="1" smtClean="0">
                  <a:solidFill>
                    <a:srgbClr val="000000"/>
                  </a:solidFill>
                  <a:latin typeface="Verdana" pitchFamily="34" charset="0"/>
                </a:rPr>
                <a:t>Мұғалім</a:t>
              </a:r>
              <a:r>
                <a:rPr lang="ru-RU" sz="3200" dirty="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ru-RU" sz="3200" dirty="0" err="1" smtClean="0">
                  <a:solidFill>
                    <a:srgbClr val="000000"/>
                  </a:solidFill>
                  <a:latin typeface="Verdana" pitchFamily="34" charset="0"/>
                </a:rPr>
                <a:t>қандай</a:t>
              </a:r>
              <a:r>
                <a:rPr lang="ru-RU" sz="3200" dirty="0" smtClean="0">
                  <a:solidFill>
                    <a:srgbClr val="000000"/>
                  </a:solidFill>
                  <a:latin typeface="Verdana" pitchFamily="34" charset="0"/>
                </a:rPr>
                <a:t> болу </a:t>
              </a:r>
              <a:r>
                <a:rPr lang="ru-RU" sz="3200" dirty="0" err="1" smtClean="0">
                  <a:solidFill>
                    <a:srgbClr val="000000"/>
                  </a:solidFill>
                  <a:latin typeface="Verdana" pitchFamily="34" charset="0"/>
                </a:rPr>
                <a:t>керек</a:t>
              </a:r>
              <a:endParaRPr lang="en-US" sz="3200" dirty="0"/>
            </a:p>
          </p:txBody>
        </p:sp>
      </p:grpSp>
      <p:grpSp>
        <p:nvGrpSpPr>
          <p:cNvPr id="98322" name="Group 18"/>
          <p:cNvGrpSpPr>
            <a:grpSpLocks/>
          </p:cNvGrpSpPr>
          <p:nvPr/>
        </p:nvGrpSpPr>
        <p:grpSpPr bwMode="auto">
          <a:xfrm>
            <a:off x="3643306" y="1857364"/>
            <a:ext cx="2166938" cy="4035425"/>
            <a:chOff x="2208" y="1296"/>
            <a:chExt cx="1365" cy="2542"/>
          </a:xfrm>
        </p:grpSpPr>
        <p:sp>
          <p:nvSpPr>
            <p:cNvPr id="9832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832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2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2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833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8336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9833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4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8341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834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4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4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834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" name="Text Box 17"/>
          <p:cNvSpPr txBox="1">
            <a:spLocks noChangeArrowheads="1"/>
          </p:cNvSpPr>
          <p:nvPr/>
        </p:nvSpPr>
        <p:spPr bwMode="gray">
          <a:xfrm>
            <a:off x="6000760" y="2571744"/>
            <a:ext cx="2057400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000000"/>
                </a:solidFill>
                <a:latin typeface="Verdana" pitchFamily="34" charset="0"/>
              </a:rPr>
              <a:t>Мектеп</a:t>
            </a:r>
            <a:r>
              <a:rPr lang="ru-RU" sz="3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Verdana" pitchFamily="34" charset="0"/>
              </a:rPr>
              <a:t>қандай</a:t>
            </a:r>
            <a:r>
              <a:rPr lang="ru-RU" sz="3200" dirty="0" smtClean="0">
                <a:solidFill>
                  <a:srgbClr val="000000"/>
                </a:solidFill>
                <a:latin typeface="Verdana" pitchFamily="34" charset="0"/>
              </a:rPr>
              <a:t> болу </a:t>
            </a:r>
            <a:r>
              <a:rPr lang="ru-RU" sz="3200" dirty="0" err="1" smtClean="0">
                <a:solidFill>
                  <a:srgbClr val="000000"/>
                </a:solidFill>
                <a:latin typeface="Verdana" pitchFamily="34" charset="0"/>
              </a:rPr>
              <a:t>керек</a:t>
            </a:r>
            <a:endParaRPr lang="en-US" sz="3200" dirty="0"/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gray">
          <a:xfrm>
            <a:off x="3643306" y="2571744"/>
            <a:ext cx="2057400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sz="3200" dirty="0" smtClean="0">
                <a:solidFill>
                  <a:srgbClr val="000000"/>
                </a:solidFill>
                <a:latin typeface="Verdana" pitchFamily="34" charset="0"/>
              </a:rPr>
              <a:t>Оқушы қандай болу керек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 smtClean="0"/>
              <a:t>Саралау</a:t>
            </a:r>
            <a:r>
              <a:rPr lang="ru-RU" sz="2000" dirty="0" smtClean="0"/>
              <a:t> </a:t>
            </a:r>
            <a:r>
              <a:rPr lang="ru-RU" sz="2000" dirty="0" err="1"/>
              <a:t>әдістері</a:t>
            </a:r>
            <a:endParaRPr lang="en-US" sz="2000" dirty="0"/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5647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gray">
          <a:xfrm>
            <a:off x="3852863" y="2311401"/>
            <a:ext cx="4505351" cy="47465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Жасырын</a:t>
            </a:r>
            <a:r>
              <a:rPr lang="ru-RU" b="1" dirty="0"/>
              <a:t> </a:t>
            </a:r>
            <a:r>
              <a:rPr lang="ru-RU" b="1" dirty="0" err="1"/>
              <a:t>саралау</a:t>
            </a:r>
            <a:r>
              <a:rPr lang="ru-RU" b="1" dirty="0"/>
              <a:t> </a:t>
            </a:r>
            <a:r>
              <a:rPr lang="ru-RU" b="1" dirty="0" err="1"/>
              <a:t>жағдайлары</a:t>
            </a:r>
            <a:endParaRPr lang="en-US" b="1" dirty="0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gray">
          <a:xfrm>
            <a:off x="4169769" y="2970899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b="1" dirty="0" smtClean="0"/>
              <a:t>Деңгейлік тапсырмалар</a:t>
            </a:r>
            <a:endParaRPr lang="en-US" b="1" dirty="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gray">
          <a:xfrm>
            <a:off x="4355976" y="36337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Оқу</a:t>
            </a:r>
            <a:r>
              <a:rPr lang="ru-RU" b="1" dirty="0"/>
              <a:t> </a:t>
            </a:r>
            <a:r>
              <a:rPr lang="ru-RU" b="1" dirty="0" err="1"/>
              <a:t>фильмдері</a:t>
            </a:r>
            <a:endParaRPr lang="en-US" b="1" dirty="0"/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gray">
          <a:xfrm>
            <a:off x="4165006" y="42941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b="1" dirty="0" smtClean="0"/>
              <a:t>Ақпарат іздеу</a:t>
            </a:r>
            <a:endParaRPr lang="en-US" b="1" dirty="0"/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gray">
          <a:xfrm>
            <a:off x="3852863" y="49561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Онлайн </a:t>
            </a:r>
            <a:r>
              <a:rPr lang="ru-RU" b="1" dirty="0" err="1" smtClean="0"/>
              <a:t>тренажерлер</a:t>
            </a:r>
            <a:endParaRPr lang="en-US" b="1" dirty="0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2013441" y="3571876"/>
            <a:ext cx="195098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Мазмұны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0" hangingPunct="0"/>
            <a:r>
              <a:rPr lang="ru-RU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бойынша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/>
              <a:t>Саралау</a:t>
            </a:r>
            <a:r>
              <a:rPr lang="ru-RU" sz="2000" dirty="0"/>
              <a:t> </a:t>
            </a:r>
            <a:r>
              <a:rPr lang="ru-RU" sz="2000" dirty="0" err="1"/>
              <a:t>әдістері</a:t>
            </a:r>
            <a:endParaRPr lang="en-US" sz="2000" dirty="0"/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56471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gray">
          <a:xfrm>
            <a:off x="3883073" y="2311401"/>
            <a:ext cx="4505351" cy="47465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/>
              <a:t>Жеке маршрут</a:t>
            </a:r>
            <a:endParaRPr lang="en-US" b="1" dirty="0"/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gray">
          <a:xfrm>
            <a:off x="4165066" y="2983256"/>
            <a:ext cx="4103713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err="1"/>
              <a:t>Жинақталған</a:t>
            </a:r>
            <a:r>
              <a:rPr lang="ru-RU" b="1" dirty="0"/>
              <a:t> </a:t>
            </a:r>
            <a:r>
              <a:rPr lang="ru-RU" b="1" dirty="0" err="1"/>
              <a:t>жұмыстар</a:t>
            </a:r>
            <a:endParaRPr lang="en-US" b="1" dirty="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gray">
          <a:xfrm>
            <a:off x="4464571" y="36337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b="1" dirty="0" smtClean="0"/>
              <a:t>Топтасу</a:t>
            </a:r>
            <a:endParaRPr lang="en-US" b="1" dirty="0"/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gray">
          <a:xfrm>
            <a:off x="4183063" y="42941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kk-KZ" b="1" dirty="0" smtClean="0"/>
              <a:t>Көлемді есептер</a:t>
            </a:r>
            <a:endParaRPr lang="en-US" b="1" dirty="0"/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gray">
          <a:xfrm>
            <a:off x="3852863" y="49561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>
                  <a:gamma/>
                  <a:tint val="5882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38100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/>
              <a:t>Онлайн </a:t>
            </a:r>
            <a:r>
              <a:rPr lang="ru-RU" b="1" dirty="0" err="1" smtClean="0"/>
              <a:t>тренажерлар</a:t>
            </a:r>
            <a:endParaRPr lang="en-US" b="1" dirty="0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gray">
          <a:xfrm>
            <a:off x="1926004" y="3571876"/>
            <a:ext cx="186942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роцесс</a:t>
            </a:r>
          </a:p>
          <a:p>
            <a:pPr algn="ctr" eaLnBrk="0" hangingPunct="0"/>
            <a:r>
              <a:rPr lang="kk-KZ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бойынша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45gl 111">
  <a:themeElements>
    <a:clrScheme name="sample 3">
      <a:dk1>
        <a:srgbClr val="003366"/>
      </a:dk1>
      <a:lt1>
        <a:srgbClr val="FFFFFF"/>
      </a:lt1>
      <a:dk2>
        <a:srgbClr val="99190B"/>
      </a:dk2>
      <a:lt2>
        <a:srgbClr val="DDDDDD"/>
      </a:lt2>
      <a:accent1>
        <a:srgbClr val="1F63AD"/>
      </a:accent1>
      <a:accent2>
        <a:srgbClr val="D28302"/>
      </a:accent2>
      <a:accent3>
        <a:srgbClr val="FFFFFF"/>
      </a:accent3>
      <a:accent4>
        <a:srgbClr val="002A56"/>
      </a:accent4>
      <a:accent5>
        <a:srgbClr val="ABB7D3"/>
      </a:accent5>
      <a:accent6>
        <a:srgbClr val="BE7602"/>
      </a:accent6>
      <a:hlink>
        <a:srgbClr val="3CA051"/>
      </a:hlink>
      <a:folHlink>
        <a:srgbClr val="97A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cdb2004145gl 111</Template>
  <TotalTime>437</TotalTime>
  <Words>319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cdb2004145gl 111</vt:lpstr>
      <vt:lpstr>ФОРСАЙТ - СЕССИЯ</vt:lpstr>
      <vt:lpstr>Анықтама</vt:lpstr>
      <vt:lpstr>Технологияның ерекшеліктері</vt:lpstr>
      <vt:lpstr>Жұмыс жоспары</vt:lpstr>
      <vt:lpstr>"Жаңа мектеп - саралаудың жаңа әдістері"</vt:lpstr>
      <vt:lpstr>Бірыңғай «өкілдік өрісті» қалыптастыру</vt:lpstr>
      <vt:lpstr>Болашақтың сенімді бейнесі</vt:lpstr>
      <vt:lpstr>Саралау әдістері</vt:lpstr>
      <vt:lpstr>Саралау әдістері</vt:lpstr>
      <vt:lpstr>Саралау әдістері</vt:lpstr>
      <vt:lpstr>Саралау әдістері</vt:lpstr>
      <vt:lpstr>Ағымдағы жағдайды талдау</vt:lpstr>
      <vt:lpstr>2020 жылға жоспарланған іс-шаралар</vt:lpstr>
      <vt:lpstr>2025 жылға жоспарланған іс-шаралар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ФОРСАЙТ - СЕССИЯ</dc:title>
  <dc:creator>Admin</dc:creator>
  <cp:lastModifiedBy>Lenovo</cp:lastModifiedBy>
  <cp:revision>21</cp:revision>
  <dcterms:created xsi:type="dcterms:W3CDTF">2019-09-12T03:06:39Z</dcterms:created>
  <dcterms:modified xsi:type="dcterms:W3CDTF">2020-01-20T16:35:37Z</dcterms:modified>
</cp:coreProperties>
</file>