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305" r:id="rId4"/>
    <p:sldId id="309" r:id="rId5"/>
    <p:sldId id="312" r:id="rId6"/>
    <p:sldId id="322" r:id="rId7"/>
    <p:sldId id="315" r:id="rId8"/>
    <p:sldId id="323" r:id="rId9"/>
    <p:sldId id="325" r:id="rId10"/>
    <p:sldId id="316" r:id="rId11"/>
    <p:sldId id="310" r:id="rId12"/>
    <p:sldId id="272" r:id="rId13"/>
    <p:sldId id="284" r:id="rId14"/>
    <p:sldId id="273" r:id="rId15"/>
    <p:sldId id="320" r:id="rId16"/>
    <p:sldId id="319" r:id="rId17"/>
    <p:sldId id="321" r:id="rId18"/>
    <p:sldId id="304" r:id="rId19"/>
    <p:sldId id="318" r:id="rId20"/>
    <p:sldId id="281" r:id="rId2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069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EEC"/>
    <a:srgbClr val="DAA3E4"/>
    <a:srgbClr val="CEE9FE"/>
    <a:srgbClr val="D3ECFF"/>
    <a:srgbClr val="A4A3A4"/>
    <a:srgbClr val="CA5BCD"/>
    <a:srgbClr val="D2EAFC"/>
    <a:srgbClr val="E9F6FE"/>
    <a:srgbClr val="E8F6FE"/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6" y="53"/>
      </p:cViewPr>
      <p:guideLst>
        <p:guide orient="horz" pos="2069"/>
        <p:guide orient="horz" pos="234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ҚР Білім және ғылым министрлігі</a:t>
          </a:r>
        </a:p>
        <a:p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</a:t>
          </a:r>
          <a:r>
            <a:rPr lang="ru-RU" dirty="0" smtClean="0"/>
            <a:t> </a:t>
          </a:r>
          <a:r>
            <a:rPr lang="ru-RU" dirty="0" err="1" smtClean="0"/>
            <a:t>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D0A40117-5E17-49B7-B611-BAB98BEB4CD4}" type="presOf" srcId="{CD38F7CE-7062-4452-B361-0347B5BCD5AE}" destId="{808B7DE4-1648-4820-B6B7-DA52C92F75AD}" srcOrd="0" destOrd="0" presId="urn:microsoft.com/office/officeart/2008/layout/VerticalCurvedList"/>
    <dgm:cxn modelId="{578F78E5-F426-41E0-A3D9-A73AE41FD4DA}" type="presOf" srcId="{2FB1DBCD-D498-4006-9A84-1014596CFBF6}" destId="{F2295C32-E33F-4461-9DCB-EDF07F6D8DB3}" srcOrd="0" destOrd="0" presId="urn:microsoft.com/office/officeart/2008/layout/VerticalCurvedList"/>
    <dgm:cxn modelId="{7C5E7783-3D19-4526-8C4A-E7249B49D82C}" type="presOf" srcId="{E3973A33-2421-4A94-A291-CDC634713A51}" destId="{2B9DED5C-3032-4C13-AFF0-7DB25D4A1BDA}" srcOrd="0" destOrd="0" presId="urn:microsoft.com/office/officeart/2008/layout/VerticalCurvedList"/>
    <dgm:cxn modelId="{BC8635FC-6BD6-4768-BE90-C6FA3199893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BE3CDD22-AE1C-4E3E-A5BA-43A4AF9F67E6}" type="presParOf" srcId="{73C00203-B480-4AAD-9E2A-F304B8ACAFA3}" destId="{4EB97354-62CB-499D-9CC6-E607C6B27B80}" srcOrd="0" destOrd="0" presId="urn:microsoft.com/office/officeart/2008/layout/VerticalCurvedList"/>
    <dgm:cxn modelId="{FDAC9F24-0FA7-4273-9FD3-A73C89A44628}" type="presParOf" srcId="{4EB97354-62CB-499D-9CC6-E607C6B27B80}" destId="{086FF48E-C28F-48CB-9D10-E0DFB21C36E8}" srcOrd="0" destOrd="0" presId="urn:microsoft.com/office/officeart/2008/layout/VerticalCurvedList"/>
    <dgm:cxn modelId="{154E800C-604B-4BEC-BB70-0F07B04646E0}" type="presParOf" srcId="{086FF48E-C28F-48CB-9D10-E0DFB21C36E8}" destId="{F58888AA-C3A0-44DC-B62D-E45A337B7D27}" srcOrd="0" destOrd="0" presId="urn:microsoft.com/office/officeart/2008/layout/VerticalCurvedList"/>
    <dgm:cxn modelId="{7679130F-C22F-480A-99BA-7795F77833F4}" type="presParOf" srcId="{086FF48E-C28F-48CB-9D10-E0DFB21C36E8}" destId="{F2295C32-E33F-4461-9DCB-EDF07F6D8DB3}" srcOrd="1" destOrd="0" presId="urn:microsoft.com/office/officeart/2008/layout/VerticalCurvedList"/>
    <dgm:cxn modelId="{0E67D346-EA03-4069-87B2-C1262D18994B}" type="presParOf" srcId="{086FF48E-C28F-48CB-9D10-E0DFB21C36E8}" destId="{6F1C1432-889E-47F5-B6BC-52C6B64BB40E}" srcOrd="2" destOrd="0" presId="urn:microsoft.com/office/officeart/2008/layout/VerticalCurvedList"/>
    <dgm:cxn modelId="{265DAC34-CC6F-49AA-9093-A918FC334E6F}" type="presParOf" srcId="{086FF48E-C28F-48CB-9D10-E0DFB21C36E8}" destId="{46AE0239-B959-40BF-9574-89C4CA3A04F0}" srcOrd="3" destOrd="0" presId="urn:microsoft.com/office/officeart/2008/layout/VerticalCurvedList"/>
    <dgm:cxn modelId="{482958D7-E66E-45E7-B66A-005B4FD47471}" type="presParOf" srcId="{4EB97354-62CB-499D-9CC6-E607C6B27B80}" destId="{2B9DED5C-3032-4C13-AFF0-7DB25D4A1BDA}" srcOrd="1" destOrd="0" presId="urn:microsoft.com/office/officeart/2008/layout/VerticalCurvedList"/>
    <dgm:cxn modelId="{D814FA32-A4B6-4B38-8EA0-23A091FA9C10}" type="presParOf" srcId="{4EB97354-62CB-499D-9CC6-E607C6B27B80}" destId="{20FF2362-EC5F-4AB5-A51E-E61875E1AE6B}" srcOrd="2" destOrd="0" presId="urn:microsoft.com/office/officeart/2008/layout/VerticalCurvedList"/>
    <dgm:cxn modelId="{CC4BFAA0-D4FB-45DD-B744-6423BA9309B0}" type="presParOf" srcId="{20FF2362-EC5F-4AB5-A51E-E61875E1AE6B}" destId="{CB92C861-BC29-46EE-B315-2F691F3D2D4B}" srcOrd="0" destOrd="0" presId="urn:microsoft.com/office/officeart/2008/layout/VerticalCurvedList"/>
    <dgm:cxn modelId="{B647F949-54F6-45F9-B26C-CCC461AF5F33}" type="presParOf" srcId="{4EB97354-62CB-499D-9CC6-E607C6B27B80}" destId="{808B7DE4-1648-4820-B6B7-DA52C92F75AD}" srcOrd="3" destOrd="0" presId="urn:microsoft.com/office/officeart/2008/layout/VerticalCurvedList"/>
    <dgm:cxn modelId="{ADD1AD57-3A1C-4632-8120-6DD281A020D8}" type="presParOf" srcId="{4EB97354-62CB-499D-9CC6-E607C6B27B80}" destId="{5AF151F9-3A5E-4A1F-B9BB-6373A5097DA3}" srcOrd="4" destOrd="0" presId="urn:microsoft.com/office/officeart/2008/layout/VerticalCurvedList"/>
    <dgm:cxn modelId="{3E00AAED-CBDF-4B51-913E-A008A497DB2B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X="-7571" custLinFactNeighborX="-100000" custLinFactNeighborY="102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55331" custLinFactNeighborX="40256" custLinFactNeighborY="-9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6198" custLinFactY="29012" custLinFactNeighborX="-10000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Y="-74838" custLinFactNeighborX="-508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6973" custLinFactY="-100000" custLinFactNeighborX="100000" custLinFactNeighborY="-1207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215472" custLinFactY="-100000" custLinFactNeighborX="53785" custLinFactNeighborY="-13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X="10279" custLinFactNeighborX="100000" custLinFactNeighborY="-799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Y="-102926" custLinFactNeighborX="-5387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1AFB1-A009-43A5-AB12-06C90002E6D2}" type="presOf" srcId="{E061021D-D9D3-49B1-BBF6-3B82B830A086}" destId="{0DC3F1AA-288A-4076-9F6F-B8D0AFD3EAC8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91CBBF60-99FB-419E-B377-22F273947786}" type="presOf" srcId="{6F661F76-84DD-40BE-9466-860B061B4C1B}" destId="{417D350E-6144-4023-9190-1C5535130A80}" srcOrd="0" destOrd="0" presId="urn:microsoft.com/office/officeart/2005/8/layout/pList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958AF9A6-E705-4B7B-8B16-5471ADCDA10F}" type="presOf" srcId="{EBE445D8-E75A-4137-B532-98D2A0FC3AB0}" destId="{F075B156-A7CE-4506-9444-7045546E7822}" srcOrd="0" destOrd="0" presId="urn:microsoft.com/office/officeart/2005/8/layout/pList1"/>
    <dgm:cxn modelId="{AB2F2218-78D1-46CF-8A64-14B39207CE32}" type="presOf" srcId="{BBE0D702-E9F1-4A7B-8368-1B8E308546E6}" destId="{F844F5FA-A214-4D69-BD2E-296A619D80D0}" srcOrd="0" destOrd="0" presId="urn:microsoft.com/office/officeart/2005/8/layout/pList1"/>
    <dgm:cxn modelId="{81C92091-9A1C-43C9-96F9-6210E473B340}" type="presOf" srcId="{3E527B34-10F3-47CF-8C90-1822FECDB3AA}" destId="{AB539A84-2E69-4970-BC42-4033BCA40F78}" srcOrd="0" destOrd="0" presId="urn:microsoft.com/office/officeart/2005/8/layout/pList1"/>
    <dgm:cxn modelId="{AA27D0C6-BE93-4AA8-BE3B-889F8A2DF207}" type="presOf" srcId="{CC0EADD5-DB5F-41B1-987A-A12F24066482}" destId="{31E1D1FF-3168-4E52-9D38-5BC5C36BC553}" srcOrd="0" destOrd="0" presId="urn:microsoft.com/office/officeart/2005/8/layout/pList1"/>
    <dgm:cxn modelId="{909E8285-4FE9-4762-8E28-3A047A64B16F}" type="presOf" srcId="{BBCDB168-68D6-47E4-BD9C-A7EFA53B90ED}" destId="{1A81D881-B529-4590-8762-5F995AA815B3}" srcOrd="0" destOrd="0" presId="urn:microsoft.com/office/officeart/2005/8/layout/pList1"/>
    <dgm:cxn modelId="{1D96D4B8-4DCF-4E64-B864-F2BBFB374376}" type="presOf" srcId="{EB943743-2582-4DE8-BC4F-37924C393DE2}" destId="{11974E53-646F-4817-8917-37EF49BE2D55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FE7BA8FB-7049-4006-88A1-6F1AFCA49DCF}" type="presParOf" srcId="{AB539A84-2E69-4970-BC42-4033BCA40F78}" destId="{D8B99A63-2237-4B8C-B7FB-61C2E3D75AD2}" srcOrd="0" destOrd="0" presId="urn:microsoft.com/office/officeart/2005/8/layout/pList1"/>
    <dgm:cxn modelId="{F0DA6F8C-2BB0-4AB3-ACB8-C22C3B537E9B}" type="presParOf" srcId="{D8B99A63-2237-4B8C-B7FB-61C2E3D75AD2}" destId="{347A9FB5-B669-45E2-B0AC-995E290E7431}" srcOrd="0" destOrd="0" presId="urn:microsoft.com/office/officeart/2005/8/layout/pList1"/>
    <dgm:cxn modelId="{66847184-AA41-40F9-AFB6-5F77988E6027}" type="presParOf" srcId="{D8B99A63-2237-4B8C-B7FB-61C2E3D75AD2}" destId="{0DC3F1AA-288A-4076-9F6F-B8D0AFD3EAC8}" srcOrd="1" destOrd="0" presId="urn:microsoft.com/office/officeart/2005/8/layout/pList1"/>
    <dgm:cxn modelId="{6C1A5057-F347-4D3D-911E-77DE04077845}" type="presParOf" srcId="{AB539A84-2E69-4970-BC42-4033BCA40F78}" destId="{F844F5FA-A214-4D69-BD2E-296A619D80D0}" srcOrd="1" destOrd="0" presId="urn:microsoft.com/office/officeart/2005/8/layout/pList1"/>
    <dgm:cxn modelId="{D3F6F901-3BDF-4795-A294-E39B4C1ED975}" type="presParOf" srcId="{AB539A84-2E69-4970-BC42-4033BCA40F78}" destId="{A2B246E2-B2A5-4B72-8684-BB1AFFEB3155}" srcOrd="2" destOrd="0" presId="urn:microsoft.com/office/officeart/2005/8/layout/pList1"/>
    <dgm:cxn modelId="{BCEDCE8A-8527-41D1-94EA-91E8772039C6}" type="presParOf" srcId="{A2B246E2-B2A5-4B72-8684-BB1AFFEB3155}" destId="{58EE4375-82F2-48E3-8A56-8EAFE9363A0E}" srcOrd="0" destOrd="0" presId="urn:microsoft.com/office/officeart/2005/8/layout/pList1"/>
    <dgm:cxn modelId="{88246C5B-E329-419E-BC93-FE11C4899B30}" type="presParOf" srcId="{A2B246E2-B2A5-4B72-8684-BB1AFFEB3155}" destId="{31E1D1FF-3168-4E52-9D38-5BC5C36BC553}" srcOrd="1" destOrd="0" presId="urn:microsoft.com/office/officeart/2005/8/layout/pList1"/>
    <dgm:cxn modelId="{DE17D8A6-0DC3-4BCE-9026-6F8E6F89E50D}" type="presParOf" srcId="{AB539A84-2E69-4970-BC42-4033BCA40F78}" destId="{417D350E-6144-4023-9190-1C5535130A80}" srcOrd="3" destOrd="0" presId="urn:microsoft.com/office/officeart/2005/8/layout/pList1"/>
    <dgm:cxn modelId="{17D67B09-32E0-4E95-BD57-4EF393A03414}" type="presParOf" srcId="{AB539A84-2E69-4970-BC42-4033BCA40F78}" destId="{3224AA3A-0736-49E3-A36C-78F44843844E}" srcOrd="4" destOrd="0" presId="urn:microsoft.com/office/officeart/2005/8/layout/pList1"/>
    <dgm:cxn modelId="{5C84ED86-3092-4A8E-901C-F98001A2A12D}" type="presParOf" srcId="{3224AA3A-0736-49E3-A36C-78F44843844E}" destId="{31C44C52-2F94-41D0-A7D7-A59DE144B483}" srcOrd="0" destOrd="0" presId="urn:microsoft.com/office/officeart/2005/8/layout/pList1"/>
    <dgm:cxn modelId="{7DB95063-23A3-454A-9730-61CAFD819717}" type="presParOf" srcId="{3224AA3A-0736-49E3-A36C-78F44843844E}" destId="{11974E53-646F-4817-8917-37EF49BE2D55}" srcOrd="1" destOrd="0" presId="urn:microsoft.com/office/officeart/2005/8/layout/pList1"/>
    <dgm:cxn modelId="{A079D43B-5779-425D-BD78-FEA3C64FFE33}" type="presParOf" srcId="{AB539A84-2E69-4970-BC42-4033BCA40F78}" destId="{1A81D881-B529-4590-8762-5F995AA815B3}" srcOrd="5" destOrd="0" presId="urn:microsoft.com/office/officeart/2005/8/layout/pList1"/>
    <dgm:cxn modelId="{895C4F84-0E39-49D0-96C7-7D25CC90283B}" type="presParOf" srcId="{AB539A84-2E69-4970-BC42-4033BCA40F78}" destId="{F2495DFB-68CA-4A27-BAF3-6064BEF303A4}" srcOrd="6" destOrd="0" presId="urn:microsoft.com/office/officeart/2005/8/layout/pList1"/>
    <dgm:cxn modelId="{83C35B35-7FD8-427D-9CC3-ADC08DA25255}" type="presParOf" srcId="{F2495DFB-68CA-4A27-BAF3-6064BEF303A4}" destId="{4F46B714-825A-4A10-A2AE-DEBCB6F8E2FE}" srcOrd="0" destOrd="0" presId="urn:microsoft.com/office/officeart/2005/8/layout/pList1"/>
    <dgm:cxn modelId="{F5D41155-33AC-4D7A-92DA-86C61559B0BF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9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0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50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7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6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6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Респубуликасы Білім және ғылым министрлігі</a:t>
            </a:r>
          </a:p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тестілеу орталығы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763" y="582759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Нұр-Сұлтан, 2020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тестілеуді</a:t>
            </a:r>
          </a:p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 және өткізу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</a:p>
          <a:p>
            <a:pPr algn="ctr"/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(наурыз)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668542" y="158562"/>
            <a:ext cx="11153604" cy="5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– тәсіл бойынша ҰБТ-ға өтініш беру 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39071" y="2527722"/>
            <a:ext cx="3685159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ҰБТӨП-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таңдай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 өткізілетін пункт рұқсаттамада көрсетіледі.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Өтініштерді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пункттері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(ӨҚП):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58" y="864499"/>
            <a:ext cx="7655088" cy="5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өткізу пункттері (наурыз)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ҰБТ-ға өтініштер қабылдау аяқталғаннан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 </a:t>
            </a:r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 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пункттері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анықталатын болады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ҰБТӨП (ӨҚП)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ҰБТӨП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 smtClean="0"/>
              <a:t>ҰБТӨП-тер келіп </a:t>
            </a:r>
            <a:r>
              <a:rPr lang="kk-KZ" sz="2400" dirty="0"/>
              <a:t>түскен өтініштердің санына байланысты </a:t>
            </a:r>
            <a:r>
              <a:rPr lang="kk-KZ" sz="2400" dirty="0" smtClean="0"/>
              <a:t>анықталатын болады</a:t>
            </a: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пәндер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тарихы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сауаттылық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 сауаттылығы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Химия+Физика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География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 әдебиеті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Адам.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Тестілеудің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пәндері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42751" y="131723"/>
            <a:ext cx="50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 тапсыру тілі: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8611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 тілінде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757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Орыс тілінде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756671" y="750770"/>
            <a:ext cx="254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Ағылшын тілінде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9333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Тестілеуді «ағылшын» тілінде тапсыруды таңдаған түсушілер «Қазақстан тарихын» қалауы бойынша қазақ немесе орыс тілінде тапсырады!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06" y="2131083"/>
            <a:ext cx="866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таңдағандар үшін: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333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таңдағандар ҰБТ-да келесі пәндерді тапсыра алады: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екі пән (оқу сауаттылығы, Қазақстан тарихы);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бес пән (оқу сауаттылығы, Қазақстан тарихы, математикалық сауаттылық және таңдауы бойынша екі пән).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33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 және ҰБТ-ны бес пән бойынша тапсыратындар жауап парағының «Шығармашылық емтихан» б-секторын боямайды!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2171" y="546524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 уақыты: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7231" y="5519110"/>
            <a:ext cx="2361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сағат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минут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31" y="5261405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бес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нұсқасынан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786468" y="279590"/>
            <a:ext cx="728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ТЕСТТЕРІНІҢ ҚҰРЫЛЫМЫ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kk-KZ" dirty="0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бес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дұрыс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kk-KZ" dirty="0">
                <a:solidFill>
                  <a:schemeClr val="tx1"/>
                </a:solidFill>
              </a:rPr>
              <a:t>бір немесе бірнеше дұрыс жауапты 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балл: 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668542" y="284292"/>
            <a:ext cx="11153604" cy="5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ҰБТ-ның ТӨЛЕМАҚЫСЫ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6732" y="2728404"/>
            <a:ext cx="40939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құны: </a:t>
            </a:r>
            <a:r>
              <a:rPr lang="kk-KZ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2242 теңге</a:t>
            </a:r>
            <a:endParaRPr lang="ru-RU" sz="2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662" y="1343410"/>
            <a:ext cx="5206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РМҚК ҚР БҒМ 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010011 Астана қ.,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д., 60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 000140001853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ИИК KZ536010111000001515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БИК HSBKKZKX КБЕ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662" y="860520"/>
            <a:ext cx="372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ҰТО-ның деректемелері: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51" y="3145092"/>
            <a:ext cx="1202354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ЕСКЕРТУ:</a:t>
            </a:r>
          </a:p>
          <a:p>
            <a:pPr algn="just"/>
            <a:endParaRPr lang="kk-KZ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үшін төлемақы төлеу барысында түбіртекте тестіленушінің ЖСН-ы көрсетілуі міндетті!!!</a:t>
            </a:r>
          </a:p>
          <a:p>
            <a:pPr algn="just"/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тестіленуші үшін төленген ақы туралы бір ғана құжат (түбіртек және т.б) 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олған жағдайда келесі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 міндетті түрде ҰБТӨП-ке хат ретінде тапсырылуы қажет: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ақысы төленген тестіленушілер туралы ақпарат (ЖСН-ы, ТАӘ);</a:t>
            </a:r>
          </a:p>
          <a:p>
            <a:pPr marL="342900" indent="-342900" algn="just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 төлеген тұлғалар туралы ақпарат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(ЖСН-ы,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ТАӘ).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7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590381" y="308609"/>
            <a:ext cx="486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СЕРТИФИКАТЫ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1656" y="1362841"/>
            <a:ext cx="5566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ҰБТ-да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алған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балдары СЕРТИФИКАТ бланкісіне шығарылмайды!!!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1450" y="1611630"/>
            <a:ext cx="6023610" cy="4237435"/>
            <a:chOff x="274320" y="1282811"/>
            <a:chExt cx="6023610" cy="423743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78" y="1528890"/>
              <a:ext cx="5630252" cy="3991356"/>
            </a:xfrm>
            <a:prstGeom prst="rect">
              <a:avLst/>
            </a:prstGeom>
            <a:solidFill>
              <a:srgbClr val="FF0000"/>
            </a:solidFill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274320" y="1282811"/>
              <a:ext cx="6023610" cy="4237435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469380" y="2663295"/>
            <a:ext cx="5566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ҰБТ нәтижесін тестілеу ведомосынан немесе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www.testcenter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сайтынан (ЖСН және ТЖК арқылы) көруге болады.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69380" y="4344150"/>
            <a:ext cx="5566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Жалпы жоғары оқу орнына ақылы немесе республикалық бюджет қаражаты есебінен білім беру гранты Конкурсына қатысу үшін ҰБТ 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балдары ҰТО-ның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 базасынан жүктеледі.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108686" y="313880"/>
            <a:ext cx="753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ТЫЙЫМ САЛЫНҒАН ЗАТТАР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0" y="1188720"/>
            <a:ext cx="118186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тыйым салынған заттардың біреуін ғимаратқа кіргізуге әрекет жасаған жағдайда акт жасалып, ҰБТ-ға кіруге рұқсат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етілмейді.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k-KZ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 </a:t>
            </a:r>
            <a:r>
              <a:rPr lang="kk-KZ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өткізілетін ғимаратқа, келесідегі т</a:t>
            </a:r>
            <a:r>
              <a:rPr lang="ru-RU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ыйым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</a:t>
            </a:r>
            <a:r>
              <a:rPr lang="kk-KZ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кіргізілмейді: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ұялы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(пейджер, ұялы телефондар, планшеттер, iPad (Айпад), iPod (Айпод), iPhone (Айфон), SmartPhone (Смартфон));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ноутбуктер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плейерлер, модемдер (мобильді роутерлер);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радио-электрондық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байланыстың кез-келген түрі (Wi-Fi (Вай-фай), Bluetooth (Блютуз), Dect (Дект), 3G (3 Джи), 4G (4 Джи);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сымды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сымсыз құлаққаптар және басқалары;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шпаргалкалар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оқулықтар мен әдістемелік әдебиеттер;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алькулятор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 мен түзету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сұйықтығы.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3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83030" y="91311"/>
            <a:ext cx="966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ға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дайындық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26043" r="22325" b="23762"/>
          <a:stretch/>
        </p:blipFill>
        <p:spPr>
          <a:xfrm>
            <a:off x="3618612" y="5936723"/>
            <a:ext cx="1032488" cy="6763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7" y="5936723"/>
            <a:ext cx="1032488" cy="67639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43838" y="1264008"/>
            <a:ext cx="11391952" cy="5217234"/>
            <a:chOff x="643838" y="1264008"/>
            <a:chExt cx="11391952" cy="5217234"/>
          </a:xfrm>
        </p:grpSpPr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2183130" y="1294785"/>
              <a:ext cx="9852660" cy="50775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тестілеудің құны – </a:t>
              </a:r>
              <a:r>
                <a:rPr lang="kk-KZ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260 теңге</a:t>
              </a:r>
              <a:endPara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kk-KZ" sz="2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Төлем тәсілдері: </a:t>
              </a:r>
            </a:p>
            <a:p>
              <a:r>
                <a:rPr lang="kk-KZ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Касса 24 терминалдары</a:t>
              </a:r>
            </a:p>
            <a:p>
              <a:r>
                <a:rPr lang="kk-KZ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</a:p>
            <a:p>
              <a:r>
                <a:rPr lang="kk-KZ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Веб-бағдарламадағы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«Жеке кабинет»</a:t>
              </a:r>
              <a:endPara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https://cabinet.testcenter.kz/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жеке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кабинетте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тіркелгеннен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кейін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тестілеудің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қажетті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түрін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таңдау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; «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Сатып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алу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батырмасын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басып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мүмкіндіктер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санын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таңдау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төлемдер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жасау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парақшасында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байланыс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мәліметтерін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толтырып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төлем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түрін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таңдау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(Банк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картасы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, Жеке касса).</a:t>
              </a:r>
            </a:p>
            <a:p>
              <a:endPara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kk-KZ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Екінші деңгейдегі банктер</a:t>
              </a:r>
              <a:endPara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3" t="9260" r="11831" b="7143"/>
            <a:stretch/>
          </p:blipFill>
          <p:spPr>
            <a:xfrm>
              <a:off x="692307" y="1264008"/>
              <a:ext cx="983797" cy="775248"/>
            </a:xfrm>
            <a:prstGeom prst="rect">
              <a:avLst/>
            </a:prstGeom>
          </p:spPr>
        </p:pic>
        <p:pic>
          <p:nvPicPr>
            <p:cNvPr id="22" name="Picture 4" descr="C:\Users\a.khaidarova\Desktop\kassa-2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38" y="2648152"/>
              <a:ext cx="1032266" cy="86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a.khaidarova\Desktop\2311_image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38" y="5598783"/>
              <a:ext cx="979730" cy="88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8" y="4103317"/>
              <a:ext cx="1049230" cy="89159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0295" y="739214"/>
            <a:ext cx="7715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 байқау </a:t>
            </a:r>
            <a:r>
              <a:rPr lang="kk-KZ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тестілеуі</a:t>
            </a:r>
            <a:endParaRPr lang="ru-RU" sz="26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89673" y="279552"/>
            <a:ext cx="966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ға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дайындық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0295" y="1004192"/>
            <a:ext cx="7715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Оқу-әдістемелік құрал</a:t>
            </a:r>
            <a:endParaRPr lang="ru-RU" sz="2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32" y="2035810"/>
            <a:ext cx="6886575" cy="3800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788" y="1928887"/>
            <a:ext cx="52543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algn="just">
              <a:tabLst>
                <a:tab pos="5922963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Математикалық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сауаттылығы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Қазақ тілі;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Орыс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тілі;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Математика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Физика;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География;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Биология;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Химия;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Шет тілі;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Дүниежүзі тарихы.</a:t>
            </a:r>
          </a:p>
          <a:p>
            <a:pPr algn="just"/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Кітапша құны –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414 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теңге  </a:t>
            </a:r>
          </a:p>
        </p:txBody>
      </p:sp>
    </p:spTree>
    <p:extLst>
      <p:ext uri="{BB962C8B-B14F-4D97-AF65-F5344CB8AC3E}">
        <p14:creationId xmlns:p14="http://schemas.microsoft.com/office/powerpoint/2010/main" val="20910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«ҰБТ –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және</a:t>
            </a:r>
            <a:r>
              <a:rPr lang="ru-RU" sz="2400" dirty="0">
                <a:cs typeface="Arial" panose="020B0604020202020204" pitchFamily="34" charset="0"/>
              </a:rPr>
              <a:t> (</a:t>
            </a:r>
            <a:r>
              <a:rPr lang="ru-RU" sz="2400" dirty="0" err="1">
                <a:cs typeface="Arial" panose="020B0604020202020204" pitchFamily="34" charset="0"/>
              </a:rPr>
              <a:t>немесе</a:t>
            </a:r>
            <a:r>
              <a:rPr lang="ru-RU" sz="2400" dirty="0">
                <a:cs typeface="Arial" panose="020B0604020202020204" pitchFamily="34" charset="0"/>
              </a:rPr>
              <a:t>)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оқу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орнынан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кейінгі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білім</a:t>
            </a:r>
            <a:r>
              <a:rPr lang="ru-RU" sz="2400" dirty="0"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cs typeface="Arial" panose="020B0604020202020204" pitchFamily="34" charset="0"/>
              </a:rPr>
              <a:t>ұйымдарына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түсуге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арналған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іріктеу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емтихандарының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бір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нысаны</a:t>
            </a:r>
            <a:r>
              <a:rPr lang="kk-KZ" sz="2400" dirty="0">
                <a:solidFill>
                  <a:schemeClr val="tx2"/>
                </a:solidFill>
                <a:cs typeface="Arial" panose="020B0604020202020204" pitchFamily="34" charset="0"/>
              </a:rPr>
              <a:t>»</a:t>
            </a:r>
            <a:r>
              <a:rPr lang="kk-KZ" sz="1600" dirty="0">
                <a:solidFill>
                  <a:schemeClr val="tx2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sz="2400" i="1" dirty="0">
                <a:cs typeface="Arial" panose="020B0604020202020204" pitchFamily="34" charset="0"/>
              </a:rPr>
              <a:t>«Білім туралы» ҚР Заңы</a:t>
            </a:r>
            <a:endParaRPr lang="ru-RU" sz="2400" i="1" dirty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58928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327556"/>
              </p:ext>
            </p:extLst>
          </p:nvPr>
        </p:nvGraphicFramePr>
        <p:xfrm>
          <a:off x="1347654" y="1216184"/>
          <a:ext cx="4103687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3572680"/>
              </p:ext>
            </p:extLst>
          </p:nvPr>
        </p:nvGraphicFramePr>
        <p:xfrm>
          <a:off x="7017789" y="2008520"/>
          <a:ext cx="3936833" cy="473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ҰБТ </a:t>
            </a:r>
            <a:r>
              <a:rPr lang="ru-RU" dirty="0" err="1"/>
              <a:t>қатысушылары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ақпараттар</a:t>
            </a:r>
            <a:r>
              <a:rPr lang="ru-RU" dirty="0"/>
              <a:t> мен интернет-</a:t>
            </a:r>
            <a:r>
              <a:rPr lang="ru-RU" dirty="0" err="1"/>
              <a:t>ресурстар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1672" y="1400529"/>
            <a:ext cx="440830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ҰТО әлеуметтік желілерде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176001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НОРМАТИВТІК-ҚҰҚЫҚТЫҚ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АКТІЛЕРІ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Impac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707" y="1358948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649" y="2956870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білімнің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оқуға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үлгілік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қағидалары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502862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қағидалары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5722" y="775597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 айындағы ҰБТ мерзімі 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27641"/>
              </p:ext>
            </p:extLst>
          </p:nvPr>
        </p:nvGraphicFramePr>
        <p:xfrm>
          <a:off x="1293541" y="2251545"/>
          <a:ext cx="9450739" cy="27442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06238"/>
                <a:gridCol w="5344501"/>
              </a:tblGrid>
              <a:tr h="13663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E4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2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ақпан</a:t>
                      </a:r>
                      <a:endParaRPr lang="ru-RU" sz="2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Тестілеу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өткізу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E4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2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endParaRPr lang="ru-RU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65248" y="0"/>
            <a:ext cx="8988479" cy="6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ҰБТ-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ға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өтініш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берудегі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жаңалықтар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705" y="710872"/>
            <a:ext cx="11465181" cy="111038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2000" dirty="0" smtClean="0"/>
          </a:p>
          <a:p>
            <a:endParaRPr lang="kk-KZ" sz="2000" dirty="0"/>
          </a:p>
          <a:p>
            <a:r>
              <a:rPr lang="kk-KZ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Тұлғаның цифрлық идентификациясын «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ID</a:t>
            </a:r>
            <a:r>
              <a:rPr lang="kk-KZ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жүйесіне онлайн тіркелу арқылы жүргізу     </a:t>
            </a:r>
            <a:endParaRPr lang="kk-K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800" dirty="0" smtClean="0"/>
          </a:p>
          <a:p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0816" y="2310207"/>
            <a:ext cx="11465181" cy="736596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ҰБТ-</a:t>
            </a:r>
            <a:r>
              <a:rPr lang="ru-RU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977" y="3725193"/>
            <a:ext cx="11473019" cy="1162486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Рұқсаттаманы </a:t>
            </a:r>
            <a:r>
              <a:rPr lang="kk-KZ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кабинеті немесе электрондық поштасы арқылы электрондық </a:t>
            </a:r>
            <a:r>
              <a:rPr lang="kk-K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форматта алу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704" y="5522945"/>
            <a:ext cx="11498907" cy="8652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</a:t>
            </a:r>
            <a:r>
              <a:rPr lang="kk-KZ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k-KZ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аталған қызметтер тек қана жеке </a:t>
            </a:r>
            <a:r>
              <a:rPr lang="kk-KZ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басын куәландыратын </a:t>
            </a:r>
            <a:r>
              <a:rPr lang="kk-KZ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куәлігі немесе паспорты </a:t>
            </a:r>
            <a:r>
              <a:rPr lang="kk-KZ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 </a:t>
            </a:r>
            <a:r>
              <a:rPr lang="kk-KZ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 үшін қолжетімді 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4949" y="64703"/>
            <a:ext cx="10599227" cy="5762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 ға өтініш беру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(2 түрлі тәсілдің біреуін таңдауға мүмкіндік бар)</a:t>
            </a:r>
            <a:endParaRPr lang="kk-K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99" y="891211"/>
            <a:ext cx="52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тәсіл </a:t>
            </a:r>
            <a:r>
              <a:rPr lang="kk-KZ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(ҰБТ өткізу пунктіне барып өтініш беру)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468" y="1324921"/>
            <a:ext cx="5206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http://ent.testcenter.kz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арқылы онлайн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 </a:t>
            </a: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(міндетті емес)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" y="3414352"/>
            <a:ext cx="54151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ҰБТ өткізу пунктіне құжаттар тапсыру:</a:t>
            </a:r>
          </a:p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өтініш (ҰБТӨП-те беріледі);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3 x 4 көлеміндегі екі фотосурет;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басын куәландыратын куәлігінің немесе         «Туу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туралы» куәлігінің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көшірмесін;</a:t>
            </a:r>
          </a:p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орта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ұйымынан анықтама (2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kk-KZ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тестілеуге ақы төлегені туралы түбіртек.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32" y="5738991"/>
            <a:ext cx="499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ҰБТ өткізу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пунктінен рұқсаттама алу</a:t>
            </a:r>
            <a:endParaRPr lang="kk-KZ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89" y="2340584"/>
            <a:ext cx="54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арқылы немесе онлайн тәртіпте тестілеуге ақы төлеу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254801" y="1109478"/>
            <a:ext cx="387565" cy="574852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0239" y="943451"/>
            <a:ext cx="6330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k-K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тәсіл  </a:t>
            </a:r>
            <a:r>
              <a:rPr lang="kk-KZ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(ҰБТ өткізу пунктіне бармай-ақ, онлайн өтініш беру - тек жеке </a:t>
            </a:r>
            <a:r>
              <a:rPr lang="kk-KZ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басын куәландыратын </a:t>
            </a:r>
            <a:r>
              <a:rPr lang="kk-KZ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куәлігі немесе паспорты </a:t>
            </a:r>
            <a:r>
              <a:rPr lang="kk-KZ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 оқушылар </a:t>
            </a:r>
            <a:r>
              <a:rPr lang="kk-KZ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үшін)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6114" y="1871166"/>
            <a:ext cx="612539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kk-K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pPr algn="just">
              <a:lnSpc>
                <a:spcPts val="1500"/>
              </a:lnSpc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 келген пошта сервистерінде электрондық пошта ашу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mail.kz, mail.ru,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yandex.ru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т. б.).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9447" y="2579234"/>
            <a:ext cx="613914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қадам</a:t>
            </a:r>
          </a:p>
          <a:p>
            <a:pPr lvl="0" algn="just">
              <a:lnSpc>
                <a:spcPts val="15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http://ent.testcenter.kz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арқылы онлайн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тіркелу.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Логиндер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парольдер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поштаға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162" y="4633123"/>
            <a:ext cx="622778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pPr>
              <a:lnSpc>
                <a:spcPts val="15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басу, цифрлық п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рофильді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6931" y="3494350"/>
            <a:ext cx="62415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</a:p>
          <a:p>
            <a:pPr algn="just">
              <a:lnSpc>
                <a:spcPts val="15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ent.testcenter.kz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сайттында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ектепті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түбіртектің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офертаның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58162" y="5263545"/>
            <a:ext cx="633018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Ескерту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lnSpc>
                <a:spcPts val="1500"/>
              </a:lnSpc>
            </a:pP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ent.testcenter.kz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профилінің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статусын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өткізілетін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Тіркелгеннен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өшірмеу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3373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668542" y="158562"/>
            <a:ext cx="11153604" cy="5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– тәсіл бойынша ҰБТ-ға өтініш беру 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828" y="2522924"/>
            <a:ext cx="1109398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Нысан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(ҰБТӨП-те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    </a:t>
            </a:r>
          </a:p>
          <a:p>
            <a:pPr algn="just"/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лдын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ала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3x4 сантиметр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фотосурет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kk-K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3) Ақы төлегені туралы түбіртек;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4) Жеке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куәліктің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уу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куәліктің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көшірмесі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ұйымынан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данада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тестілеуге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кіргізу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алушыда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k-K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6) ҰБТӨП-тен рұқсаттама алу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77405" y="822671"/>
            <a:ext cx="8358134" cy="1698633"/>
            <a:chOff x="1677405" y="822671"/>
            <a:chExt cx="8358134" cy="169863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886248" y="822671"/>
              <a:ext cx="2149291" cy="1698633"/>
              <a:chOff x="6156175" y="567020"/>
              <a:chExt cx="2613867" cy="225910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5" y="976360"/>
                <a:ext cx="2613867" cy="1849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088551" y="567020"/>
                <a:ext cx="1283423" cy="520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ҰБТӨП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7405" y="977615"/>
              <a:ext cx="1177516" cy="1543689"/>
            </a:xfrm>
            <a:prstGeom prst="rect">
              <a:avLst/>
            </a:prstGeom>
          </p:spPr>
        </p:pic>
        <p:cxnSp>
          <p:nvCxnSpPr>
            <p:cNvPr id="23" name="Прямая со стрелкой 22"/>
            <p:cNvCxnSpPr/>
            <p:nvPr/>
          </p:nvCxnSpPr>
          <p:spPr>
            <a:xfrm>
              <a:off x="3006090" y="2183130"/>
              <a:ext cx="684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970020" y="2183130"/>
              <a:ext cx="684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4953000" y="2183130"/>
              <a:ext cx="684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947676" y="2183130"/>
              <a:ext cx="684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6850380" y="2183130"/>
              <a:ext cx="684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22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2686" y="173431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– тәсіл бойынша ҰБТ-ға өтініш беру 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1383" y="2668546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endParaRPr lang="kk-KZ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1383" y="3929744"/>
            <a:ext cx="432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 басу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1" name="Группа 1030"/>
          <p:cNvGrpSpPr/>
          <p:nvPr/>
        </p:nvGrpSpPr>
        <p:grpSpPr>
          <a:xfrm>
            <a:off x="419749" y="4379317"/>
            <a:ext cx="11337750" cy="971550"/>
            <a:chOff x="715246" y="1256035"/>
            <a:chExt cx="10919551" cy="97155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46" y="1256035"/>
              <a:ext cx="1028700" cy="97155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872835" y="1573222"/>
              <a:ext cx="9761962" cy="38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Компьютеріңіз немесе телефоныңыз арқылы (камераның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болуы 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шарт) сәйкестендіру рәсімін жүргізу. </a:t>
              </a:r>
              <a:endParaRPr lang="kk-K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0" name="Группа 1029"/>
          <p:cNvGrpSpPr/>
          <p:nvPr/>
        </p:nvGrpSpPr>
        <p:grpSpPr>
          <a:xfrm>
            <a:off x="362963" y="2839445"/>
            <a:ext cx="11105593" cy="1011359"/>
            <a:chOff x="530697" y="2962337"/>
            <a:chExt cx="11105593" cy="1011359"/>
          </a:xfrm>
        </p:grpSpPr>
        <p:pic>
          <p:nvPicPr>
            <p:cNvPr id="28" name="Picture 3" descr="C:\Users\a.khaidarova\Desktop\2311_image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97" y="3000176"/>
              <a:ext cx="964930" cy="86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390" y="2980839"/>
              <a:ext cx="938352" cy="85047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93807" y="3050366"/>
              <a:ext cx="7442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Мобильді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қосымшалар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 кассалары, терминалдар,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«Kaspi.kz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қосымшалары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арқылы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Ұлттық тестілеу орталығының 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реквизитіне тестілеу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үшін ақы төлеу.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" name="Рисунок 10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506" y="2962337"/>
              <a:ext cx="980537" cy="881629"/>
            </a:xfrm>
            <a:prstGeom prst="rect">
              <a:avLst/>
            </a:prstGeom>
          </p:spPr>
        </p:pic>
      </p:grpSp>
      <p:sp>
        <p:nvSpPr>
          <p:cNvPr id="1025" name="Прямоугольник 1024"/>
          <p:cNvSpPr/>
          <p:nvPr/>
        </p:nvSpPr>
        <p:spPr>
          <a:xfrm>
            <a:off x="211383" y="2334888"/>
            <a:ext cx="3103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ақы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1383" y="803489"/>
            <a:ext cx="397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ҰБТ-ға онлайн өтініш беру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2" name="Группа 1031"/>
          <p:cNvGrpSpPr/>
          <p:nvPr/>
        </p:nvGrpSpPr>
        <p:grpSpPr>
          <a:xfrm>
            <a:off x="362963" y="1246159"/>
            <a:ext cx="11257173" cy="1017147"/>
            <a:chOff x="531480" y="4476645"/>
            <a:chExt cx="10696902" cy="101714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480" y="4476645"/>
              <a:ext cx="1122673" cy="101714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27" name="TextBox 1026"/>
            <p:cNvSpPr txBox="1"/>
            <p:nvPr/>
          </p:nvSpPr>
          <p:spPr>
            <a:xfrm>
              <a:off x="1727543" y="4753134"/>
              <a:ext cx="9500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http://ent.testcenter.kz</a:t>
              </a:r>
              <a:r>
                <a:rPr lang="kk-KZ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сайты арқылы онлайн тәртібінде 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өтініш беру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62963" y="5543332"/>
            <a:ext cx="9048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кабинетіңіз арқылы тестілеу туралы ақпарат алу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419749" y="5977711"/>
            <a:ext cx="1127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Ескерту:</a:t>
            </a:r>
            <a:r>
              <a:rPr lang="kk-KZ" i="1" dirty="0" smtClean="0">
                <a:solidFill>
                  <a:schemeClr val="accent6"/>
                </a:solidFill>
              </a:rPr>
              <a:t>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өткізілетін пунктке тестіленуші жеке басын куәландыратын құжаты арқылы кіреді және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ID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тексеруінен өтеді!!!</a:t>
            </a:r>
            <a:endParaRPr lang="ru-RU" sz="2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7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07" y="120972"/>
            <a:ext cx="12192000" cy="5762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Digital ID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арқылы тіркелу</a:t>
            </a:r>
            <a:endParaRPr lang="kk-KZ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50" y="1244930"/>
            <a:ext cx="482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толған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474863" y="1066706"/>
            <a:ext cx="377005" cy="539008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4522" y="1261637"/>
            <a:ext cx="566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толмаған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4" y="6456789"/>
            <a:ext cx="12175338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ent.testcenter.kz </a:t>
            </a:r>
            <a:r>
              <a:rPr lang="kk-KZ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сайтында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ID</a:t>
            </a:r>
            <a:r>
              <a:rPr lang="kk-KZ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цифрлық профилін құру үшін арнайы  батырма  болады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881620" y="1930645"/>
            <a:ext cx="375092" cy="3525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8564" y="1834013"/>
            <a:ext cx="531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ent.testcenter.kz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Овал 26"/>
          <p:cNvSpPr/>
          <p:nvPr/>
        </p:nvSpPr>
        <p:spPr>
          <a:xfrm>
            <a:off x="5900123" y="2612082"/>
            <a:ext cx="375092" cy="3525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4454" y="2339286"/>
            <a:ext cx="556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ата-анасының (заңды қамқоршысының)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сәйкестендіруден өтуі</a:t>
            </a:r>
            <a:endParaRPr lang="kk-KZ" dirty="0" smtClean="0"/>
          </a:p>
        </p:txBody>
      </p:sp>
      <p:sp>
        <p:nvSpPr>
          <p:cNvPr id="29" name="Овал 28"/>
          <p:cNvSpPr/>
          <p:nvPr/>
        </p:nvSpPr>
        <p:spPr>
          <a:xfrm>
            <a:off x="5942130" y="3615057"/>
            <a:ext cx="375092" cy="3525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43828" y="4727002"/>
            <a:ext cx="375092" cy="3525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Овал 32"/>
          <p:cNvSpPr/>
          <p:nvPr/>
        </p:nvSpPr>
        <p:spPr>
          <a:xfrm>
            <a:off x="5942130" y="5571932"/>
            <a:ext cx="375092" cy="3525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454" y="4596737"/>
            <a:ext cx="576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цифрлық профилінде тестіленушінің тіркелуі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850" y="2010305"/>
            <a:ext cx="5806173" cy="2542976"/>
            <a:chOff x="206850" y="2010305"/>
            <a:chExt cx="5806173" cy="2542976"/>
          </a:xfrm>
        </p:grpSpPr>
        <p:sp>
          <p:nvSpPr>
            <p:cNvPr id="4" name="Овал 3"/>
            <p:cNvSpPr/>
            <p:nvPr/>
          </p:nvSpPr>
          <p:spPr>
            <a:xfrm>
              <a:off x="206850" y="2071353"/>
              <a:ext cx="375092" cy="3525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893" y="2010305"/>
              <a:ext cx="53101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ent.testcenter.kz</a:t>
              </a:r>
              <a:r>
                <a:rPr lang="kk-K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сайтында тіркелу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06850" y="2917721"/>
              <a:ext cx="375092" cy="3525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2204" y="2823985"/>
              <a:ext cx="5310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Digital ID</a:t>
              </a:r>
              <a:r>
                <a:rPr lang="kk-K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цифрлық профилін құру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(Жеке </a:t>
              </a:r>
              <a:r>
                <a:rPr lang="ru-RU" sz="16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деректерді</a:t>
              </a:r>
              <a:r>
                <a:rPr lang="ru-RU" sz="16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жинауға</a:t>
              </a:r>
              <a:r>
                <a:rPr lang="ru-RU" sz="16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және</a:t>
              </a:r>
              <a:r>
                <a:rPr lang="ru-RU" sz="16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өңдеуге</a:t>
              </a:r>
              <a:r>
                <a:rPr lang="ru-RU" sz="16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келісім</a:t>
              </a:r>
              <a:r>
                <a:rPr lang="ru-RU" sz="16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беру)</a:t>
              </a:r>
              <a:endPara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3735" y="3845395"/>
              <a:ext cx="468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Электрондық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поштаға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тіркеу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кезінде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көрсетілген</a:t>
              </a:r>
              <a:r>
                <a: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рұқсаттама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жіберіледі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206850" y="4023068"/>
              <a:ext cx="375092" cy="3525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34454" y="5370643"/>
            <a:ext cx="580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рұқсаттама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079" y="671522"/>
            <a:ext cx="1048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Тіркелуге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куәлігі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паспорты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тұлғалардың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бар)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94089" y="3210817"/>
            <a:ext cx="5699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тестіленушінің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қамқоршысы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Т.А.Ә. мен ЖСН-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тестіленушінің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ЖСН-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1432</Words>
  <Application>Microsoft Office PowerPoint</Application>
  <PresentationFormat>Широкоэкранный</PresentationFormat>
  <Paragraphs>269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Impact</vt:lpstr>
      <vt:lpstr>Palatino Linotype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user</cp:lastModifiedBy>
  <cp:revision>423</cp:revision>
  <cp:lastPrinted>2020-01-31T12:03:52Z</cp:lastPrinted>
  <dcterms:created xsi:type="dcterms:W3CDTF">2018-03-05T11:56:49Z</dcterms:created>
  <dcterms:modified xsi:type="dcterms:W3CDTF">2020-01-31T15:31:49Z</dcterms:modified>
</cp:coreProperties>
</file>