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6" d="100"/>
          <a:sy n="66" d="100"/>
        </p:scale>
        <p:origin x="79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67DE6-A643-492C-BB12-4E0F0C54949C}" type="datetimeFigureOut">
              <a:rPr lang="ru-RU" smtClean="0"/>
              <a:t>30.03.2020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5F8DF-7D8B-4B8C-852A-6A217BFE62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92773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67DE6-A643-492C-BB12-4E0F0C54949C}" type="datetimeFigureOut">
              <a:rPr lang="ru-RU" smtClean="0"/>
              <a:t>30.03.2020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5F8DF-7D8B-4B8C-852A-6A217BFE62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98313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67DE6-A643-492C-BB12-4E0F0C54949C}" type="datetimeFigureOut">
              <a:rPr lang="ru-RU" smtClean="0"/>
              <a:t>30.03.2020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5F8DF-7D8B-4B8C-852A-6A217BFE62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17657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67DE6-A643-492C-BB12-4E0F0C54949C}" type="datetimeFigureOut">
              <a:rPr lang="ru-RU" smtClean="0"/>
              <a:t>30.03.2020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5F8DF-7D8B-4B8C-852A-6A217BFE62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2658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67DE6-A643-492C-BB12-4E0F0C54949C}" type="datetimeFigureOut">
              <a:rPr lang="ru-RU" smtClean="0"/>
              <a:t>30.03.2020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5F8DF-7D8B-4B8C-852A-6A217BFE62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42319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67DE6-A643-492C-BB12-4E0F0C54949C}" type="datetimeFigureOut">
              <a:rPr lang="ru-RU" smtClean="0"/>
              <a:t>30.03.2020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5F8DF-7D8B-4B8C-852A-6A217BFE62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3750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67DE6-A643-492C-BB12-4E0F0C54949C}" type="datetimeFigureOut">
              <a:rPr lang="ru-RU" smtClean="0"/>
              <a:t>30.03.2020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5F8DF-7D8B-4B8C-852A-6A217BFE62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80505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67DE6-A643-492C-BB12-4E0F0C54949C}" type="datetimeFigureOut">
              <a:rPr lang="ru-RU" smtClean="0"/>
              <a:t>30.03.2020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5F8DF-7D8B-4B8C-852A-6A217BFE62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81681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67DE6-A643-492C-BB12-4E0F0C54949C}" type="datetimeFigureOut">
              <a:rPr lang="ru-RU" smtClean="0"/>
              <a:t>30.03.2020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5F8DF-7D8B-4B8C-852A-6A217BFE62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12455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67DE6-A643-492C-BB12-4E0F0C54949C}" type="datetimeFigureOut">
              <a:rPr lang="ru-RU" smtClean="0"/>
              <a:t>30.03.2020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5F8DF-7D8B-4B8C-852A-6A217BFE62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1236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67DE6-A643-492C-BB12-4E0F0C54949C}" type="datetimeFigureOut">
              <a:rPr lang="ru-RU" smtClean="0"/>
              <a:t>30.03.2020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5F8DF-7D8B-4B8C-852A-6A217BFE62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9788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F67DE6-A643-492C-BB12-4E0F0C54949C}" type="datetimeFigureOut">
              <a:rPr lang="ru-RU" smtClean="0"/>
              <a:t>30.03.2020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75F8DF-7D8B-4B8C-852A-6A217BFE62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91520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4402522"/>
              </p:ext>
            </p:extLst>
          </p:nvPr>
        </p:nvGraphicFramePr>
        <p:xfrm>
          <a:off x="228601" y="914400"/>
          <a:ext cx="11658600" cy="5887129"/>
        </p:xfrm>
        <a:graphic>
          <a:graphicData uri="http://schemas.openxmlformats.org/drawingml/2006/table">
            <a:tbl>
              <a:tblPr firstRow="1" firstCol="1" bandRow="1"/>
              <a:tblGrid>
                <a:gridCol w="914399">
                  <a:extLst>
                    <a:ext uri="{9D8B030D-6E8A-4147-A177-3AD203B41FA5}">
                      <a16:colId xmlns:a16="http://schemas.microsoft.com/office/drawing/2014/main" val="3241270592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3411792203"/>
                    </a:ext>
                  </a:extLst>
                </a:gridCol>
                <a:gridCol w="825740">
                  <a:extLst>
                    <a:ext uri="{9D8B030D-6E8A-4147-A177-3AD203B41FA5}">
                      <a16:colId xmlns:a16="http://schemas.microsoft.com/office/drawing/2014/main" val="3187137990"/>
                    </a:ext>
                  </a:extLst>
                </a:gridCol>
                <a:gridCol w="918324">
                  <a:extLst>
                    <a:ext uri="{9D8B030D-6E8A-4147-A177-3AD203B41FA5}">
                      <a16:colId xmlns:a16="http://schemas.microsoft.com/office/drawing/2014/main" val="2809372458"/>
                    </a:ext>
                  </a:extLst>
                </a:gridCol>
                <a:gridCol w="987402">
                  <a:extLst>
                    <a:ext uri="{9D8B030D-6E8A-4147-A177-3AD203B41FA5}">
                      <a16:colId xmlns:a16="http://schemas.microsoft.com/office/drawing/2014/main" val="3777598954"/>
                    </a:ext>
                  </a:extLst>
                </a:gridCol>
                <a:gridCol w="1282736">
                  <a:extLst>
                    <a:ext uri="{9D8B030D-6E8A-4147-A177-3AD203B41FA5}">
                      <a16:colId xmlns:a16="http://schemas.microsoft.com/office/drawing/2014/main" val="1382910088"/>
                    </a:ext>
                  </a:extLst>
                </a:gridCol>
                <a:gridCol w="1154066">
                  <a:extLst>
                    <a:ext uri="{9D8B030D-6E8A-4147-A177-3AD203B41FA5}">
                      <a16:colId xmlns:a16="http://schemas.microsoft.com/office/drawing/2014/main" val="378971412"/>
                    </a:ext>
                  </a:extLst>
                </a:gridCol>
                <a:gridCol w="923777">
                  <a:extLst>
                    <a:ext uri="{9D8B030D-6E8A-4147-A177-3AD203B41FA5}">
                      <a16:colId xmlns:a16="http://schemas.microsoft.com/office/drawing/2014/main" val="78615819"/>
                    </a:ext>
                  </a:extLst>
                </a:gridCol>
                <a:gridCol w="741417">
                  <a:extLst>
                    <a:ext uri="{9D8B030D-6E8A-4147-A177-3AD203B41FA5}">
                      <a16:colId xmlns:a16="http://schemas.microsoft.com/office/drawing/2014/main" val="1960036683"/>
                    </a:ext>
                  </a:extLst>
                </a:gridCol>
                <a:gridCol w="953673">
                  <a:extLst>
                    <a:ext uri="{9D8B030D-6E8A-4147-A177-3AD203B41FA5}">
                      <a16:colId xmlns:a16="http://schemas.microsoft.com/office/drawing/2014/main" val="1137755490"/>
                    </a:ext>
                  </a:extLst>
                </a:gridCol>
                <a:gridCol w="1059805">
                  <a:extLst>
                    <a:ext uri="{9D8B030D-6E8A-4147-A177-3AD203B41FA5}">
                      <a16:colId xmlns:a16="http://schemas.microsoft.com/office/drawing/2014/main" val="2732346774"/>
                    </a:ext>
                  </a:extLst>
                </a:gridCol>
                <a:gridCol w="1059061">
                  <a:extLst>
                    <a:ext uri="{9D8B030D-6E8A-4147-A177-3AD203B41FA5}">
                      <a16:colId xmlns:a16="http://schemas.microsoft.com/office/drawing/2014/main" val="1894393688"/>
                    </a:ext>
                  </a:extLst>
                </a:gridCol>
              </a:tblGrid>
              <a:tr h="28853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kern="15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Апта күні</a:t>
                      </a:r>
                      <a:endParaRPr lang="ru-RU" sz="900" kern="1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</a:t>
                      </a:r>
                      <a:r>
                        <a:rPr lang="kk-KZ" sz="900" kern="15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сынып</a:t>
                      </a:r>
                      <a:r>
                        <a:rPr lang="kk-KZ" sz="900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900" kern="1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</a:t>
                      </a:r>
                      <a:r>
                        <a:rPr lang="kk-KZ" sz="900" kern="15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сынып</a:t>
                      </a:r>
                      <a:endParaRPr lang="ru-RU" sz="900" kern="15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kern="15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сынып</a:t>
                      </a:r>
                      <a:endParaRPr lang="ru-RU" sz="900" kern="1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kern="15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сынып</a:t>
                      </a:r>
                      <a:endParaRPr lang="ru-RU" sz="900" kern="1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kern="15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r>
                        <a:rPr lang="kk-KZ" sz="900" kern="15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сынып</a:t>
                      </a:r>
                      <a:endParaRPr lang="ru-RU" sz="900" kern="1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kern="15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 сынып</a:t>
                      </a:r>
                      <a:endParaRPr lang="ru-RU" sz="900" kern="15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kern="15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r>
                        <a:rPr lang="kk-KZ" sz="900" kern="15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сынып</a:t>
                      </a:r>
                      <a:endParaRPr lang="ru-RU" sz="900" kern="1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kern="15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 сынып</a:t>
                      </a:r>
                      <a:endParaRPr lang="ru-RU" sz="900" kern="1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kern="15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 сынып</a:t>
                      </a:r>
                      <a:endParaRPr lang="ru-RU" sz="900" kern="1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kern="15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 сынып</a:t>
                      </a:r>
                      <a:endParaRPr lang="ru-RU" sz="900" kern="1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kern="15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 сынып</a:t>
                      </a:r>
                      <a:endParaRPr lang="ru-RU" sz="900" kern="1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4457555"/>
                  </a:ext>
                </a:extLst>
              </a:tr>
              <a:tr h="67113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kern="15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Дүйсенбі</a:t>
                      </a:r>
                      <a:endParaRPr lang="ru-RU" sz="900" kern="1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b="1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Сауат ашу </a:t>
                      </a:r>
                      <a:endParaRPr lang="ru-RU" sz="900" b="1" kern="15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b="1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Математика</a:t>
                      </a:r>
                      <a:endParaRPr lang="ru-RU" sz="900" b="1" kern="1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b="1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Қазақ тілі</a:t>
                      </a:r>
                      <a:endParaRPr lang="ru-RU" sz="900" b="1" kern="15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b="1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Математика</a:t>
                      </a:r>
                      <a:endParaRPr lang="ru-RU" sz="900" b="1" kern="15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b="1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Орыс тілі</a:t>
                      </a:r>
                      <a:endParaRPr lang="ru-RU" sz="900" b="1" kern="1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Математика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Қазақ тілі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Орыс тілі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Математика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Жаратылыстану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Орыс тілі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Қазақ тілі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Математика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Қазақстан тарихы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Қазақ тілі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Математика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Қазақстан тарихы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b="1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Қазақ тілі</a:t>
                      </a:r>
                      <a:endParaRPr lang="ru-RU" sz="900" b="1" kern="15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Алгебра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География</a:t>
                      </a:r>
                      <a:endParaRPr lang="ru-RU" sz="900" b="1" kern="1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Физика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b="1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Қазақ тілі</a:t>
                      </a:r>
                      <a:endParaRPr lang="ru-RU" sz="900" b="1" kern="15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b="1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Алгебра</a:t>
                      </a:r>
                      <a:endParaRPr lang="ru-RU" sz="900" b="1" kern="1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Физика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b="1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Қазақ тілі</a:t>
                      </a:r>
                      <a:endParaRPr lang="ru-RU" sz="900" b="1" kern="15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Алгебра</a:t>
                      </a:r>
                      <a:endParaRPr lang="ru-RU" sz="900" b="1" kern="1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b="1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Алгебра және анализ</a:t>
                      </a:r>
                      <a:endParaRPr lang="ru-RU" sz="900" b="1" kern="15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kern="15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Қазақ</a:t>
                      </a:r>
                      <a:r>
                        <a:rPr lang="ru-RU" sz="900" b="1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b="1" kern="15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әдебиеті</a:t>
                      </a:r>
                      <a:endParaRPr lang="ru-RU" sz="900" b="1" kern="15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Геометрия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Химия</a:t>
                      </a:r>
                      <a:endParaRPr lang="ru-RU" sz="900" b="1" kern="1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Алгебра және анализ 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Орыс тілі 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Қазақстан тарихы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География 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6049400"/>
                  </a:ext>
                </a:extLst>
              </a:tr>
              <a:tr h="100837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kern="15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Сейсенбі</a:t>
                      </a:r>
                      <a:endParaRPr lang="ru-RU" sz="900" kern="1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Математика</a:t>
                      </a:r>
                      <a:endParaRPr lang="ru-RU" sz="900" b="1" kern="15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Сауат ашу</a:t>
                      </a:r>
                      <a:endParaRPr lang="ru-RU" sz="900" b="1" kern="1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b="1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Қазақ тілі</a:t>
                      </a:r>
                      <a:endParaRPr lang="ru-RU" sz="900" b="1" kern="15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b="1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Математика</a:t>
                      </a:r>
                      <a:endParaRPr lang="ru-RU" sz="900" b="1" kern="1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Қазақ тілі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Математика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Қазақ тілі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Математика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Математика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Қазақ әдебиеті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Жаратылыстану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Орыс тілі және әдебиеті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Математика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Қазақ әдебиеті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Жаратылыстану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Орыс тілі және әдебиеті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Геометрия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Химия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Қазақстан тарихы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Орыс тілі және әдебиеті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Қазақ әдебиеті</a:t>
                      </a:r>
                      <a:endParaRPr lang="ru-RU" sz="900" b="1" kern="15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Геометрия</a:t>
                      </a:r>
                      <a:endParaRPr lang="ru-RU" sz="900" b="1" kern="15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Қазақстан тарихы</a:t>
                      </a:r>
                      <a:endParaRPr lang="ru-RU" sz="900" b="1" kern="15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b="1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Орыс тілі әдебиеті</a:t>
                      </a:r>
                      <a:endParaRPr lang="ru-RU" sz="900" b="1" kern="1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Орыс тілі және әдебиеті 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Қазақстан тарихы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Геометрия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Биология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Алгебра және анализ бастамалары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Қазақ әдебиеті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Геометрия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Химия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Алгебра </a:t>
                      </a: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және анализ 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Қазақстан тарихы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География 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4149033"/>
                  </a:ext>
                </a:extLst>
              </a:tr>
              <a:tr h="97553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kern="15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Сәрсенбі</a:t>
                      </a:r>
                      <a:endParaRPr lang="ru-RU" sz="900" kern="1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Математика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Сауат ашу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Қазақ тілі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Жаратылыстану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Орыс тілі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Математика</a:t>
                      </a:r>
                      <a:endParaRPr lang="ru-RU" sz="900" b="1" kern="15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Қазақ тілі</a:t>
                      </a:r>
                      <a:endParaRPr lang="ru-RU" sz="900" b="1" kern="15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b="1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Орыс тілі</a:t>
                      </a:r>
                      <a:endParaRPr lang="ru-RU" sz="900" b="1" kern="1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Қазақ тілі</a:t>
                      </a:r>
                      <a:endParaRPr lang="ru-RU" sz="900" b="1" kern="15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Математика</a:t>
                      </a:r>
                      <a:endParaRPr lang="ru-RU" sz="900" b="1" kern="15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b="1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Орыс тілі</a:t>
                      </a:r>
                      <a:endParaRPr lang="ru-RU" sz="900" b="1" kern="1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Қазақ</a:t>
                      </a:r>
                      <a:r>
                        <a:rPr lang="ru-RU" sz="900" b="1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b="1" kern="15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тілі</a:t>
                      </a:r>
                      <a:endParaRPr lang="ru-RU" sz="900" b="1" kern="15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Математика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kern="15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Қазақстан</a:t>
                      </a:r>
                      <a:r>
                        <a:rPr lang="ru-RU" sz="900" b="1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b="1" kern="15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тарихы</a:t>
                      </a:r>
                      <a:endParaRPr lang="ru-RU" sz="900" b="1" kern="1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Қазақ тілі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Математика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Қазақстан тарихы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Алгебра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Қазақ тілі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Биология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Алгебра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Қазақ тілі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География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Алгебра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Қазақ</a:t>
                      </a:r>
                      <a:r>
                        <a:rPr lang="ru-RU" sz="900" b="1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b="1" kern="15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тілі</a:t>
                      </a:r>
                      <a:endParaRPr lang="ru-RU" sz="900" b="1" kern="15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География</a:t>
                      </a:r>
                      <a:endParaRPr lang="ru-RU" sz="900" b="1" kern="1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Алгебра және анализ бастамалары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Қазақстан тарихы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Химия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Дүниежүзі тарихы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Орыс тілі және әдебиеті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Алгебра </a:t>
                      </a: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және анализ 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Биология 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Химия 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0111954"/>
                  </a:ext>
                </a:extLst>
              </a:tr>
              <a:tr h="98277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kern="15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Бейсенбі</a:t>
                      </a:r>
                      <a:endParaRPr lang="ru-RU" sz="900" kern="1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Сауат ашу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Дүниетану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Математика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Дүниетану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Жаратылыстану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Математика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Математика</a:t>
                      </a:r>
                      <a:endParaRPr lang="ru-RU" sz="900" b="1" kern="15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Қазақ тілі</a:t>
                      </a:r>
                      <a:endParaRPr lang="ru-RU" sz="900" b="1" kern="1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Қазақ</a:t>
                      </a:r>
                      <a:r>
                        <a:rPr lang="ru-RU" sz="900" b="1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b="1" kern="15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әдебиеті</a:t>
                      </a:r>
                      <a:endParaRPr lang="ru-RU" sz="900" b="1" kern="15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Математика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Дүние</a:t>
                      </a:r>
                      <a:r>
                        <a:rPr lang="ru-RU" sz="900" b="1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b="1" kern="15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жүзі</a:t>
                      </a:r>
                      <a:r>
                        <a:rPr lang="ru-RU" sz="900" b="1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b="1" kern="15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тарихы</a:t>
                      </a:r>
                      <a:endParaRPr lang="ru-RU" sz="900" b="1" kern="15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b="1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Орыс тілі және әдебиеті</a:t>
                      </a:r>
                      <a:endParaRPr lang="ru-RU" sz="900" b="1" kern="1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Қазақ</a:t>
                      </a:r>
                      <a:r>
                        <a:rPr lang="ru-RU" sz="900" b="1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b="1" kern="15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әдебиет</a:t>
                      </a:r>
                      <a:r>
                        <a:rPr lang="kk-KZ" sz="900" b="1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і</a:t>
                      </a:r>
                      <a:endParaRPr lang="ru-RU" sz="900" b="1" kern="15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Математика</a:t>
                      </a:r>
                      <a:endParaRPr lang="ru-RU" sz="900" b="1" kern="15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Дүние жүзі тарихы</a:t>
                      </a:r>
                      <a:endParaRPr lang="ru-RU" sz="900" b="1" kern="15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b="1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Орыс тілі және әдебиеті</a:t>
                      </a:r>
                      <a:endParaRPr lang="ru-RU" sz="900" b="1" kern="1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Қазақ әдебиеті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Физика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Қазақстан тарихы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Орыс тілі және әдебиеті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Қазақстан тарихы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Химия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Дүние жүзі тарихы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Орыс тілі және әдебиеті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Қазақ әдебиеті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Қазақстан тарихы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Химия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Орыс тілі және әдебиеті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Алгебра және анализ бастамалары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Қазақ әдебиеті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Физика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География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Физика 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Қазақ тілі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Қазақ әдебиеті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5360046"/>
                  </a:ext>
                </a:extLst>
              </a:tr>
              <a:tr h="129838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kern="15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Жұма</a:t>
                      </a:r>
                      <a:endParaRPr lang="ru-RU" sz="900" kern="1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Сауат ашу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Жаратылыстану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Математика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Қазақ тілі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Дүниетану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Математика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Математика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Дүниетану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Математика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Қазақ тілі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Жаратылыстану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Математика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Қазақ</a:t>
                      </a:r>
                      <a:r>
                        <a:rPr lang="ru-RU" sz="900" b="1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b="1" kern="15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тілі</a:t>
                      </a:r>
                      <a:endParaRPr lang="ru-RU" sz="900" b="1" kern="15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Жаратылыстану</a:t>
                      </a:r>
                      <a:endParaRPr lang="ru-RU" sz="900" b="1" kern="1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Қазақ тілі</a:t>
                      </a:r>
                      <a:endParaRPr lang="ru-RU" sz="900" b="1" kern="15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Алгебра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Дүние</a:t>
                      </a:r>
                      <a:r>
                        <a:rPr lang="ru-RU" sz="900" b="1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b="1" kern="15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жүзі</a:t>
                      </a:r>
                      <a:r>
                        <a:rPr lang="ru-RU" sz="900" b="1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b="1" kern="15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тарихы</a:t>
                      </a:r>
                      <a:r>
                        <a:rPr lang="ru-RU" sz="900" b="1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ru-RU" sz="900" b="1" kern="1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Геометрия</a:t>
                      </a:r>
                      <a:endParaRPr lang="ru-RU" sz="900" b="1" kern="15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Алгебра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Биология</a:t>
                      </a:r>
                      <a:endParaRPr lang="ru-RU" sz="900" b="1" kern="1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Геометрия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Алгебра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Дүние</a:t>
                      </a:r>
                      <a:r>
                        <a:rPr lang="ru-RU" sz="900" b="1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b="1" kern="15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жүзі</a:t>
                      </a:r>
                      <a:r>
                        <a:rPr lang="ru-RU" sz="900" b="1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b="1" kern="15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тарихы</a:t>
                      </a:r>
                      <a:endParaRPr lang="ru-RU" sz="900" b="1" kern="1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Алгебра </a:t>
                      </a:r>
                      <a:r>
                        <a:rPr lang="ru-RU" sz="900" b="1" kern="15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және</a:t>
                      </a:r>
                      <a:r>
                        <a:rPr lang="ru-RU" sz="900" b="1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анализ </a:t>
                      </a:r>
                      <a:r>
                        <a:rPr lang="ru-RU" sz="900" b="1" kern="15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бастамалары</a:t>
                      </a:r>
                      <a:endParaRPr lang="ru-RU" sz="900" b="1" kern="15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Қазақстан</a:t>
                      </a:r>
                      <a:r>
                        <a:rPr lang="ru-RU" sz="900" b="1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b="1" kern="15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тарихы</a:t>
                      </a:r>
                      <a:endParaRPr lang="ru-RU" sz="900" b="1" kern="15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Биология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География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b="1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Орыс тілі және әдебиеті</a:t>
                      </a:r>
                      <a:endParaRPr lang="ru-RU" sz="900" b="1" kern="1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Химия 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Қазақ тілі</a:t>
                      </a:r>
                      <a:endParaRPr lang="ru-RU" sz="900" b="1" kern="15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Биология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b="1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Орыс тілі </a:t>
                      </a:r>
                      <a:endParaRPr lang="ru-RU" sz="900" b="1" kern="15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b="1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Ағылшын тілі</a:t>
                      </a:r>
                      <a:endParaRPr lang="ru-RU" sz="900" b="1" kern="1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6009433"/>
                  </a:ext>
                </a:extLst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2830285" y="83403"/>
            <a:ext cx="6096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1-11 СЫНЫПТАРҒА АРНАЛҒАН ҚАЗАҚ ТІЛІНДЕ САБАҚ КЕСТЕСІ</a:t>
            </a:r>
            <a:endParaRPr kumimoji="0" lang="ru-RU" sz="1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16251863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5353159"/>
              </p:ext>
            </p:extLst>
          </p:nvPr>
        </p:nvGraphicFramePr>
        <p:xfrm>
          <a:off x="184088" y="790527"/>
          <a:ext cx="11823824" cy="5944102"/>
        </p:xfrm>
        <a:graphic>
          <a:graphicData uri="http://schemas.openxmlformats.org/drawingml/2006/table">
            <a:tbl>
              <a:tblPr firstRow="1" firstCol="1" bandRow="1"/>
              <a:tblGrid>
                <a:gridCol w="882712">
                  <a:extLst>
                    <a:ext uri="{9D8B030D-6E8A-4147-A177-3AD203B41FA5}">
                      <a16:colId xmlns:a16="http://schemas.microsoft.com/office/drawing/2014/main" val="3241270592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3411792203"/>
                    </a:ext>
                  </a:extLst>
                </a:gridCol>
                <a:gridCol w="961725">
                  <a:extLst>
                    <a:ext uri="{9D8B030D-6E8A-4147-A177-3AD203B41FA5}">
                      <a16:colId xmlns:a16="http://schemas.microsoft.com/office/drawing/2014/main" val="3187137990"/>
                    </a:ext>
                  </a:extLst>
                </a:gridCol>
                <a:gridCol w="863589">
                  <a:extLst>
                    <a:ext uri="{9D8B030D-6E8A-4147-A177-3AD203B41FA5}">
                      <a16:colId xmlns:a16="http://schemas.microsoft.com/office/drawing/2014/main" val="2809372458"/>
                    </a:ext>
                  </a:extLst>
                </a:gridCol>
                <a:gridCol w="1070286">
                  <a:extLst>
                    <a:ext uri="{9D8B030D-6E8A-4147-A177-3AD203B41FA5}">
                      <a16:colId xmlns:a16="http://schemas.microsoft.com/office/drawing/2014/main" val="3777598954"/>
                    </a:ext>
                  </a:extLst>
                </a:gridCol>
                <a:gridCol w="1232026">
                  <a:extLst>
                    <a:ext uri="{9D8B030D-6E8A-4147-A177-3AD203B41FA5}">
                      <a16:colId xmlns:a16="http://schemas.microsoft.com/office/drawing/2014/main" val="1382910088"/>
                    </a:ext>
                  </a:extLst>
                </a:gridCol>
                <a:gridCol w="1170420">
                  <a:extLst>
                    <a:ext uri="{9D8B030D-6E8A-4147-A177-3AD203B41FA5}">
                      <a16:colId xmlns:a16="http://schemas.microsoft.com/office/drawing/2014/main" val="378971412"/>
                    </a:ext>
                  </a:extLst>
                </a:gridCol>
                <a:gridCol w="936864">
                  <a:extLst>
                    <a:ext uri="{9D8B030D-6E8A-4147-A177-3AD203B41FA5}">
                      <a16:colId xmlns:a16="http://schemas.microsoft.com/office/drawing/2014/main" val="78615819"/>
                    </a:ext>
                  </a:extLst>
                </a:gridCol>
                <a:gridCol w="851690">
                  <a:extLst>
                    <a:ext uri="{9D8B030D-6E8A-4147-A177-3AD203B41FA5}">
                      <a16:colId xmlns:a16="http://schemas.microsoft.com/office/drawing/2014/main" val="1960036683"/>
                    </a:ext>
                  </a:extLst>
                </a:gridCol>
                <a:gridCol w="867421">
                  <a:extLst>
                    <a:ext uri="{9D8B030D-6E8A-4147-A177-3AD203B41FA5}">
                      <a16:colId xmlns:a16="http://schemas.microsoft.com/office/drawing/2014/main" val="1137755490"/>
                    </a:ext>
                  </a:extLst>
                </a:gridCol>
                <a:gridCol w="1074824">
                  <a:extLst>
                    <a:ext uri="{9D8B030D-6E8A-4147-A177-3AD203B41FA5}">
                      <a16:colId xmlns:a16="http://schemas.microsoft.com/office/drawing/2014/main" val="2732346774"/>
                    </a:ext>
                  </a:extLst>
                </a:gridCol>
                <a:gridCol w="1074067">
                  <a:extLst>
                    <a:ext uri="{9D8B030D-6E8A-4147-A177-3AD203B41FA5}">
                      <a16:colId xmlns:a16="http://schemas.microsoft.com/office/drawing/2014/main" val="1894393688"/>
                    </a:ext>
                  </a:extLst>
                </a:gridCol>
              </a:tblGrid>
              <a:tr h="29373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kern="15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Апта күні</a:t>
                      </a:r>
                      <a:endParaRPr lang="ru-RU" sz="900" kern="1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</a:t>
                      </a:r>
                      <a:r>
                        <a:rPr lang="kk-KZ" sz="900" kern="15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сынып</a:t>
                      </a:r>
                      <a:r>
                        <a:rPr lang="kk-KZ" sz="900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900" kern="1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</a:t>
                      </a:r>
                      <a:r>
                        <a:rPr lang="kk-KZ" sz="900" kern="15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сынып</a:t>
                      </a:r>
                      <a:endParaRPr lang="ru-RU" sz="900" kern="15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kern="15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сынып</a:t>
                      </a:r>
                      <a:endParaRPr lang="ru-RU" sz="900" kern="1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kern="15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сынып</a:t>
                      </a:r>
                      <a:endParaRPr lang="ru-RU" sz="900" kern="1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kern="15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r>
                        <a:rPr lang="kk-KZ" sz="900" kern="15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сынып</a:t>
                      </a:r>
                      <a:endParaRPr lang="ru-RU" sz="900" kern="1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kern="15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 сынып</a:t>
                      </a:r>
                      <a:endParaRPr lang="ru-RU" sz="900" kern="15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kern="15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r>
                        <a:rPr lang="kk-KZ" sz="900" kern="15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сынып</a:t>
                      </a:r>
                      <a:endParaRPr lang="ru-RU" sz="900" kern="1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kern="15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 сынып</a:t>
                      </a:r>
                      <a:endParaRPr lang="ru-RU" sz="900" kern="1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kern="15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 сынып</a:t>
                      </a:r>
                      <a:endParaRPr lang="ru-RU" sz="900" kern="1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kern="15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 сынып</a:t>
                      </a:r>
                      <a:endParaRPr lang="ru-RU" sz="900" kern="1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kern="15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 сынып</a:t>
                      </a:r>
                      <a:endParaRPr lang="ru-RU" sz="900" kern="1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4457555"/>
                  </a:ext>
                </a:extLst>
              </a:tr>
              <a:tr h="83779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kern="15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Дүйсенбі</a:t>
                      </a:r>
                      <a:endParaRPr lang="ru-RU" sz="900" kern="1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b="1" kern="15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Обучение грамоте</a:t>
                      </a:r>
                      <a:endParaRPr lang="ru-RU" sz="900" b="1" kern="1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b="1" kern="15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Математика</a:t>
                      </a:r>
                      <a:endParaRPr lang="ru-RU" sz="900" b="1" kern="1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Математика 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Русский язык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Қазақ тілі 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Математика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Русский язык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Қазақ тілі 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Математика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Естествознание 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Қазақ тілі 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Русский язык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Математика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История Казахстана</a:t>
                      </a: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Рус. язык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Математика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История Казахстана</a:t>
                      </a: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Рус. язык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Алгебра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География</a:t>
                      </a: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kern="15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Физика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b="1" kern="15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Рус. язык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b="1" kern="15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Алгебра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kern="15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Физика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kern="15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Рус. язык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kern="15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Алгебра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Алгебра и начала анализа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Рус.литер.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Физика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kern="15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Химия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Алгебра и начала анализа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Қазақ тілі 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История Казахст.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География</a:t>
                      </a: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6049400"/>
                  </a:ext>
                </a:extLst>
              </a:tr>
              <a:tr h="111705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kern="15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Сейсенбі</a:t>
                      </a:r>
                      <a:endParaRPr lang="ru-RU" sz="900" kern="1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Математика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Обучение грамоте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Русский язык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Математика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Математика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Русский язык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Русский язык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Математика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Математика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Русская литература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Қазақ тілі және әдебиеті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Естествознание</a:t>
                      </a: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Математика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Русская литература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Қазақ тілі және әдебиеті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Естествознание</a:t>
                      </a: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Геометрия</a:t>
                      </a:r>
                      <a:endParaRPr lang="ru-RU" sz="900" b="1" kern="1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Химия</a:t>
                      </a:r>
                      <a:endParaRPr lang="ru-RU" sz="900" b="1" kern="1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b="1" kern="15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Қазақ тілі және әдебиеті</a:t>
                      </a:r>
                      <a:endParaRPr lang="ru-RU" sz="900" b="1" kern="1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История Казахстана</a:t>
                      </a: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Русская литература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Геометрия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b="1" kern="15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Қазақ тілі және әдебиеті</a:t>
                      </a:r>
                      <a:endParaRPr lang="ru-RU" sz="900" b="1" kern="1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История Казахст.</a:t>
                      </a:r>
                      <a:endParaRPr lang="ru-RU" sz="900" b="1" kern="1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b="1" kern="15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Қазақ тілі және әдебиеті</a:t>
                      </a:r>
                      <a:endParaRPr lang="ru-RU" sz="900" b="1" kern="1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Геометрия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История Казахстана</a:t>
                      </a:r>
                      <a:endParaRPr lang="ru-RU" sz="900" b="1" kern="1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Биология</a:t>
                      </a: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Русский язык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Русская литература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Геометрия 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Биология</a:t>
                      </a: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Геометрия 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Физика</a:t>
                      </a: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Всемирная история</a:t>
                      </a: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4149033"/>
                  </a:ext>
                </a:extLst>
              </a:tr>
              <a:tr h="125668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kern="15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Сәрсенбі</a:t>
                      </a:r>
                      <a:endParaRPr lang="ru-RU" sz="900" kern="1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Математика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Обучение грамоте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Русский язык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Естествознание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Қазақ тілі 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Математика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Русский язык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Қазақ тілі 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Русский язык</a:t>
                      </a:r>
                      <a:endParaRPr lang="ru-RU" sz="900" b="1" kern="1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Математика</a:t>
                      </a:r>
                      <a:endParaRPr lang="ru-RU" sz="900" b="1" kern="1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b="1" kern="15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Қазақ тілі </a:t>
                      </a:r>
                      <a:endParaRPr lang="ru-RU" sz="900" b="1" kern="1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Русский язык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Математика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История Казахстана</a:t>
                      </a: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Русский язык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Математика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История Казахстана</a:t>
                      </a: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Алгебра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Русский язык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Биология</a:t>
                      </a: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Алгебра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Русский язык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География</a:t>
                      </a: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Алгебра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Русский язык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География</a:t>
                      </a: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Алгебра и начала анализа 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Қазақ тілі және әдебиеті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История Казахстана 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Химия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Всемирная история </a:t>
                      </a: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Алгебра и начала анализа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Биология 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Химия </a:t>
                      </a: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0111954"/>
                  </a:ext>
                </a:extLst>
              </a:tr>
              <a:tr h="111705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kern="15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Бейсенбі</a:t>
                      </a:r>
                      <a:endParaRPr lang="ru-RU" sz="900" kern="1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Обучение грамоте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Познание мира</a:t>
                      </a: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Познание мира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Математика</a:t>
                      </a: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Русская литература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Математика</a:t>
                      </a: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Познание мира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Математика</a:t>
                      </a: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Русская литература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Математика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Всемирная история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Қазақ тілі және әдебиеті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Русская литература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Математика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Всемирная история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Қазақ тілі және әдебиеті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Русская литература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Физика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История Казахстана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Қазақ тілі және әдебиеті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История Казахстана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Химия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Всемирная история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Қазақ тілі және әдебиеті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Русская литература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История Казахстана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Химия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Қазақ тілі және әдебиеті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Русский язык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Русская литература</a:t>
                      </a:r>
                      <a:r>
                        <a:rPr lang="ru-RU" sz="900" b="1" i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Физика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География</a:t>
                      </a: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Физика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Русский язык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Русская литература</a:t>
                      </a: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5360046"/>
                  </a:ext>
                </a:extLst>
              </a:tr>
              <a:tr h="132178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kern="15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Жұма</a:t>
                      </a:r>
                      <a:endParaRPr lang="ru-RU" sz="900" kern="1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Обучение грамоте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Естествознание</a:t>
                      </a: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Математика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Русский язык</a:t>
                      </a: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Математика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Познание мира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Математика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Русский язык</a:t>
                      </a: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Математика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Русский язык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Естествознание</a:t>
                      </a: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Математика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Русский язык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Естествознание</a:t>
                      </a: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Русский язык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Алгебра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Всемирная история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Геометрия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Алгебра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Биология</a:t>
                      </a: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Геометрия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Алгебра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Всемирная история</a:t>
                      </a: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Алгебра и начала анализа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История Казахстана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Биология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Всемирная история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Қазақ тілі және әдебиеті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Химия 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Русский язык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Биология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b="1" kern="15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Қазақ тілі </a:t>
                      </a:r>
                      <a:endParaRPr lang="ru-RU" sz="900" b="1" kern="1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b="1" kern="15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Английский язык</a:t>
                      </a:r>
                      <a:endParaRPr lang="ru-RU" sz="900" b="1" kern="1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6009433"/>
                  </a:ext>
                </a:extLst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3048000" y="3013502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872468" y="144196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>
              <a:defRPr/>
            </a:pPr>
            <a:r>
              <a:rPr lang="ru-RU" b="1" kern="0" dirty="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1-11 СЫНЫПТАРҒА АРНАЛҒАН ОРЫС ТІЛІНДЕ САБАҚ КЕСТЕСІ</a:t>
            </a:r>
            <a:endParaRPr lang="ru-RU" sz="1400" kern="0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782948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680</Words>
  <Application>Microsoft Office PowerPoint</Application>
  <PresentationFormat>Широкоэкранный</PresentationFormat>
  <Paragraphs>378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Hp</dc:creator>
  <cp:lastModifiedBy>Hp</cp:lastModifiedBy>
  <cp:revision>1</cp:revision>
  <dcterms:created xsi:type="dcterms:W3CDTF">2020-03-30T05:37:29Z</dcterms:created>
  <dcterms:modified xsi:type="dcterms:W3CDTF">2020-03-30T05:39:11Z</dcterms:modified>
</cp:coreProperties>
</file>