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71" r:id="rId5"/>
    <p:sldId id="280" r:id="rId6"/>
    <p:sldId id="272" r:id="rId7"/>
    <p:sldId id="273" r:id="rId8"/>
    <p:sldId id="259" r:id="rId9"/>
    <p:sldId id="281" r:id="rId10"/>
    <p:sldId id="262" r:id="rId11"/>
    <p:sldId id="277" r:id="rId12"/>
    <p:sldId id="278" r:id="rId13"/>
    <p:sldId id="263" r:id="rId14"/>
    <p:sldId id="264" r:id="rId15"/>
    <p:sldId id="279" r:id="rId16"/>
    <p:sldId id="282" r:id="rId17"/>
    <p:sldId id="283" r:id="rId18"/>
    <p:sldId id="285" r:id="rId19"/>
    <p:sldId id="286" r:id="rId20"/>
    <p:sldId id="265" r:id="rId21"/>
    <p:sldId id="260" r:id="rId22"/>
  </p:sldIdLst>
  <p:sldSz cx="12192000" cy="6858000"/>
  <p:notesSz cx="12192000" cy="6858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16355A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1" autoAdjust="0"/>
    <p:restoredTop sz="94532" autoAdjust="0"/>
  </p:normalViewPr>
  <p:slideViewPr>
    <p:cSldViewPr>
      <p:cViewPr>
        <p:scale>
          <a:sx n="66" d="100"/>
          <a:sy n="66" d="100"/>
        </p:scale>
        <p:origin x="-2190" y="-966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30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3/30/2020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6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3/30/2020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3/30/2020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400811" y="457200"/>
            <a:ext cx="11791315" cy="647700"/>
          </a:xfrm>
          <a:custGeom>
            <a:avLst/>
            <a:gdLst/>
            <a:ahLst/>
            <a:cxnLst/>
            <a:rect l="l" t="t" r="r" b="b"/>
            <a:pathLst>
              <a:path w="11791315" h="647700">
                <a:moveTo>
                  <a:pt x="0" y="647700"/>
                </a:moveTo>
                <a:lnTo>
                  <a:pt x="11791188" y="647700"/>
                </a:lnTo>
                <a:lnTo>
                  <a:pt x="11791188" y="0"/>
                </a:lnTo>
                <a:lnTo>
                  <a:pt x="0" y="0"/>
                </a:lnTo>
                <a:lnTo>
                  <a:pt x="0" y="647700"/>
                </a:lnTo>
                <a:close/>
              </a:path>
            </a:pathLst>
          </a:custGeom>
          <a:solidFill>
            <a:srgbClr val="334F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304800" y="457200"/>
            <a:ext cx="24765" cy="647700"/>
          </a:xfrm>
          <a:custGeom>
            <a:avLst/>
            <a:gdLst/>
            <a:ahLst/>
            <a:cxnLst/>
            <a:rect l="l" t="t" r="r" b="b"/>
            <a:pathLst>
              <a:path w="24764" h="647700">
                <a:moveTo>
                  <a:pt x="0" y="647700"/>
                </a:moveTo>
                <a:lnTo>
                  <a:pt x="24384" y="647700"/>
                </a:lnTo>
                <a:lnTo>
                  <a:pt x="24384" y="0"/>
                </a:lnTo>
                <a:lnTo>
                  <a:pt x="0" y="0"/>
                </a:lnTo>
                <a:lnTo>
                  <a:pt x="0" y="647700"/>
                </a:lnTo>
                <a:close/>
              </a:path>
            </a:pathLst>
          </a:custGeom>
          <a:solidFill>
            <a:srgbClr val="334F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0" y="457200"/>
            <a:ext cx="248920" cy="647700"/>
          </a:xfrm>
          <a:custGeom>
            <a:avLst/>
            <a:gdLst/>
            <a:ahLst/>
            <a:cxnLst/>
            <a:rect l="l" t="t" r="r" b="b"/>
            <a:pathLst>
              <a:path w="248920" h="647700">
                <a:moveTo>
                  <a:pt x="0" y="647700"/>
                </a:moveTo>
                <a:lnTo>
                  <a:pt x="248411" y="647700"/>
                </a:lnTo>
                <a:lnTo>
                  <a:pt x="248411" y="0"/>
                </a:lnTo>
                <a:lnTo>
                  <a:pt x="0" y="0"/>
                </a:lnTo>
                <a:lnTo>
                  <a:pt x="0" y="647700"/>
                </a:lnTo>
                <a:close/>
              </a:path>
            </a:pathLst>
          </a:custGeom>
          <a:solidFill>
            <a:srgbClr val="334F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3/30/2020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307847" y="1588008"/>
            <a:ext cx="833755" cy="3915410"/>
          </a:xfrm>
          <a:custGeom>
            <a:avLst/>
            <a:gdLst/>
            <a:ahLst/>
            <a:cxnLst/>
            <a:rect l="l" t="t" r="r" b="b"/>
            <a:pathLst>
              <a:path w="833755" h="3915410">
                <a:moveTo>
                  <a:pt x="0" y="3915155"/>
                </a:moveTo>
                <a:lnTo>
                  <a:pt x="833628" y="3915155"/>
                </a:lnTo>
                <a:lnTo>
                  <a:pt x="833628" y="0"/>
                </a:lnTo>
                <a:lnTo>
                  <a:pt x="0" y="0"/>
                </a:lnTo>
                <a:lnTo>
                  <a:pt x="0" y="3915155"/>
                </a:lnTo>
                <a:close/>
              </a:path>
            </a:pathLst>
          </a:custGeom>
          <a:solidFill>
            <a:srgbClr val="61C3E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399288" y="373379"/>
            <a:ext cx="11793220" cy="981710"/>
          </a:xfrm>
          <a:custGeom>
            <a:avLst/>
            <a:gdLst/>
            <a:ahLst/>
            <a:cxnLst/>
            <a:rect l="l" t="t" r="r" b="b"/>
            <a:pathLst>
              <a:path w="11793220" h="981710">
                <a:moveTo>
                  <a:pt x="0" y="981456"/>
                </a:moveTo>
                <a:lnTo>
                  <a:pt x="11792712" y="981456"/>
                </a:lnTo>
                <a:lnTo>
                  <a:pt x="11792712" y="0"/>
                </a:lnTo>
                <a:lnTo>
                  <a:pt x="0" y="0"/>
                </a:lnTo>
                <a:lnTo>
                  <a:pt x="0" y="981456"/>
                </a:lnTo>
                <a:close/>
              </a:path>
            </a:pathLst>
          </a:custGeom>
          <a:solidFill>
            <a:srgbClr val="334F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303275" y="373379"/>
            <a:ext cx="26034" cy="981710"/>
          </a:xfrm>
          <a:custGeom>
            <a:avLst/>
            <a:gdLst/>
            <a:ahLst/>
            <a:cxnLst/>
            <a:rect l="l" t="t" r="r" b="b"/>
            <a:pathLst>
              <a:path w="26035" h="981710">
                <a:moveTo>
                  <a:pt x="0" y="981456"/>
                </a:moveTo>
                <a:lnTo>
                  <a:pt x="25908" y="981456"/>
                </a:lnTo>
                <a:lnTo>
                  <a:pt x="25908" y="0"/>
                </a:lnTo>
                <a:lnTo>
                  <a:pt x="0" y="0"/>
                </a:lnTo>
                <a:lnTo>
                  <a:pt x="0" y="981456"/>
                </a:lnTo>
                <a:close/>
              </a:path>
            </a:pathLst>
          </a:custGeom>
          <a:solidFill>
            <a:srgbClr val="334F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0" y="373379"/>
            <a:ext cx="248920" cy="981710"/>
          </a:xfrm>
          <a:custGeom>
            <a:avLst/>
            <a:gdLst/>
            <a:ahLst/>
            <a:cxnLst/>
            <a:rect l="l" t="t" r="r" b="b"/>
            <a:pathLst>
              <a:path w="248920" h="981710">
                <a:moveTo>
                  <a:pt x="0" y="981456"/>
                </a:moveTo>
                <a:lnTo>
                  <a:pt x="248411" y="981456"/>
                </a:lnTo>
                <a:lnTo>
                  <a:pt x="248411" y="0"/>
                </a:lnTo>
                <a:lnTo>
                  <a:pt x="0" y="0"/>
                </a:lnTo>
                <a:lnTo>
                  <a:pt x="0" y="981456"/>
                </a:lnTo>
                <a:close/>
              </a:path>
            </a:pathLst>
          </a:custGeom>
          <a:solidFill>
            <a:srgbClr val="334F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329184" y="373379"/>
            <a:ext cx="70485" cy="981710"/>
          </a:xfrm>
          <a:custGeom>
            <a:avLst/>
            <a:gdLst/>
            <a:ahLst/>
            <a:cxnLst/>
            <a:rect l="l" t="t" r="r" b="b"/>
            <a:pathLst>
              <a:path w="70485" h="981710">
                <a:moveTo>
                  <a:pt x="0" y="981456"/>
                </a:moveTo>
                <a:lnTo>
                  <a:pt x="70103" y="981456"/>
                </a:lnTo>
                <a:lnTo>
                  <a:pt x="70103" y="0"/>
                </a:lnTo>
                <a:lnTo>
                  <a:pt x="0" y="0"/>
                </a:lnTo>
                <a:lnTo>
                  <a:pt x="0" y="981456"/>
                </a:lnTo>
                <a:close/>
              </a:path>
            </a:pathLst>
          </a:custGeom>
          <a:solidFill>
            <a:srgbClr val="61C3E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3/30/2020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8882253" y="1685620"/>
            <a:ext cx="2627629" cy="39179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39876" y="2014473"/>
            <a:ext cx="10912246" cy="422465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6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3/30/2020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hyperlink" Target="https://bit.ly/2WciGBi" TargetMode="External"/><Relationship Id="rId13" Type="http://schemas.openxmlformats.org/officeDocument/2006/relationships/hyperlink" Target="https://www.guggenheim.org/collection-online" TargetMode="External"/><Relationship Id="rId18" Type="http://schemas.openxmlformats.org/officeDocument/2006/relationships/image" Target="../media/image5.jpeg"/><Relationship Id="rId3" Type="http://schemas.openxmlformats.org/officeDocument/2006/relationships/hyperlink" Target="https://bit.ly/39VHDoI" TargetMode="External"/><Relationship Id="rId7" Type="http://schemas.openxmlformats.org/officeDocument/2006/relationships/hyperlink" Target="https://bit.ly/3d08Zfm" TargetMode="External"/><Relationship Id="rId12" Type="http://schemas.openxmlformats.org/officeDocument/2006/relationships/hyperlink" Target="https://www.metmuseum.org/" TargetMode="External"/><Relationship Id="rId17" Type="http://schemas.openxmlformats.org/officeDocument/2006/relationships/hyperlink" Target="https://bit.ly/3d08L80" TargetMode="External"/><Relationship Id="rId2" Type="http://schemas.openxmlformats.org/officeDocument/2006/relationships/image" Target="../media/image4.png"/><Relationship Id="rId16" Type="http://schemas.openxmlformats.org/officeDocument/2006/relationships/hyperlink" Target="https://bit.ly/3d29dT0" TargetMode="External"/><Relationship Id="rId20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bit.ly/2TRdiSQ" TargetMode="External"/><Relationship Id="rId11" Type="http://schemas.openxmlformats.org/officeDocument/2006/relationships/hyperlink" Target="https://www.youtube.com/user/britishmuseum" TargetMode="External"/><Relationship Id="rId5" Type="http://schemas.openxmlformats.org/officeDocument/2006/relationships/hyperlink" Target="https://artsandculture.google.com/" TargetMode="External"/><Relationship Id="rId15" Type="http://schemas.openxmlformats.org/officeDocument/2006/relationships/hyperlink" Target="https://www.si.edu/exhibitions/online" TargetMode="External"/><Relationship Id="rId10" Type="http://schemas.openxmlformats.org/officeDocument/2006/relationships/hyperlink" Target="https://www.britishmuseum.org/" TargetMode="External"/><Relationship Id="rId19" Type="http://schemas.openxmlformats.org/officeDocument/2006/relationships/image" Target="../media/image6.jpeg"/><Relationship Id="rId4" Type="http://schemas.openxmlformats.org/officeDocument/2006/relationships/hyperlink" Target="https://bit.ly/2IOQDjq" TargetMode="External"/><Relationship Id="rId9" Type="http://schemas.openxmlformats.org/officeDocument/2006/relationships/hyperlink" Target="https://www.louvre.fr/en/media-en-ligne" TargetMode="External"/><Relationship Id="rId14" Type="http://schemas.openxmlformats.org/officeDocument/2006/relationships/hyperlink" Target="https://bit.ly/33iHVmX" TargetMode="Externa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058911" y="0"/>
            <a:ext cx="4133215" cy="6858000"/>
          </a:xfrm>
          <a:custGeom>
            <a:avLst/>
            <a:gdLst/>
            <a:ahLst/>
            <a:cxnLst/>
            <a:rect l="l" t="t" r="r" b="b"/>
            <a:pathLst>
              <a:path w="4133215" h="6858000">
                <a:moveTo>
                  <a:pt x="0" y="6858000"/>
                </a:moveTo>
                <a:lnTo>
                  <a:pt x="4133088" y="6858000"/>
                </a:lnTo>
                <a:lnTo>
                  <a:pt x="4133088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334F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8519478" y="1524000"/>
            <a:ext cx="3054985" cy="44371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spc="-10" dirty="0"/>
              <a:t>РЕКОМЕНДАЦИИ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8229600" y="2566353"/>
            <a:ext cx="3634740" cy="1858842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95"/>
              </a:spcBef>
            </a:pPr>
            <a:r>
              <a:rPr sz="2400" spc="-5" dirty="0" err="1">
                <a:solidFill>
                  <a:srgbClr val="FFFFFF"/>
                </a:solidFill>
                <a:latin typeface="Arial"/>
                <a:cs typeface="Arial"/>
              </a:rPr>
              <a:t>по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-10" dirty="0">
                <a:solidFill>
                  <a:srgbClr val="FFFFFF"/>
                </a:solidFill>
                <a:latin typeface="Arial"/>
                <a:cs typeface="Arial"/>
              </a:rPr>
              <a:t>организации  дистанционного обучения на  </a:t>
            </a:r>
            <a:r>
              <a:rPr sz="2400" spc="-10" dirty="0" err="1">
                <a:solidFill>
                  <a:srgbClr val="FFFFFF"/>
                </a:solidFill>
                <a:latin typeface="Arial"/>
                <a:cs typeface="Arial"/>
              </a:rPr>
              <a:t>территории</a:t>
            </a:r>
            <a:r>
              <a:rPr sz="24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kk-KZ" sz="2400" spc="-25" dirty="0">
                <a:solidFill>
                  <a:srgbClr val="FFFFFF"/>
                </a:solidFill>
                <a:latin typeface="Arial"/>
                <a:cs typeface="Arial"/>
              </a:rPr>
              <a:t>города Павлодара 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в </a:t>
            </a:r>
            <a:r>
              <a:rPr sz="2400" spc="-15" dirty="0">
                <a:solidFill>
                  <a:srgbClr val="FFFFFF"/>
                </a:solidFill>
                <a:latin typeface="Arial"/>
                <a:cs typeface="Arial"/>
              </a:rPr>
              <a:t>период</a:t>
            </a:r>
            <a:r>
              <a:rPr sz="2400" spc="-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карантина</a:t>
            </a:r>
            <a:endParaRPr sz="2400" dirty="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0" y="1981200"/>
            <a:ext cx="8689848" cy="455828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67284" y="1226819"/>
            <a:ext cx="11367770" cy="170815"/>
          </a:xfrm>
          <a:custGeom>
            <a:avLst/>
            <a:gdLst/>
            <a:ahLst/>
            <a:cxnLst/>
            <a:rect l="l" t="t" r="r" b="b"/>
            <a:pathLst>
              <a:path w="11367770" h="170815">
                <a:moveTo>
                  <a:pt x="11268075" y="0"/>
                </a:moveTo>
                <a:lnTo>
                  <a:pt x="0" y="0"/>
                </a:lnTo>
                <a:lnTo>
                  <a:pt x="0" y="170687"/>
                </a:lnTo>
                <a:lnTo>
                  <a:pt x="11268075" y="170687"/>
                </a:lnTo>
                <a:lnTo>
                  <a:pt x="11367516" y="85343"/>
                </a:lnTo>
                <a:lnTo>
                  <a:pt x="1126807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0" y="1205483"/>
            <a:ext cx="11992610" cy="0"/>
          </a:xfrm>
          <a:custGeom>
            <a:avLst/>
            <a:gdLst/>
            <a:ahLst/>
            <a:cxnLst/>
            <a:rect l="l" t="t" r="r" b="b"/>
            <a:pathLst>
              <a:path w="11992610">
                <a:moveTo>
                  <a:pt x="0" y="0"/>
                </a:moveTo>
                <a:lnTo>
                  <a:pt x="11992356" y="0"/>
                </a:lnTo>
              </a:path>
            </a:pathLst>
          </a:custGeom>
          <a:ln w="45720">
            <a:solidFill>
              <a:srgbClr val="334F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8865743" y="6043247"/>
            <a:ext cx="2362454" cy="57964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kk-KZ" spc="-25" dirty="0" smtClean="0">
                <a:solidFill>
                  <a:srgbClr val="FFFFFF"/>
                </a:solidFill>
                <a:latin typeface="Arial"/>
                <a:cs typeface="Arial"/>
              </a:rPr>
              <a:t>Павлодар</a:t>
            </a:r>
          </a:p>
          <a:p>
            <a:pPr algn="ctr">
              <a:lnSpc>
                <a:spcPct val="100000"/>
              </a:lnSpc>
            </a:pPr>
            <a:r>
              <a:rPr spc="-5" dirty="0" smtClean="0">
                <a:solidFill>
                  <a:srgbClr val="FFFFFF"/>
                </a:solidFill>
                <a:latin typeface="Arial"/>
                <a:cs typeface="Arial"/>
              </a:rPr>
              <a:t>2020</a:t>
            </a:r>
            <a:endParaRPr dirty="0">
              <a:latin typeface="Arial"/>
              <a:cs typeface="Arial"/>
            </a:endParaRPr>
          </a:p>
        </p:txBody>
      </p:sp>
      <p:pic>
        <p:nvPicPr>
          <p:cNvPr id="12" name="Рисунок 11">
            <a:extLst>
              <a:ext uri="{FF2B5EF4-FFF2-40B4-BE49-F238E27FC236}">
                <a16:creationId xmlns="" xmlns:a16="http://schemas.microsoft.com/office/drawing/2014/main" id="{FFB65D1F-27B8-43FD-A2FF-08FC9E0F966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60424" y="41803"/>
            <a:ext cx="1142342" cy="1142342"/>
          </a:xfrm>
          <a:prstGeom prst="rect">
            <a:avLst/>
          </a:prstGeom>
        </p:spPr>
      </p:pic>
      <p:sp>
        <p:nvSpPr>
          <p:cNvPr id="13" name="object 4">
            <a:extLst>
              <a:ext uri="{FF2B5EF4-FFF2-40B4-BE49-F238E27FC236}">
                <a16:creationId xmlns="" xmlns:a16="http://schemas.microsoft.com/office/drawing/2014/main" id="{FF23EF71-F2D6-4C43-AE2D-9CBCD0C12801}"/>
              </a:ext>
            </a:extLst>
          </p:cNvPr>
          <p:cNvSpPr txBox="1">
            <a:spLocks/>
          </p:cNvSpPr>
          <p:nvPr/>
        </p:nvSpPr>
        <p:spPr>
          <a:xfrm>
            <a:off x="1600200" y="420877"/>
            <a:ext cx="9448800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>
            <a:lvl1pPr>
              <a:defRPr sz="2400" b="1" i="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pPr marL="12700">
              <a:spcBef>
                <a:spcPts val="95"/>
              </a:spcBef>
            </a:pPr>
            <a:r>
              <a:rPr lang="kk-KZ" sz="2200" kern="0" spc="-20" dirty="0">
                <a:solidFill>
                  <a:schemeClr val="tx2"/>
                </a:solidFill>
              </a:rPr>
              <a:t>О</a:t>
            </a:r>
            <a:r>
              <a:rPr lang="ru-RU" sz="2200" kern="0" spc="-20" dirty="0">
                <a:solidFill>
                  <a:schemeClr val="tx2"/>
                </a:solidFill>
              </a:rPr>
              <a:t>ТДЕЛ ОБРАЗОВАНИЯ ГОРОДА ПАВЛОДАРА</a:t>
            </a:r>
            <a:endParaRPr lang="ru-RU" sz="2200" kern="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00811" y="457200"/>
            <a:ext cx="11791315" cy="647700"/>
          </a:xfrm>
          <a:custGeom>
            <a:avLst/>
            <a:gdLst/>
            <a:ahLst/>
            <a:cxnLst/>
            <a:rect l="l" t="t" r="r" b="b"/>
            <a:pathLst>
              <a:path w="11791315" h="647700">
                <a:moveTo>
                  <a:pt x="0" y="647700"/>
                </a:moveTo>
                <a:lnTo>
                  <a:pt x="11791188" y="647700"/>
                </a:lnTo>
                <a:lnTo>
                  <a:pt x="11791188" y="0"/>
                </a:lnTo>
                <a:lnTo>
                  <a:pt x="0" y="0"/>
                </a:lnTo>
                <a:lnTo>
                  <a:pt x="0" y="647700"/>
                </a:lnTo>
                <a:close/>
              </a:path>
            </a:pathLst>
          </a:custGeom>
          <a:solidFill>
            <a:srgbClr val="334F89"/>
          </a:solidFill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04800" y="457200"/>
            <a:ext cx="24765" cy="647700"/>
          </a:xfrm>
          <a:custGeom>
            <a:avLst/>
            <a:gdLst/>
            <a:ahLst/>
            <a:cxnLst/>
            <a:rect l="l" t="t" r="r" b="b"/>
            <a:pathLst>
              <a:path w="24764" h="647700">
                <a:moveTo>
                  <a:pt x="0" y="647700"/>
                </a:moveTo>
                <a:lnTo>
                  <a:pt x="24384" y="647700"/>
                </a:lnTo>
                <a:lnTo>
                  <a:pt x="24384" y="0"/>
                </a:lnTo>
                <a:lnTo>
                  <a:pt x="0" y="0"/>
                </a:lnTo>
                <a:lnTo>
                  <a:pt x="0" y="647700"/>
                </a:lnTo>
                <a:close/>
              </a:path>
            </a:pathLst>
          </a:custGeom>
          <a:solidFill>
            <a:srgbClr val="334F89"/>
          </a:solidFill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0" y="457200"/>
            <a:ext cx="248920" cy="647700"/>
          </a:xfrm>
          <a:custGeom>
            <a:avLst/>
            <a:gdLst/>
            <a:ahLst/>
            <a:cxnLst/>
            <a:rect l="l" t="t" r="r" b="b"/>
            <a:pathLst>
              <a:path w="248920" h="647700">
                <a:moveTo>
                  <a:pt x="0" y="647700"/>
                </a:moveTo>
                <a:lnTo>
                  <a:pt x="248411" y="647700"/>
                </a:lnTo>
                <a:lnTo>
                  <a:pt x="248411" y="0"/>
                </a:lnTo>
                <a:lnTo>
                  <a:pt x="0" y="0"/>
                </a:lnTo>
                <a:lnTo>
                  <a:pt x="0" y="647700"/>
                </a:lnTo>
                <a:close/>
              </a:path>
            </a:pathLst>
          </a:custGeom>
          <a:solidFill>
            <a:srgbClr val="334F89"/>
          </a:solidFill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560933" y="590499"/>
            <a:ext cx="10868660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200" spc="-5" dirty="0">
                <a:latin typeface="Arial" panose="020B0604020202020204" pitchFamily="34" charset="0"/>
                <a:cs typeface="Arial" panose="020B0604020202020204" pitchFamily="34" charset="0"/>
              </a:rPr>
              <a:t>АЛГОРИТМЫ </a:t>
            </a:r>
            <a:r>
              <a:rPr sz="2200" spc="-15" dirty="0">
                <a:latin typeface="Arial" panose="020B0604020202020204" pitchFamily="34" charset="0"/>
                <a:cs typeface="Arial" panose="020B0604020202020204" pitchFamily="34" charset="0"/>
              </a:rPr>
              <a:t>ДЕЙСТВИЯ </a:t>
            </a:r>
            <a:r>
              <a:rPr sz="2200" spc="-5" dirty="0">
                <a:latin typeface="Arial" panose="020B0604020202020204" pitchFamily="34" charset="0"/>
                <a:cs typeface="Arial" panose="020B0604020202020204" pitchFamily="34" charset="0"/>
              </a:rPr>
              <a:t>ПРИ </a:t>
            </a:r>
            <a:r>
              <a:rPr sz="2200" spc="-20" dirty="0">
                <a:latin typeface="Arial" panose="020B0604020202020204" pitchFamily="34" charset="0"/>
                <a:cs typeface="Arial" panose="020B0604020202020204" pitchFamily="34" charset="0"/>
              </a:rPr>
              <a:t>ОРГАНИЗАЦИИ </a:t>
            </a:r>
            <a:r>
              <a:rPr sz="2200" spc="-25" dirty="0">
                <a:latin typeface="Arial" panose="020B0604020202020204" pitchFamily="34" charset="0"/>
                <a:cs typeface="Arial" panose="020B0604020202020204" pitchFamily="34" charset="0"/>
              </a:rPr>
              <a:t>ДИСТАНЦИОННОГО</a:t>
            </a:r>
            <a:r>
              <a:rPr sz="2200" spc="23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200" spc="-15" dirty="0">
                <a:latin typeface="Arial" panose="020B0604020202020204" pitchFamily="34" charset="0"/>
                <a:cs typeface="Arial" panose="020B0604020202020204" pitchFamily="34" charset="0"/>
              </a:rPr>
              <a:t>ОБУЧЕНИЯ</a:t>
            </a:r>
            <a:endParaRPr sz="2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329184" y="457200"/>
            <a:ext cx="71755" cy="647700"/>
          </a:xfrm>
          <a:custGeom>
            <a:avLst/>
            <a:gdLst/>
            <a:ahLst/>
            <a:cxnLst/>
            <a:rect l="l" t="t" r="r" b="b"/>
            <a:pathLst>
              <a:path w="71754" h="647700">
                <a:moveTo>
                  <a:pt x="0" y="647700"/>
                </a:moveTo>
                <a:lnTo>
                  <a:pt x="71628" y="647700"/>
                </a:lnTo>
                <a:lnTo>
                  <a:pt x="71628" y="0"/>
                </a:lnTo>
                <a:lnTo>
                  <a:pt x="0" y="0"/>
                </a:lnTo>
                <a:lnTo>
                  <a:pt x="0" y="647700"/>
                </a:lnTo>
                <a:close/>
              </a:path>
            </a:pathLst>
          </a:custGeom>
          <a:solidFill>
            <a:srgbClr val="61C3EE"/>
          </a:solidFill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156845" y="1524000"/>
            <a:ext cx="833755" cy="4994275"/>
          </a:xfrm>
          <a:custGeom>
            <a:avLst/>
            <a:gdLst/>
            <a:ahLst/>
            <a:cxnLst/>
            <a:rect l="l" t="t" r="r" b="b"/>
            <a:pathLst>
              <a:path w="833755" h="4994275">
                <a:moveTo>
                  <a:pt x="0" y="4994148"/>
                </a:moveTo>
                <a:lnTo>
                  <a:pt x="833628" y="4994148"/>
                </a:lnTo>
                <a:lnTo>
                  <a:pt x="833628" y="0"/>
                </a:lnTo>
                <a:lnTo>
                  <a:pt x="0" y="0"/>
                </a:lnTo>
                <a:lnTo>
                  <a:pt x="0" y="4994148"/>
                </a:lnTo>
                <a:close/>
              </a:path>
            </a:pathLst>
          </a:custGeom>
          <a:solidFill>
            <a:srgbClr val="61C3EE"/>
          </a:solidFill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997102" y="3321565"/>
            <a:ext cx="10692765" cy="289182"/>
          </a:xfrm>
          <a:prstGeom prst="rect">
            <a:avLst/>
          </a:prstGeom>
          <a:solidFill>
            <a:srgbClr val="334F89"/>
          </a:solidFill>
        </p:spPr>
        <p:txBody>
          <a:bodyPr vert="horz" wrap="square" lIns="0" tIns="42545" rIns="0" bIns="0" rtlCol="0">
            <a:spAutoFit/>
          </a:bodyPr>
          <a:lstStyle/>
          <a:p>
            <a:pPr marL="92075">
              <a:lnSpc>
                <a:spcPct val="100000"/>
              </a:lnSpc>
              <a:spcBef>
                <a:spcPts val="335"/>
              </a:spcBef>
            </a:pPr>
            <a:r>
              <a:rPr sz="1600" spc="-1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Ежедневный мониторинг </a:t>
            </a:r>
            <a:r>
              <a:rPr sz="1600" spc="-5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фактически</a:t>
            </a:r>
            <a:r>
              <a:rPr sz="1600" spc="-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spc="-15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обучающихся</a:t>
            </a:r>
            <a:r>
              <a:rPr sz="1600" spc="-1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spc="-1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дистанционно</a:t>
            </a:r>
            <a:r>
              <a:rPr lang="kk-KZ" sz="1600" spc="-1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и заболевших учащихся</a:t>
            </a:r>
            <a:endParaRPr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008887" y="3721187"/>
            <a:ext cx="10692765" cy="288541"/>
          </a:xfrm>
          <a:prstGeom prst="rect">
            <a:avLst/>
          </a:prstGeom>
          <a:solidFill>
            <a:srgbClr val="334F89"/>
          </a:solidFill>
        </p:spPr>
        <p:txBody>
          <a:bodyPr vert="horz" wrap="square" lIns="0" tIns="41910" rIns="0" bIns="0" rtlCol="0">
            <a:spAutoFit/>
          </a:bodyPr>
          <a:lstStyle/>
          <a:p>
            <a:pPr marL="92075">
              <a:lnSpc>
                <a:spcPct val="100000"/>
              </a:lnSpc>
              <a:spcBef>
                <a:spcPts val="330"/>
              </a:spcBef>
            </a:pPr>
            <a:r>
              <a:rPr sz="1600" spc="-1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Методическое </a:t>
            </a:r>
            <a:r>
              <a:rPr sz="1600" spc="-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сопровождение </a:t>
            </a:r>
            <a:r>
              <a:rPr sz="1600" spc="-1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педагогов </a:t>
            </a:r>
            <a:r>
              <a:rPr sz="1600" spc="-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</a:t>
            </a:r>
            <a:r>
              <a:rPr sz="1600" spc="-1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организации </a:t>
            </a:r>
            <a:r>
              <a:rPr sz="1600" spc="-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сопровождению </a:t>
            </a:r>
            <a:r>
              <a:rPr sz="1600" spc="-1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дистанционного</a:t>
            </a:r>
            <a:r>
              <a:rPr sz="1600" spc="27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spc="-1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обучения</a:t>
            </a:r>
            <a:endParaRPr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004198" y="2180074"/>
            <a:ext cx="10692765" cy="1031051"/>
          </a:xfrm>
          <a:prstGeom prst="rect">
            <a:avLst/>
          </a:prstGeom>
          <a:solidFill>
            <a:srgbClr val="334F89"/>
          </a:solidFill>
        </p:spPr>
        <p:txBody>
          <a:bodyPr vert="horz" wrap="square" lIns="0" tIns="45720" rIns="0" bIns="0" rtlCol="0">
            <a:spAutoFit/>
          </a:bodyPr>
          <a:lstStyle/>
          <a:p>
            <a:pPr marL="92075" marR="268605">
              <a:lnSpc>
                <a:spcPct val="100000"/>
              </a:lnSpc>
              <a:spcBef>
                <a:spcPts val="360"/>
              </a:spcBef>
            </a:pPr>
            <a:r>
              <a:rPr lang="ru-RU" sz="1600" spc="-1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Контроль </a:t>
            </a:r>
            <a:r>
              <a:rPr sz="1600" spc="-5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</a:t>
            </a:r>
            <a:r>
              <a:rPr sz="1600" spc="-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выполнением расписания </a:t>
            </a:r>
            <a:r>
              <a:rPr sz="1600" spc="-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</a:t>
            </a:r>
            <a:r>
              <a:rPr sz="16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графика </a:t>
            </a:r>
            <a:r>
              <a:rPr sz="1600" spc="-1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дистанционного </a:t>
            </a:r>
            <a:r>
              <a:rPr sz="1600" spc="-1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обучения, </a:t>
            </a:r>
            <a:r>
              <a:rPr lang="ru-RU" sz="1600" spc="-1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 организацией дистанционного учебного процесса через Kundelik.kz и др. (обратную связь с педагогами, обучающимися и их родителями, мониторинг частотности предоставления обратной связи педагогами и др.) </a:t>
            </a:r>
            <a:r>
              <a:rPr sz="1600" spc="-1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включающий</a:t>
            </a:r>
            <a:r>
              <a:rPr sz="1600" spc="-1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spc="-1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контрольные</a:t>
            </a:r>
            <a:r>
              <a:rPr sz="1600" spc="-1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spc="-1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мероприятия</a:t>
            </a:r>
            <a:r>
              <a:rPr sz="1600" spc="-1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kk-KZ" sz="1600" spc="-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СОЧ, формативные</a:t>
            </a:r>
            <a:r>
              <a:rPr sz="1600" spc="-1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spc="-1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работы</a:t>
            </a:r>
            <a:r>
              <a:rPr sz="1600" spc="-1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997103" y="4170082"/>
            <a:ext cx="10692765" cy="536685"/>
          </a:xfrm>
          <a:prstGeom prst="rect">
            <a:avLst/>
          </a:prstGeom>
          <a:solidFill>
            <a:srgbClr val="334F89"/>
          </a:solidFill>
        </p:spPr>
        <p:txBody>
          <a:bodyPr vert="horz" wrap="square" lIns="0" tIns="43815" rIns="0" bIns="0" rtlCol="0">
            <a:spAutoFit/>
          </a:bodyPr>
          <a:lstStyle/>
          <a:p>
            <a:pPr marL="92075" marR="772795">
              <a:lnSpc>
                <a:spcPct val="100000"/>
              </a:lnSpc>
              <a:spcBef>
                <a:spcPts val="345"/>
              </a:spcBef>
            </a:pPr>
            <a:r>
              <a:rPr sz="1600" spc="-1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Информирование</a:t>
            </a:r>
            <a:r>
              <a:rPr sz="1600" spc="-1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spc="-2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педагогов</a:t>
            </a:r>
            <a:r>
              <a:rPr lang="kk-KZ" sz="1600" spc="-2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родителей, учащихся</a:t>
            </a:r>
            <a:r>
              <a:rPr sz="1600" spc="-2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 </a:t>
            </a:r>
            <a:r>
              <a:rPr sz="1600" spc="-1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возможности получения бесплатной </a:t>
            </a:r>
            <a:r>
              <a:rPr sz="1600" spc="-2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консультации </a:t>
            </a:r>
            <a:r>
              <a:rPr sz="1600" spc="-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</a:t>
            </a:r>
            <a:r>
              <a:rPr sz="1600" spc="-1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организации </a:t>
            </a:r>
            <a:r>
              <a:rPr sz="1600" spc="-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 </a:t>
            </a:r>
            <a:r>
              <a:rPr sz="1600" spc="-1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сопровождению дистанционного </a:t>
            </a:r>
            <a:r>
              <a:rPr sz="1600" spc="-1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обучения </a:t>
            </a:r>
            <a:r>
              <a:rPr sz="1600" spc="-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</a:t>
            </a:r>
            <a:r>
              <a:rPr sz="1600" spc="-15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телефону</a:t>
            </a:r>
            <a:r>
              <a:rPr sz="1600" spc="-1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spc="-1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Call</a:t>
            </a:r>
            <a:r>
              <a:rPr lang="kk-KZ" sz="1600" spc="-1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-центра школы</a:t>
            </a:r>
            <a:endParaRPr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004198" y="4817207"/>
            <a:ext cx="10692765" cy="289823"/>
          </a:xfrm>
          <a:prstGeom prst="rect">
            <a:avLst/>
          </a:prstGeom>
          <a:solidFill>
            <a:srgbClr val="334F89"/>
          </a:solidFill>
        </p:spPr>
        <p:txBody>
          <a:bodyPr vert="horz" wrap="square" lIns="0" tIns="43180" rIns="0" bIns="0" rtlCol="0">
            <a:spAutoFit/>
          </a:bodyPr>
          <a:lstStyle/>
          <a:p>
            <a:pPr marL="92075">
              <a:lnSpc>
                <a:spcPct val="100000"/>
              </a:lnSpc>
              <a:spcBef>
                <a:spcPts val="340"/>
              </a:spcBef>
            </a:pPr>
            <a:r>
              <a:rPr sz="1600" spc="-1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Мониторинг </a:t>
            </a:r>
            <a:r>
              <a:rPr sz="1600" spc="-1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технического </a:t>
            </a:r>
            <a:r>
              <a:rPr sz="1600" spc="-1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обеспечения</a:t>
            </a:r>
            <a:r>
              <a:rPr sz="1600" spc="14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spc="-2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учителя</a:t>
            </a:r>
            <a:endParaRPr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997104" y="5266102"/>
            <a:ext cx="10692765" cy="289823"/>
          </a:xfrm>
          <a:prstGeom prst="rect">
            <a:avLst/>
          </a:prstGeom>
          <a:solidFill>
            <a:srgbClr val="334F89"/>
          </a:solidFill>
        </p:spPr>
        <p:txBody>
          <a:bodyPr vert="horz" wrap="square" lIns="0" tIns="43180" rIns="0" bIns="0" rtlCol="0">
            <a:spAutoFit/>
          </a:bodyPr>
          <a:lstStyle/>
          <a:p>
            <a:pPr marL="92075">
              <a:lnSpc>
                <a:spcPct val="100000"/>
              </a:lnSpc>
              <a:spcBef>
                <a:spcPts val="340"/>
              </a:spcBef>
            </a:pPr>
            <a:r>
              <a:rPr sz="1600" spc="-1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Определение допустимого объёма </a:t>
            </a:r>
            <a:r>
              <a:rPr sz="1600" spc="-1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домашних заданий </a:t>
            </a:r>
            <a:r>
              <a:rPr sz="1600" spc="-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sz="1600" spc="-1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дистанционной форме</a:t>
            </a:r>
            <a:r>
              <a:rPr sz="1600" spc="33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spc="-1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обучения</a:t>
            </a:r>
            <a:endParaRPr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004198" y="5715000"/>
            <a:ext cx="10692765" cy="784830"/>
          </a:xfrm>
          <a:prstGeom prst="rect">
            <a:avLst/>
          </a:prstGeom>
          <a:solidFill>
            <a:srgbClr val="334F89"/>
          </a:solidFill>
        </p:spPr>
        <p:txBody>
          <a:bodyPr vert="horz" wrap="square" lIns="0" tIns="45720" rIns="0" bIns="0" rtlCol="0">
            <a:spAutoFit/>
          </a:bodyPr>
          <a:lstStyle/>
          <a:p>
            <a:pPr marL="92075" marR="816610">
              <a:lnSpc>
                <a:spcPct val="100000"/>
              </a:lnSpc>
              <a:spcBef>
                <a:spcPts val="360"/>
              </a:spcBef>
            </a:pPr>
            <a:r>
              <a:rPr lang="ru-RU" sz="1600" spc="-1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Организация доставки учебных заданий и сбор выполненных работ обучающихся, не имеющих доступ к сети Интернет и средствам связи, для их проверки. При этом  строго соблюдаются требования по использованию  индивидуальных средств защиты (маска, перчатки).</a:t>
            </a:r>
            <a:endParaRPr sz="1600" spc="-15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5012690" y="1143000"/>
            <a:ext cx="275971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kk-KZ" sz="1800" b="1" spc="-20" dirty="0">
                <a:latin typeface="Arial" panose="020B0604020202020204" pitchFamily="34" charset="0"/>
                <a:cs typeface="Arial" panose="020B0604020202020204" pitchFamily="34" charset="0"/>
              </a:rPr>
              <a:t>ДИРЕКТОР</a:t>
            </a:r>
            <a:r>
              <a:rPr sz="1800" b="1" spc="-6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800" b="1" spc="-10" dirty="0">
                <a:latin typeface="Arial" panose="020B0604020202020204" pitchFamily="34" charset="0"/>
                <a:cs typeface="Arial" panose="020B0604020202020204" pitchFamily="34" charset="0"/>
              </a:rPr>
              <a:t>ШКОЛЫ</a:t>
            </a:r>
            <a:endParaRPr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object 8">
            <a:extLst>
              <a:ext uri="{FF2B5EF4-FFF2-40B4-BE49-F238E27FC236}">
                <a16:creationId xmlns="" xmlns:a16="http://schemas.microsoft.com/office/drawing/2014/main" id="{49592010-2307-478C-9054-C7BB5A73555F}"/>
              </a:ext>
            </a:extLst>
          </p:cNvPr>
          <p:cNvSpPr txBox="1"/>
          <p:nvPr/>
        </p:nvSpPr>
        <p:spPr>
          <a:xfrm>
            <a:off x="1004198" y="1534231"/>
            <a:ext cx="10692765" cy="535403"/>
          </a:xfrm>
          <a:prstGeom prst="rect">
            <a:avLst/>
          </a:prstGeom>
          <a:solidFill>
            <a:srgbClr val="334F89"/>
          </a:solidFill>
        </p:spPr>
        <p:txBody>
          <a:bodyPr vert="horz" wrap="square" lIns="0" tIns="42545" rIns="0" bIns="0" rtlCol="0">
            <a:spAutoFit/>
          </a:bodyPr>
          <a:lstStyle/>
          <a:p>
            <a:pPr marL="92075">
              <a:lnSpc>
                <a:spcPct val="100000"/>
              </a:lnSpc>
              <a:spcBef>
                <a:spcPts val="335"/>
              </a:spcBef>
            </a:pPr>
            <a:r>
              <a:rPr lang="kk-KZ" sz="1600" spc="-1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Утверждение плана работы </a:t>
            </a:r>
            <a:r>
              <a:rPr lang="ru-RU" sz="1600" spc="-1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условиях процесса обучения с использованием дистанционных технологий, расписания уроков</a:t>
            </a:r>
            <a:endParaRPr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00811" y="457200"/>
            <a:ext cx="11791315" cy="647700"/>
          </a:xfrm>
          <a:custGeom>
            <a:avLst/>
            <a:gdLst/>
            <a:ahLst/>
            <a:cxnLst/>
            <a:rect l="l" t="t" r="r" b="b"/>
            <a:pathLst>
              <a:path w="11791315" h="647700">
                <a:moveTo>
                  <a:pt x="0" y="647700"/>
                </a:moveTo>
                <a:lnTo>
                  <a:pt x="11791188" y="647700"/>
                </a:lnTo>
                <a:lnTo>
                  <a:pt x="11791188" y="0"/>
                </a:lnTo>
                <a:lnTo>
                  <a:pt x="0" y="0"/>
                </a:lnTo>
                <a:lnTo>
                  <a:pt x="0" y="647700"/>
                </a:lnTo>
                <a:close/>
              </a:path>
            </a:pathLst>
          </a:custGeom>
          <a:solidFill>
            <a:srgbClr val="334F89"/>
          </a:solidFill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04800" y="457200"/>
            <a:ext cx="24765" cy="647700"/>
          </a:xfrm>
          <a:custGeom>
            <a:avLst/>
            <a:gdLst/>
            <a:ahLst/>
            <a:cxnLst/>
            <a:rect l="l" t="t" r="r" b="b"/>
            <a:pathLst>
              <a:path w="24764" h="647700">
                <a:moveTo>
                  <a:pt x="0" y="647700"/>
                </a:moveTo>
                <a:lnTo>
                  <a:pt x="24384" y="647700"/>
                </a:lnTo>
                <a:lnTo>
                  <a:pt x="24384" y="0"/>
                </a:lnTo>
                <a:lnTo>
                  <a:pt x="0" y="0"/>
                </a:lnTo>
                <a:lnTo>
                  <a:pt x="0" y="647700"/>
                </a:lnTo>
                <a:close/>
              </a:path>
            </a:pathLst>
          </a:custGeom>
          <a:solidFill>
            <a:srgbClr val="334F89"/>
          </a:solidFill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0" y="457200"/>
            <a:ext cx="248920" cy="647700"/>
          </a:xfrm>
          <a:custGeom>
            <a:avLst/>
            <a:gdLst/>
            <a:ahLst/>
            <a:cxnLst/>
            <a:rect l="l" t="t" r="r" b="b"/>
            <a:pathLst>
              <a:path w="248920" h="647700">
                <a:moveTo>
                  <a:pt x="0" y="647700"/>
                </a:moveTo>
                <a:lnTo>
                  <a:pt x="248411" y="647700"/>
                </a:lnTo>
                <a:lnTo>
                  <a:pt x="248411" y="0"/>
                </a:lnTo>
                <a:lnTo>
                  <a:pt x="0" y="0"/>
                </a:lnTo>
                <a:lnTo>
                  <a:pt x="0" y="647700"/>
                </a:lnTo>
                <a:close/>
              </a:path>
            </a:pathLst>
          </a:custGeom>
          <a:solidFill>
            <a:srgbClr val="334F89"/>
          </a:solidFill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560933" y="590499"/>
            <a:ext cx="10868660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200" spc="-5" dirty="0">
                <a:latin typeface="Arial" panose="020B0604020202020204" pitchFamily="34" charset="0"/>
                <a:cs typeface="Arial" panose="020B0604020202020204" pitchFamily="34" charset="0"/>
              </a:rPr>
              <a:t>АЛГОРИТМЫ </a:t>
            </a:r>
            <a:r>
              <a:rPr sz="2200" spc="-15" dirty="0">
                <a:latin typeface="Arial" panose="020B0604020202020204" pitchFamily="34" charset="0"/>
                <a:cs typeface="Arial" panose="020B0604020202020204" pitchFamily="34" charset="0"/>
              </a:rPr>
              <a:t>ДЕЙСТВИЯ </a:t>
            </a:r>
            <a:r>
              <a:rPr sz="2200" spc="-5" dirty="0">
                <a:latin typeface="Arial" panose="020B0604020202020204" pitchFamily="34" charset="0"/>
                <a:cs typeface="Arial" panose="020B0604020202020204" pitchFamily="34" charset="0"/>
              </a:rPr>
              <a:t>ПРИ </a:t>
            </a:r>
            <a:r>
              <a:rPr sz="2200" spc="-20" dirty="0">
                <a:latin typeface="Arial" panose="020B0604020202020204" pitchFamily="34" charset="0"/>
                <a:cs typeface="Arial" panose="020B0604020202020204" pitchFamily="34" charset="0"/>
              </a:rPr>
              <a:t>ОРГАНИЗАЦИИ </a:t>
            </a:r>
            <a:r>
              <a:rPr sz="2200" spc="-25" dirty="0">
                <a:latin typeface="Arial" panose="020B0604020202020204" pitchFamily="34" charset="0"/>
                <a:cs typeface="Arial" panose="020B0604020202020204" pitchFamily="34" charset="0"/>
              </a:rPr>
              <a:t>ДИСТАНЦИОННОГО</a:t>
            </a:r>
            <a:r>
              <a:rPr sz="2200" spc="23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200" spc="-15" dirty="0">
                <a:latin typeface="Arial" panose="020B0604020202020204" pitchFamily="34" charset="0"/>
                <a:cs typeface="Arial" panose="020B0604020202020204" pitchFamily="34" charset="0"/>
              </a:rPr>
              <a:t>ОБУЧЕНИЯ</a:t>
            </a:r>
            <a:endParaRPr sz="2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329184" y="457200"/>
            <a:ext cx="71755" cy="647700"/>
          </a:xfrm>
          <a:custGeom>
            <a:avLst/>
            <a:gdLst/>
            <a:ahLst/>
            <a:cxnLst/>
            <a:rect l="l" t="t" r="r" b="b"/>
            <a:pathLst>
              <a:path w="71754" h="647700">
                <a:moveTo>
                  <a:pt x="0" y="647700"/>
                </a:moveTo>
                <a:lnTo>
                  <a:pt x="71628" y="647700"/>
                </a:lnTo>
                <a:lnTo>
                  <a:pt x="71628" y="0"/>
                </a:lnTo>
                <a:lnTo>
                  <a:pt x="0" y="0"/>
                </a:lnTo>
                <a:lnTo>
                  <a:pt x="0" y="647700"/>
                </a:lnTo>
                <a:close/>
              </a:path>
            </a:pathLst>
          </a:custGeom>
          <a:solidFill>
            <a:srgbClr val="61C3EE"/>
          </a:solidFill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990600" y="2779867"/>
            <a:ext cx="11016000" cy="781624"/>
          </a:xfrm>
          <a:prstGeom prst="rect">
            <a:avLst/>
          </a:prstGeom>
          <a:solidFill>
            <a:srgbClr val="334F89"/>
          </a:solidFill>
        </p:spPr>
        <p:txBody>
          <a:bodyPr vert="horz" wrap="square" lIns="0" tIns="42545" rIns="0" bIns="0" rtlCol="0">
            <a:spAutoFit/>
          </a:bodyPr>
          <a:lstStyle/>
          <a:p>
            <a:pPr marL="92075">
              <a:lnSpc>
                <a:spcPct val="100000"/>
              </a:lnSpc>
              <a:spcBef>
                <a:spcPts val="335"/>
              </a:spcBef>
            </a:pPr>
            <a:r>
              <a:rPr lang="ru-RU" sz="1600" spc="-1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совместно с учителями-предметниками определяет организацию дистанционной учебной деятельности обучающихся: методы и приемы обучения, сроки получения заданий обучающимися и представления ими выполненных работ;</a:t>
            </a:r>
            <a:endParaRPr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008886" y="3647303"/>
            <a:ext cx="11016000" cy="288541"/>
          </a:xfrm>
          <a:prstGeom prst="rect">
            <a:avLst/>
          </a:prstGeom>
          <a:solidFill>
            <a:srgbClr val="334F89"/>
          </a:solidFill>
        </p:spPr>
        <p:txBody>
          <a:bodyPr vert="horz" wrap="square" lIns="0" tIns="41910" rIns="0" bIns="0" rtlCol="0">
            <a:spAutoFit/>
          </a:bodyPr>
          <a:lstStyle/>
          <a:p>
            <a:pPr marL="92075">
              <a:lnSpc>
                <a:spcPct val="100000"/>
              </a:lnSpc>
              <a:spcBef>
                <a:spcPts val="330"/>
              </a:spcBef>
            </a:pPr>
            <a:r>
              <a:rPr lang="ru-RU" sz="1600" spc="-1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организует </a:t>
            </a:r>
            <a:r>
              <a:rPr lang="ru-RU" sz="1600" spc="-15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видеокоучинги</a:t>
            </a:r>
            <a:r>
              <a:rPr lang="ru-RU" sz="1600" spc="-1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для педагогов </a:t>
            </a:r>
            <a:r>
              <a:rPr lang="ru-RU" sz="1600" spc="-15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для </a:t>
            </a:r>
            <a:r>
              <a:rPr lang="ru-RU" sz="1600" spc="-1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оказания методической помощи в рамках дистанционного обучения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1004197" y="2155446"/>
            <a:ext cx="11016000" cy="538609"/>
          </a:xfrm>
          <a:prstGeom prst="rect">
            <a:avLst/>
          </a:prstGeom>
          <a:solidFill>
            <a:srgbClr val="334F89"/>
          </a:solidFill>
        </p:spPr>
        <p:txBody>
          <a:bodyPr vert="horz" wrap="square" lIns="0" tIns="45720" rIns="0" bIns="0" rtlCol="0">
            <a:spAutoFit/>
          </a:bodyPr>
          <a:lstStyle/>
          <a:p>
            <a:pPr marL="92075" marR="268605">
              <a:lnSpc>
                <a:spcPct val="100000"/>
              </a:lnSpc>
              <a:spcBef>
                <a:spcPts val="360"/>
              </a:spcBef>
            </a:pPr>
            <a:r>
              <a:rPr lang="ru-RU" sz="1600" spc="-1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организует работу по разработке и размещению контента уроков в </a:t>
            </a:r>
            <a:r>
              <a:rPr lang="ru-RU" sz="1600" spc="-1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лектронном</a:t>
            </a:r>
            <a:r>
              <a:rPr lang="ru-RU" sz="1600" spc="-1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журнале Kundelik.kz и др., в том числе электронных учебно-методических комплексов, электронных образовательных ресурсов;</a:t>
            </a:r>
            <a:endParaRPr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2996310" y="1157977"/>
            <a:ext cx="6300090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kk-KZ" sz="1800" b="1" spc="-20" dirty="0">
                <a:latin typeface="Arial" panose="020B0604020202020204" pitchFamily="34" charset="0"/>
                <a:cs typeface="Arial" panose="020B0604020202020204" pitchFamily="34" charset="0"/>
              </a:rPr>
              <a:t>ЗАМЕСТИТЕЛЬ ДИРЕКТОРА ПО УР и НМР</a:t>
            </a:r>
            <a:r>
              <a:rPr sz="1800" b="1" spc="-6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800" b="1" spc="-10" dirty="0">
                <a:latin typeface="Arial" panose="020B0604020202020204" pitchFamily="34" charset="0"/>
                <a:cs typeface="Arial" panose="020B0604020202020204" pitchFamily="34" charset="0"/>
              </a:rPr>
              <a:t>ШКОЛЫ</a:t>
            </a:r>
            <a:endParaRPr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object 8">
            <a:extLst>
              <a:ext uri="{FF2B5EF4-FFF2-40B4-BE49-F238E27FC236}">
                <a16:creationId xmlns="" xmlns:a16="http://schemas.microsoft.com/office/drawing/2014/main" id="{49592010-2307-478C-9054-C7BB5A73555F}"/>
              </a:ext>
            </a:extLst>
          </p:cNvPr>
          <p:cNvSpPr txBox="1"/>
          <p:nvPr/>
        </p:nvSpPr>
        <p:spPr>
          <a:xfrm>
            <a:off x="1004197" y="1534231"/>
            <a:ext cx="11016000" cy="535403"/>
          </a:xfrm>
          <a:prstGeom prst="rect">
            <a:avLst/>
          </a:prstGeom>
          <a:solidFill>
            <a:srgbClr val="334F89"/>
          </a:solidFill>
        </p:spPr>
        <p:txBody>
          <a:bodyPr vert="horz" wrap="square" lIns="0" tIns="42545" rIns="0" bIns="0" rtlCol="0">
            <a:spAutoFit/>
          </a:bodyPr>
          <a:lstStyle/>
          <a:p>
            <a:pPr marL="92075">
              <a:lnSpc>
                <a:spcPct val="100000"/>
              </a:lnSpc>
              <a:spcBef>
                <a:spcPts val="335"/>
              </a:spcBef>
            </a:pPr>
            <a:r>
              <a:rPr lang="ru-RU" sz="1600" spc="-1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составляет единое школьное расписание уроков в соответствии с расписанием ТВ-уроков, график обучения, которые размещаются на </a:t>
            </a:r>
            <a:r>
              <a:rPr lang="ru-RU" sz="1600" spc="-1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интернет-ресурсах</a:t>
            </a:r>
            <a:r>
              <a:rPr lang="ru-RU" sz="1600" spc="-1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организации среднего образования;</a:t>
            </a:r>
            <a:endParaRPr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object 7"/>
          <p:cNvSpPr/>
          <p:nvPr/>
        </p:nvSpPr>
        <p:spPr>
          <a:xfrm>
            <a:off x="156845" y="1524000"/>
            <a:ext cx="833755" cy="5184000"/>
          </a:xfrm>
          <a:custGeom>
            <a:avLst/>
            <a:gdLst/>
            <a:ahLst/>
            <a:cxnLst/>
            <a:rect l="l" t="t" r="r" b="b"/>
            <a:pathLst>
              <a:path w="833755" h="4994275">
                <a:moveTo>
                  <a:pt x="0" y="4994148"/>
                </a:moveTo>
                <a:lnTo>
                  <a:pt x="833628" y="4994148"/>
                </a:lnTo>
                <a:lnTo>
                  <a:pt x="833628" y="0"/>
                </a:lnTo>
                <a:lnTo>
                  <a:pt x="0" y="0"/>
                </a:lnTo>
                <a:lnTo>
                  <a:pt x="0" y="4994148"/>
                </a:lnTo>
                <a:close/>
              </a:path>
            </a:pathLst>
          </a:custGeom>
          <a:solidFill>
            <a:srgbClr val="61C3EE"/>
          </a:solidFill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object 9"/>
          <p:cNvSpPr txBox="1"/>
          <p:nvPr/>
        </p:nvSpPr>
        <p:spPr>
          <a:xfrm>
            <a:off x="990599" y="4021656"/>
            <a:ext cx="11016000" cy="534762"/>
          </a:xfrm>
          <a:prstGeom prst="rect">
            <a:avLst/>
          </a:prstGeom>
          <a:solidFill>
            <a:srgbClr val="334F89"/>
          </a:solidFill>
        </p:spPr>
        <p:txBody>
          <a:bodyPr vert="horz" wrap="square" lIns="0" tIns="41910" rIns="0" bIns="0" rtlCol="0">
            <a:spAutoFit/>
          </a:bodyPr>
          <a:lstStyle/>
          <a:p>
            <a:pPr marL="92075">
              <a:lnSpc>
                <a:spcPct val="100000"/>
              </a:lnSpc>
              <a:spcBef>
                <a:spcPts val="330"/>
              </a:spcBef>
            </a:pPr>
            <a:r>
              <a:rPr lang="ru-RU" sz="1600" spc="-1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осуществляет информирование всех участников процесса обучения  (педагогов, обучающихся, родителей (законных представителей) обучающихся, иных работников) об организации дистанционной работы и результатах обучения;</a:t>
            </a:r>
          </a:p>
        </p:txBody>
      </p:sp>
      <p:sp>
        <p:nvSpPr>
          <p:cNvPr id="21" name="object 9"/>
          <p:cNvSpPr txBox="1"/>
          <p:nvPr/>
        </p:nvSpPr>
        <p:spPr>
          <a:xfrm>
            <a:off x="990599" y="4683468"/>
            <a:ext cx="11016000" cy="534762"/>
          </a:xfrm>
          <a:prstGeom prst="rect">
            <a:avLst/>
          </a:prstGeom>
          <a:solidFill>
            <a:srgbClr val="334F89"/>
          </a:solidFill>
        </p:spPr>
        <p:txBody>
          <a:bodyPr vert="horz" wrap="square" lIns="0" tIns="41910" rIns="0" bIns="0" rtlCol="0">
            <a:spAutoFit/>
          </a:bodyPr>
          <a:lstStyle/>
          <a:p>
            <a:pPr marL="92075">
              <a:lnSpc>
                <a:spcPct val="100000"/>
              </a:lnSpc>
              <a:spcBef>
                <a:spcPts val="330"/>
              </a:spcBef>
            </a:pPr>
            <a:r>
              <a:rPr lang="ru-RU" sz="1600" spc="-1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осуществляет методическое сопровождение в ходе организации процесса обучения с применением информационно-коммуникационных технологий;</a:t>
            </a:r>
          </a:p>
        </p:txBody>
      </p:sp>
      <p:sp>
        <p:nvSpPr>
          <p:cNvPr id="23" name="object 9"/>
          <p:cNvSpPr txBox="1"/>
          <p:nvPr/>
        </p:nvSpPr>
        <p:spPr>
          <a:xfrm>
            <a:off x="990599" y="5304042"/>
            <a:ext cx="11016000" cy="534762"/>
          </a:xfrm>
          <a:prstGeom prst="rect">
            <a:avLst/>
          </a:prstGeom>
          <a:solidFill>
            <a:srgbClr val="334F89"/>
          </a:solidFill>
        </p:spPr>
        <p:txBody>
          <a:bodyPr vert="horz" wrap="square" lIns="0" tIns="41910" rIns="0" bIns="0" rtlCol="0">
            <a:spAutoFit/>
          </a:bodyPr>
          <a:lstStyle/>
          <a:p>
            <a:pPr marL="92075">
              <a:lnSpc>
                <a:spcPct val="100000"/>
              </a:lnSpc>
              <a:spcBef>
                <a:spcPts val="330"/>
              </a:spcBef>
            </a:pPr>
            <a:r>
              <a:rPr lang="ru-RU" sz="1600" spc="-1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осуществляют через систему электронных журналов организацию и контроль дистанционного учебного процесса, </a:t>
            </a:r>
            <a:r>
              <a:rPr lang="ru-RU" sz="1600" spc="-15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суммативного</a:t>
            </a:r>
            <a:r>
              <a:rPr lang="ru-RU" sz="1600" spc="-1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оценивания (</a:t>
            </a:r>
            <a:r>
              <a:rPr lang="ru-RU" sz="1600" spc="-15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СОРов</a:t>
            </a:r>
            <a:r>
              <a:rPr lang="ru-RU" sz="1600" spc="-1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не будет);</a:t>
            </a:r>
          </a:p>
        </p:txBody>
      </p:sp>
      <p:sp>
        <p:nvSpPr>
          <p:cNvPr id="29" name="object 9"/>
          <p:cNvSpPr txBox="1"/>
          <p:nvPr/>
        </p:nvSpPr>
        <p:spPr>
          <a:xfrm>
            <a:off x="990598" y="5924617"/>
            <a:ext cx="11016000" cy="780983"/>
          </a:xfrm>
          <a:prstGeom prst="rect">
            <a:avLst/>
          </a:prstGeom>
          <a:solidFill>
            <a:srgbClr val="334F89"/>
          </a:solidFill>
        </p:spPr>
        <p:txBody>
          <a:bodyPr vert="horz" wrap="square" lIns="0" tIns="41910" rIns="0" bIns="0" rtlCol="0">
            <a:spAutoFit/>
          </a:bodyPr>
          <a:lstStyle/>
          <a:p>
            <a:pPr marL="92075">
              <a:spcBef>
                <a:spcPts val="330"/>
              </a:spcBef>
            </a:pPr>
            <a:r>
              <a:rPr lang="ru-RU" sz="1600" spc="-1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осуществляет обратную связь с участниками дистанционного процесса </a:t>
            </a:r>
            <a:r>
              <a:rPr lang="ru-RU" sz="1600" spc="-15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обучения, </a:t>
            </a:r>
            <a:r>
              <a:rPr lang="ru-RU" sz="1600" spc="-1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координирует работу по выполнению учебной нагрузки </a:t>
            </a:r>
            <a:r>
              <a:rPr lang="ru-RU" sz="1600" spc="-15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педагогами, </a:t>
            </a:r>
            <a:r>
              <a:rPr lang="ru-RU" sz="1600" spc="-1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анализирует проведение дистанционного обучения в организации среднего </a:t>
            </a:r>
            <a:r>
              <a:rPr lang="ru-RU" sz="1600" spc="-15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образования</a:t>
            </a:r>
            <a:endParaRPr lang="ru-RU" sz="1600" spc="-15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406297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00811" y="457200"/>
            <a:ext cx="11791315" cy="647700"/>
          </a:xfrm>
          <a:custGeom>
            <a:avLst/>
            <a:gdLst/>
            <a:ahLst/>
            <a:cxnLst/>
            <a:rect l="l" t="t" r="r" b="b"/>
            <a:pathLst>
              <a:path w="11791315" h="647700">
                <a:moveTo>
                  <a:pt x="0" y="647700"/>
                </a:moveTo>
                <a:lnTo>
                  <a:pt x="11791188" y="647700"/>
                </a:lnTo>
                <a:lnTo>
                  <a:pt x="11791188" y="0"/>
                </a:lnTo>
                <a:lnTo>
                  <a:pt x="0" y="0"/>
                </a:lnTo>
                <a:lnTo>
                  <a:pt x="0" y="647700"/>
                </a:lnTo>
                <a:close/>
              </a:path>
            </a:pathLst>
          </a:custGeom>
          <a:solidFill>
            <a:srgbClr val="334F89"/>
          </a:solidFill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04800" y="457200"/>
            <a:ext cx="24765" cy="647700"/>
          </a:xfrm>
          <a:custGeom>
            <a:avLst/>
            <a:gdLst/>
            <a:ahLst/>
            <a:cxnLst/>
            <a:rect l="l" t="t" r="r" b="b"/>
            <a:pathLst>
              <a:path w="24764" h="647700">
                <a:moveTo>
                  <a:pt x="0" y="647700"/>
                </a:moveTo>
                <a:lnTo>
                  <a:pt x="24384" y="647700"/>
                </a:lnTo>
                <a:lnTo>
                  <a:pt x="24384" y="0"/>
                </a:lnTo>
                <a:lnTo>
                  <a:pt x="0" y="0"/>
                </a:lnTo>
                <a:lnTo>
                  <a:pt x="0" y="647700"/>
                </a:lnTo>
                <a:close/>
              </a:path>
            </a:pathLst>
          </a:custGeom>
          <a:solidFill>
            <a:srgbClr val="334F89"/>
          </a:solidFill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0" y="457200"/>
            <a:ext cx="248920" cy="647700"/>
          </a:xfrm>
          <a:custGeom>
            <a:avLst/>
            <a:gdLst/>
            <a:ahLst/>
            <a:cxnLst/>
            <a:rect l="l" t="t" r="r" b="b"/>
            <a:pathLst>
              <a:path w="248920" h="647700">
                <a:moveTo>
                  <a:pt x="0" y="647700"/>
                </a:moveTo>
                <a:lnTo>
                  <a:pt x="248411" y="647700"/>
                </a:lnTo>
                <a:lnTo>
                  <a:pt x="248411" y="0"/>
                </a:lnTo>
                <a:lnTo>
                  <a:pt x="0" y="0"/>
                </a:lnTo>
                <a:lnTo>
                  <a:pt x="0" y="647700"/>
                </a:lnTo>
                <a:close/>
              </a:path>
            </a:pathLst>
          </a:custGeom>
          <a:solidFill>
            <a:srgbClr val="334F89"/>
          </a:solidFill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560933" y="590499"/>
            <a:ext cx="10868660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200" spc="-5" dirty="0">
                <a:latin typeface="Arial" panose="020B0604020202020204" pitchFamily="34" charset="0"/>
                <a:cs typeface="Arial" panose="020B0604020202020204" pitchFamily="34" charset="0"/>
              </a:rPr>
              <a:t>АЛГОРИТМЫ </a:t>
            </a:r>
            <a:r>
              <a:rPr sz="2200" spc="-15" dirty="0">
                <a:latin typeface="Arial" panose="020B0604020202020204" pitchFamily="34" charset="0"/>
                <a:cs typeface="Arial" panose="020B0604020202020204" pitchFamily="34" charset="0"/>
              </a:rPr>
              <a:t>ДЕЙСТВИЯ </a:t>
            </a:r>
            <a:r>
              <a:rPr sz="2200" spc="-5" dirty="0">
                <a:latin typeface="Arial" panose="020B0604020202020204" pitchFamily="34" charset="0"/>
                <a:cs typeface="Arial" panose="020B0604020202020204" pitchFamily="34" charset="0"/>
              </a:rPr>
              <a:t>ПРИ </a:t>
            </a:r>
            <a:r>
              <a:rPr sz="2200" spc="-20" dirty="0">
                <a:latin typeface="Arial" panose="020B0604020202020204" pitchFamily="34" charset="0"/>
                <a:cs typeface="Arial" panose="020B0604020202020204" pitchFamily="34" charset="0"/>
              </a:rPr>
              <a:t>ОРГАНИЗАЦИИ </a:t>
            </a:r>
            <a:r>
              <a:rPr sz="2200" spc="-25" dirty="0">
                <a:latin typeface="Arial" panose="020B0604020202020204" pitchFamily="34" charset="0"/>
                <a:cs typeface="Arial" panose="020B0604020202020204" pitchFamily="34" charset="0"/>
              </a:rPr>
              <a:t>ДИСТАНЦИОННОГО</a:t>
            </a:r>
            <a:r>
              <a:rPr sz="2200" spc="23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200" spc="-15" dirty="0">
                <a:latin typeface="Arial" panose="020B0604020202020204" pitchFamily="34" charset="0"/>
                <a:cs typeface="Arial" panose="020B0604020202020204" pitchFamily="34" charset="0"/>
              </a:rPr>
              <a:t>ОБУЧЕНИЯ</a:t>
            </a:r>
            <a:endParaRPr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329184" y="457200"/>
            <a:ext cx="71755" cy="647700"/>
          </a:xfrm>
          <a:custGeom>
            <a:avLst/>
            <a:gdLst/>
            <a:ahLst/>
            <a:cxnLst/>
            <a:rect l="l" t="t" r="r" b="b"/>
            <a:pathLst>
              <a:path w="71754" h="647700">
                <a:moveTo>
                  <a:pt x="0" y="647700"/>
                </a:moveTo>
                <a:lnTo>
                  <a:pt x="71628" y="647700"/>
                </a:lnTo>
                <a:lnTo>
                  <a:pt x="71628" y="0"/>
                </a:lnTo>
                <a:lnTo>
                  <a:pt x="0" y="0"/>
                </a:lnTo>
                <a:lnTo>
                  <a:pt x="0" y="647700"/>
                </a:lnTo>
                <a:close/>
              </a:path>
            </a:pathLst>
          </a:custGeom>
          <a:solidFill>
            <a:srgbClr val="61C3EE"/>
          </a:solidFill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990600" y="2911218"/>
            <a:ext cx="11016000" cy="289182"/>
          </a:xfrm>
          <a:prstGeom prst="rect">
            <a:avLst/>
          </a:prstGeom>
          <a:solidFill>
            <a:srgbClr val="334F89"/>
          </a:solidFill>
        </p:spPr>
        <p:txBody>
          <a:bodyPr vert="horz" wrap="square" lIns="0" tIns="42545" rIns="0" bIns="0" rtlCol="0">
            <a:spAutoFit/>
          </a:bodyPr>
          <a:lstStyle/>
          <a:p>
            <a:pPr marL="92075">
              <a:lnSpc>
                <a:spcPct val="100000"/>
              </a:lnSpc>
              <a:spcBef>
                <a:spcPts val="335"/>
              </a:spcBef>
            </a:pPr>
            <a:r>
              <a:rPr lang="ru-RU" sz="1600" spc="-1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размещает информацию о проведенных мероприятиях в социальных сетях, на сайте школы;</a:t>
            </a:r>
            <a:endParaRPr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008886" y="3369059"/>
            <a:ext cx="11016000" cy="288541"/>
          </a:xfrm>
          <a:prstGeom prst="rect">
            <a:avLst/>
          </a:prstGeom>
          <a:solidFill>
            <a:srgbClr val="334F89"/>
          </a:solidFill>
        </p:spPr>
        <p:txBody>
          <a:bodyPr vert="horz" wrap="square" lIns="0" tIns="41910" rIns="0" bIns="0" rtlCol="0">
            <a:spAutoFit/>
          </a:bodyPr>
          <a:lstStyle/>
          <a:p>
            <a:pPr marL="92075">
              <a:lnSpc>
                <a:spcPct val="100000"/>
              </a:lnSpc>
              <a:spcBef>
                <a:spcPts val="330"/>
              </a:spcBef>
            </a:pPr>
            <a:r>
              <a:rPr lang="ru-RU" sz="1600" spc="-1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координирует работу классных </a:t>
            </a:r>
            <a:r>
              <a:rPr lang="ru-RU" sz="1600" spc="-15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руководителей</a:t>
            </a:r>
            <a:endParaRPr lang="ru-RU" sz="1600" spc="-15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004197" y="2374612"/>
            <a:ext cx="11016000" cy="292388"/>
          </a:xfrm>
          <a:prstGeom prst="rect">
            <a:avLst/>
          </a:prstGeom>
          <a:solidFill>
            <a:srgbClr val="334F89"/>
          </a:solidFill>
        </p:spPr>
        <p:txBody>
          <a:bodyPr vert="horz" wrap="square" lIns="0" tIns="45720" rIns="0" bIns="0" rtlCol="0">
            <a:spAutoFit/>
          </a:bodyPr>
          <a:lstStyle/>
          <a:p>
            <a:pPr marL="92075" marR="268605">
              <a:lnSpc>
                <a:spcPct val="100000"/>
              </a:lnSpc>
              <a:spcBef>
                <a:spcPts val="360"/>
              </a:spcBef>
            </a:pPr>
            <a:r>
              <a:rPr lang="ru-RU" sz="1600" spc="-1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проводит мероприятия в режиме онлайн (через социальные сети, сайт школы и др.);</a:t>
            </a:r>
            <a:endParaRPr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3657600" y="1310377"/>
            <a:ext cx="6300090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kk-KZ" sz="1800" b="1" spc="-20" dirty="0">
                <a:latin typeface="Arial" panose="020B0604020202020204" pitchFamily="34" charset="0"/>
                <a:cs typeface="Arial" panose="020B0604020202020204" pitchFamily="34" charset="0"/>
              </a:rPr>
              <a:t>ЗАМЕСТИТЕЛЬ ДИРЕКТОРА ПО </a:t>
            </a:r>
            <a:r>
              <a:rPr lang="kk-KZ" sz="1800" b="1" spc="-20" dirty="0" smtClean="0">
                <a:latin typeface="Arial" panose="020B0604020202020204" pitchFamily="34" charset="0"/>
                <a:cs typeface="Arial" panose="020B0604020202020204" pitchFamily="34" charset="0"/>
              </a:rPr>
              <a:t>ВР</a:t>
            </a:r>
            <a:endParaRPr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object 8">
            <a:extLst>
              <a:ext uri="{FF2B5EF4-FFF2-40B4-BE49-F238E27FC236}">
                <a16:creationId xmlns="" xmlns:a16="http://schemas.microsoft.com/office/drawing/2014/main" id="{49592010-2307-478C-9054-C7BB5A73555F}"/>
              </a:ext>
            </a:extLst>
          </p:cNvPr>
          <p:cNvSpPr txBox="1"/>
          <p:nvPr/>
        </p:nvSpPr>
        <p:spPr>
          <a:xfrm>
            <a:off x="1004197" y="1686631"/>
            <a:ext cx="11016000" cy="535403"/>
          </a:xfrm>
          <a:prstGeom prst="rect">
            <a:avLst/>
          </a:prstGeom>
          <a:solidFill>
            <a:srgbClr val="334F89"/>
          </a:solidFill>
        </p:spPr>
        <p:txBody>
          <a:bodyPr vert="horz" wrap="square" lIns="0" tIns="42545" rIns="0" bIns="0" rtlCol="0">
            <a:spAutoFit/>
          </a:bodyPr>
          <a:lstStyle/>
          <a:p>
            <a:pPr marL="92075">
              <a:lnSpc>
                <a:spcPct val="100000"/>
              </a:lnSpc>
              <a:spcBef>
                <a:spcPts val="335"/>
              </a:spcBef>
            </a:pPr>
            <a:r>
              <a:rPr lang="ru-RU" sz="1600" spc="-1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разрабатывает </a:t>
            </a:r>
            <a:r>
              <a:rPr lang="ru-RU" sz="1600" spc="-1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видеоконтент</a:t>
            </a:r>
            <a:r>
              <a:rPr lang="ru-RU" sz="1600" spc="-1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для воспитательных мероприятий с использованием информационно-коммуникационных технологий;</a:t>
            </a:r>
            <a:endParaRPr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object 7"/>
          <p:cNvSpPr/>
          <p:nvPr/>
        </p:nvSpPr>
        <p:spPr>
          <a:xfrm>
            <a:off x="156845" y="1524000"/>
            <a:ext cx="833755" cy="5184000"/>
          </a:xfrm>
          <a:custGeom>
            <a:avLst/>
            <a:gdLst/>
            <a:ahLst/>
            <a:cxnLst/>
            <a:rect l="l" t="t" r="r" b="b"/>
            <a:pathLst>
              <a:path w="833755" h="4994275">
                <a:moveTo>
                  <a:pt x="0" y="4994148"/>
                </a:moveTo>
                <a:lnTo>
                  <a:pt x="833628" y="4994148"/>
                </a:lnTo>
                <a:lnTo>
                  <a:pt x="833628" y="0"/>
                </a:lnTo>
                <a:lnTo>
                  <a:pt x="0" y="0"/>
                </a:lnTo>
                <a:lnTo>
                  <a:pt x="0" y="4994148"/>
                </a:lnTo>
                <a:close/>
              </a:path>
            </a:pathLst>
          </a:custGeom>
          <a:solidFill>
            <a:srgbClr val="61C3EE"/>
          </a:solidFill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object 9"/>
          <p:cNvSpPr txBox="1"/>
          <p:nvPr/>
        </p:nvSpPr>
        <p:spPr>
          <a:xfrm>
            <a:off x="990599" y="4479461"/>
            <a:ext cx="11016000" cy="534762"/>
          </a:xfrm>
          <a:prstGeom prst="rect">
            <a:avLst/>
          </a:prstGeom>
          <a:solidFill>
            <a:srgbClr val="334F89"/>
          </a:solidFill>
        </p:spPr>
        <p:txBody>
          <a:bodyPr vert="horz" wrap="square" lIns="0" tIns="41910" rIns="0" bIns="0" rtlCol="0">
            <a:spAutoFit/>
          </a:bodyPr>
          <a:lstStyle/>
          <a:p>
            <a:pPr marL="92075">
              <a:lnSpc>
                <a:spcPct val="100000"/>
              </a:lnSpc>
              <a:spcBef>
                <a:spcPts val="330"/>
              </a:spcBef>
            </a:pPr>
            <a:r>
              <a:rPr lang="ru-RU" sz="1600" spc="-1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разрабатывает рекомендации по психологической поддержке для обучающихся и их родителей  (законными представителями) </a:t>
            </a:r>
            <a:r>
              <a:rPr lang="ru-RU" sz="1600" spc="-15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в </a:t>
            </a:r>
            <a:r>
              <a:rPr lang="ru-RU" sz="1600" spc="-1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условиях дистанционного обучения;</a:t>
            </a:r>
          </a:p>
        </p:txBody>
      </p:sp>
      <p:sp>
        <p:nvSpPr>
          <p:cNvPr id="21" name="object 9"/>
          <p:cNvSpPr txBox="1"/>
          <p:nvPr/>
        </p:nvSpPr>
        <p:spPr>
          <a:xfrm>
            <a:off x="990599" y="5182882"/>
            <a:ext cx="11016000" cy="288541"/>
          </a:xfrm>
          <a:prstGeom prst="rect">
            <a:avLst/>
          </a:prstGeom>
          <a:solidFill>
            <a:srgbClr val="334F89"/>
          </a:solidFill>
        </p:spPr>
        <p:txBody>
          <a:bodyPr vert="horz" wrap="square" lIns="0" tIns="41910" rIns="0" bIns="0" rtlCol="0">
            <a:spAutoFit/>
          </a:bodyPr>
          <a:lstStyle/>
          <a:p>
            <a:pPr marL="92075">
              <a:lnSpc>
                <a:spcPct val="100000"/>
              </a:lnSpc>
              <a:spcBef>
                <a:spcPts val="330"/>
              </a:spcBef>
            </a:pPr>
            <a:r>
              <a:rPr lang="ru-RU" sz="1600" spc="-1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индивидуально проводит онлайн-консультацию с обучающимися, с родителями (законными представителями);</a:t>
            </a:r>
          </a:p>
        </p:txBody>
      </p:sp>
      <p:sp>
        <p:nvSpPr>
          <p:cNvPr id="23" name="object 9"/>
          <p:cNvSpPr txBox="1"/>
          <p:nvPr/>
        </p:nvSpPr>
        <p:spPr>
          <a:xfrm>
            <a:off x="990599" y="5640082"/>
            <a:ext cx="11016000" cy="288541"/>
          </a:xfrm>
          <a:prstGeom prst="rect">
            <a:avLst/>
          </a:prstGeom>
          <a:solidFill>
            <a:srgbClr val="334F89"/>
          </a:solidFill>
        </p:spPr>
        <p:txBody>
          <a:bodyPr vert="horz" wrap="square" lIns="0" tIns="41910" rIns="0" bIns="0" rtlCol="0">
            <a:spAutoFit/>
          </a:bodyPr>
          <a:lstStyle/>
          <a:p>
            <a:pPr marL="92075">
              <a:lnSpc>
                <a:spcPct val="100000"/>
              </a:lnSpc>
              <a:spcBef>
                <a:spcPts val="330"/>
              </a:spcBef>
            </a:pPr>
            <a:r>
              <a:rPr lang="ru-RU" sz="1600" spc="-1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проводит онлайн-игры.</a:t>
            </a:r>
          </a:p>
        </p:txBody>
      </p:sp>
      <p:sp>
        <p:nvSpPr>
          <p:cNvPr id="22" name="object 16"/>
          <p:cNvSpPr txBox="1"/>
          <p:nvPr/>
        </p:nvSpPr>
        <p:spPr>
          <a:xfrm>
            <a:off x="4367910" y="3962400"/>
            <a:ext cx="6300090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kk-KZ" sz="1800" b="1" spc="-20" dirty="0" smtClean="0">
                <a:latin typeface="Arial" panose="020B0604020202020204" pitchFamily="34" charset="0"/>
                <a:cs typeface="Arial" panose="020B0604020202020204" pitchFamily="34" charset="0"/>
              </a:rPr>
              <a:t>ПЕДАГОГ-ПСИХОЛОГ</a:t>
            </a:r>
            <a:endParaRPr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978442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00811" y="457200"/>
            <a:ext cx="11791315" cy="647700"/>
          </a:xfrm>
          <a:custGeom>
            <a:avLst/>
            <a:gdLst/>
            <a:ahLst/>
            <a:cxnLst/>
            <a:rect l="l" t="t" r="r" b="b"/>
            <a:pathLst>
              <a:path w="11791315" h="647700">
                <a:moveTo>
                  <a:pt x="0" y="647700"/>
                </a:moveTo>
                <a:lnTo>
                  <a:pt x="11791188" y="647700"/>
                </a:lnTo>
                <a:lnTo>
                  <a:pt x="11791188" y="0"/>
                </a:lnTo>
                <a:lnTo>
                  <a:pt x="0" y="0"/>
                </a:lnTo>
                <a:lnTo>
                  <a:pt x="0" y="647700"/>
                </a:lnTo>
                <a:close/>
              </a:path>
            </a:pathLst>
          </a:custGeom>
          <a:solidFill>
            <a:srgbClr val="334F89"/>
          </a:solidFill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04800" y="457200"/>
            <a:ext cx="24765" cy="647700"/>
          </a:xfrm>
          <a:custGeom>
            <a:avLst/>
            <a:gdLst/>
            <a:ahLst/>
            <a:cxnLst/>
            <a:rect l="l" t="t" r="r" b="b"/>
            <a:pathLst>
              <a:path w="24764" h="647700">
                <a:moveTo>
                  <a:pt x="0" y="647700"/>
                </a:moveTo>
                <a:lnTo>
                  <a:pt x="24384" y="647700"/>
                </a:lnTo>
                <a:lnTo>
                  <a:pt x="24384" y="0"/>
                </a:lnTo>
                <a:lnTo>
                  <a:pt x="0" y="0"/>
                </a:lnTo>
                <a:lnTo>
                  <a:pt x="0" y="647700"/>
                </a:lnTo>
                <a:close/>
              </a:path>
            </a:pathLst>
          </a:custGeom>
          <a:solidFill>
            <a:srgbClr val="334F89"/>
          </a:solidFill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0" y="457200"/>
            <a:ext cx="248920" cy="647700"/>
          </a:xfrm>
          <a:custGeom>
            <a:avLst/>
            <a:gdLst/>
            <a:ahLst/>
            <a:cxnLst/>
            <a:rect l="l" t="t" r="r" b="b"/>
            <a:pathLst>
              <a:path w="248920" h="647700">
                <a:moveTo>
                  <a:pt x="0" y="647700"/>
                </a:moveTo>
                <a:lnTo>
                  <a:pt x="248411" y="647700"/>
                </a:lnTo>
                <a:lnTo>
                  <a:pt x="248411" y="0"/>
                </a:lnTo>
                <a:lnTo>
                  <a:pt x="0" y="0"/>
                </a:lnTo>
                <a:lnTo>
                  <a:pt x="0" y="647700"/>
                </a:lnTo>
                <a:close/>
              </a:path>
            </a:pathLst>
          </a:custGeom>
          <a:solidFill>
            <a:srgbClr val="334F89"/>
          </a:solidFill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560933" y="590499"/>
            <a:ext cx="10868660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200" spc="-5" dirty="0">
                <a:latin typeface="Arial" panose="020B0604020202020204" pitchFamily="34" charset="0"/>
                <a:cs typeface="Arial" panose="020B0604020202020204" pitchFamily="34" charset="0"/>
              </a:rPr>
              <a:t>АЛГОРИТМЫ </a:t>
            </a:r>
            <a:r>
              <a:rPr sz="2200" spc="-15" dirty="0">
                <a:latin typeface="Arial" panose="020B0604020202020204" pitchFamily="34" charset="0"/>
                <a:cs typeface="Arial" panose="020B0604020202020204" pitchFamily="34" charset="0"/>
              </a:rPr>
              <a:t>ДЕЙСТВИЯ </a:t>
            </a:r>
            <a:r>
              <a:rPr sz="2200" spc="-5" dirty="0">
                <a:latin typeface="Arial" panose="020B0604020202020204" pitchFamily="34" charset="0"/>
                <a:cs typeface="Arial" panose="020B0604020202020204" pitchFamily="34" charset="0"/>
              </a:rPr>
              <a:t>ПРИ </a:t>
            </a:r>
            <a:r>
              <a:rPr sz="2200" spc="-20" dirty="0">
                <a:latin typeface="Arial" panose="020B0604020202020204" pitchFamily="34" charset="0"/>
                <a:cs typeface="Arial" panose="020B0604020202020204" pitchFamily="34" charset="0"/>
              </a:rPr>
              <a:t>ОРГАНИЗАЦИИ </a:t>
            </a:r>
            <a:r>
              <a:rPr sz="2200" spc="-25" dirty="0">
                <a:latin typeface="Arial" panose="020B0604020202020204" pitchFamily="34" charset="0"/>
                <a:cs typeface="Arial" panose="020B0604020202020204" pitchFamily="34" charset="0"/>
              </a:rPr>
              <a:t>ДИСТАНЦИОННОГО</a:t>
            </a:r>
            <a:r>
              <a:rPr sz="2200" spc="23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200" spc="-15" dirty="0">
                <a:latin typeface="Arial" panose="020B0604020202020204" pitchFamily="34" charset="0"/>
                <a:cs typeface="Arial" panose="020B0604020202020204" pitchFamily="34" charset="0"/>
              </a:rPr>
              <a:t>ОБУЧЕНИЯ</a:t>
            </a:r>
            <a:endParaRPr sz="2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329184" y="457200"/>
            <a:ext cx="71755" cy="647700"/>
          </a:xfrm>
          <a:custGeom>
            <a:avLst/>
            <a:gdLst/>
            <a:ahLst/>
            <a:cxnLst/>
            <a:rect l="l" t="t" r="r" b="b"/>
            <a:pathLst>
              <a:path w="71754" h="647700">
                <a:moveTo>
                  <a:pt x="0" y="647700"/>
                </a:moveTo>
                <a:lnTo>
                  <a:pt x="71628" y="647700"/>
                </a:lnTo>
                <a:lnTo>
                  <a:pt x="71628" y="0"/>
                </a:lnTo>
                <a:lnTo>
                  <a:pt x="0" y="0"/>
                </a:lnTo>
                <a:lnTo>
                  <a:pt x="0" y="647700"/>
                </a:lnTo>
                <a:close/>
              </a:path>
            </a:pathLst>
          </a:custGeom>
          <a:solidFill>
            <a:srgbClr val="61C3EE"/>
          </a:solidFill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562355" y="1549908"/>
            <a:ext cx="833755" cy="4994275"/>
          </a:xfrm>
          <a:custGeom>
            <a:avLst/>
            <a:gdLst/>
            <a:ahLst/>
            <a:cxnLst/>
            <a:rect l="l" t="t" r="r" b="b"/>
            <a:pathLst>
              <a:path w="833755" h="4994275">
                <a:moveTo>
                  <a:pt x="0" y="4994148"/>
                </a:moveTo>
                <a:lnTo>
                  <a:pt x="833628" y="4994148"/>
                </a:lnTo>
                <a:lnTo>
                  <a:pt x="833628" y="0"/>
                </a:lnTo>
                <a:lnTo>
                  <a:pt x="0" y="0"/>
                </a:lnTo>
                <a:lnTo>
                  <a:pt x="0" y="4994148"/>
                </a:lnTo>
                <a:close/>
              </a:path>
            </a:pathLst>
          </a:custGeom>
          <a:solidFill>
            <a:srgbClr val="334F89"/>
          </a:solidFill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118235" y="1578786"/>
            <a:ext cx="10692765" cy="432000"/>
          </a:xfrm>
          <a:prstGeom prst="rect">
            <a:avLst/>
          </a:prstGeom>
          <a:solidFill>
            <a:srgbClr val="00AFEF"/>
          </a:solidFill>
        </p:spPr>
        <p:txBody>
          <a:bodyPr vert="horz" wrap="square" lIns="0" tIns="198120" rIns="0" bIns="0" rtlCol="0" anchor="ctr">
            <a:spAutoFit/>
          </a:bodyPr>
          <a:lstStyle/>
          <a:p>
            <a:pPr>
              <a:lnSpc>
                <a:spcPct val="100000"/>
              </a:lnSpc>
            </a:pPr>
            <a:r>
              <a:rPr sz="1600" spc="-1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Ежедневный мониторинг </a:t>
            </a:r>
            <a:r>
              <a:rPr sz="1600" spc="-5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фактически</a:t>
            </a:r>
            <a:r>
              <a:rPr sz="1600" spc="-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spc="-15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обучающихся</a:t>
            </a:r>
            <a:r>
              <a:rPr sz="1600" spc="-1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spc="-1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дистанционно</a:t>
            </a:r>
            <a:r>
              <a:rPr lang="kk-KZ" sz="1600" spc="-1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и учет заболевших</a:t>
            </a:r>
            <a:endParaRPr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118235" y="5492678"/>
            <a:ext cx="10692765" cy="323165"/>
          </a:xfrm>
          <a:prstGeom prst="rect">
            <a:avLst/>
          </a:prstGeom>
          <a:solidFill>
            <a:srgbClr val="00AFEF"/>
          </a:solidFill>
        </p:spPr>
        <p:txBody>
          <a:bodyPr vert="horz" wrap="square" lIns="0" tIns="76200" rIns="0" bIns="0" rtlCol="0">
            <a:spAutoFit/>
          </a:bodyPr>
          <a:lstStyle/>
          <a:p>
            <a:pPr marL="92075" marR="111125">
              <a:spcBef>
                <a:spcPts val="600"/>
              </a:spcBef>
            </a:pPr>
            <a:r>
              <a:rPr lang="kk-KZ" sz="1600" spc="-2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Информирование </a:t>
            </a:r>
            <a:r>
              <a:rPr lang="ru-RU" sz="1600" spc="-1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администрации школы о проводимой работе;</a:t>
            </a:r>
            <a:endParaRPr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118235" y="2138245"/>
            <a:ext cx="10692765" cy="572593"/>
          </a:xfrm>
          <a:prstGeom prst="rect">
            <a:avLst/>
          </a:prstGeom>
          <a:solidFill>
            <a:srgbClr val="00AFEF"/>
          </a:solidFill>
        </p:spPr>
        <p:txBody>
          <a:bodyPr vert="horz" wrap="square" lIns="0" tIns="79375" rIns="0" bIns="0" rtlCol="0">
            <a:spAutoFit/>
          </a:bodyPr>
          <a:lstStyle/>
          <a:p>
            <a:pPr marL="92075" marR="240665">
              <a:lnSpc>
                <a:spcPct val="100000"/>
              </a:lnSpc>
              <a:spcBef>
                <a:spcPts val="625"/>
              </a:spcBef>
            </a:pPr>
            <a:r>
              <a:rPr sz="1600" spc="-1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Мониторинг </a:t>
            </a:r>
            <a:r>
              <a:rPr sz="1600" spc="-1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готовности </a:t>
            </a:r>
            <a:r>
              <a:rPr sz="1600" spc="-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 </a:t>
            </a:r>
            <a:r>
              <a:rPr sz="1600" spc="-1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обучению </a:t>
            </a:r>
            <a:r>
              <a:rPr sz="1600" spc="-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sz="1600" spc="-1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дистанционном </a:t>
            </a:r>
            <a:r>
              <a:rPr sz="1600" spc="-1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формате обучающихся: </a:t>
            </a:r>
            <a:r>
              <a:rPr sz="1600" spc="-1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наличие компьютера-ноутбука-  </a:t>
            </a:r>
            <a:r>
              <a:rPr sz="1600" spc="-1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планшета-телефона </a:t>
            </a:r>
            <a:r>
              <a:rPr sz="1600" spc="-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 </a:t>
            </a:r>
            <a:r>
              <a:rPr sz="1600" spc="-1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выходом </a:t>
            </a:r>
            <a:r>
              <a:rPr sz="1600" spc="-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sz="1600" spc="-15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интернет</a:t>
            </a:r>
            <a:r>
              <a:rPr lang="kk-KZ" sz="1600" spc="-1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118235" y="3709984"/>
            <a:ext cx="10692765" cy="569387"/>
          </a:xfrm>
          <a:prstGeom prst="rect">
            <a:avLst/>
          </a:prstGeom>
          <a:solidFill>
            <a:srgbClr val="00AFEF"/>
          </a:solidFill>
        </p:spPr>
        <p:txBody>
          <a:bodyPr vert="horz" wrap="square" lIns="0" tIns="76200" rIns="0" bIns="0" rtlCol="0">
            <a:spAutoFit/>
          </a:bodyPr>
          <a:lstStyle/>
          <a:p>
            <a:pPr marL="92075" marR="770890">
              <a:lnSpc>
                <a:spcPct val="100000"/>
              </a:lnSpc>
              <a:spcBef>
                <a:spcPts val="600"/>
              </a:spcBef>
            </a:pPr>
            <a:r>
              <a:rPr lang="kk-KZ" sz="1600" spc="-1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Использование чатов, форумов</a:t>
            </a:r>
            <a:r>
              <a:rPr sz="1600" spc="-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spc="-1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обучающихся и их родителей в системах электронных журналов и дневников kundelik.kz, bilimal.kz, mektep.edu.kz, а также </a:t>
            </a:r>
            <a:r>
              <a:rPr lang="ru-RU" sz="1600" spc="-1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Whatsapp</a:t>
            </a:r>
            <a:r>
              <a:rPr lang="ru-RU" sz="1600" spc="-1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600" spc="-1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Telegram</a:t>
            </a:r>
            <a:r>
              <a:rPr lang="ru-RU" sz="1600" spc="-1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и др.; </a:t>
            </a:r>
            <a:endParaRPr sz="1600" spc="-10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118235" y="4371140"/>
            <a:ext cx="10692765" cy="1029769"/>
          </a:xfrm>
          <a:prstGeom prst="rect">
            <a:avLst/>
          </a:prstGeom>
          <a:solidFill>
            <a:srgbClr val="00AFEF"/>
          </a:solidFill>
        </p:spPr>
        <p:txBody>
          <a:bodyPr vert="horz" wrap="square" lIns="0" tIns="44450" rIns="0" bIns="0" rtlCol="0">
            <a:spAutoFit/>
          </a:bodyPr>
          <a:lstStyle/>
          <a:p>
            <a:pPr marL="92075">
              <a:lnSpc>
                <a:spcPct val="100000"/>
              </a:lnSpc>
              <a:spcBef>
                <a:spcPts val="350"/>
              </a:spcBef>
            </a:pPr>
            <a:r>
              <a:rPr sz="1600" spc="-1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Информирование </a:t>
            </a:r>
            <a:r>
              <a:rPr sz="1600" spc="-2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родителей </a:t>
            </a:r>
            <a:r>
              <a:rPr sz="1600" spc="-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(законных </a:t>
            </a:r>
            <a:r>
              <a:rPr sz="1600" spc="-1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представителей) </a:t>
            </a:r>
            <a:r>
              <a:rPr lang="ru-RU" sz="1600" spc="-1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 процессе обучения с использованием дистанционных технологий, об изменениях в расписании, о предоставлении обратной связи обучающимся, о ходе обучения и учебных результатах, о необходимости создания условий для самостоятельной работы обучающихся; </a:t>
            </a:r>
            <a:r>
              <a:rPr sz="1600" spc="-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 </a:t>
            </a:r>
            <a:r>
              <a:rPr sz="1600" spc="-1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возможности организации </a:t>
            </a:r>
            <a:r>
              <a:rPr sz="1600" spc="-15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продуктивного</a:t>
            </a:r>
            <a:r>
              <a:rPr sz="1600" spc="1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spc="-15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досуга</a:t>
            </a:r>
            <a:r>
              <a:rPr lang="kk-KZ" sz="1600" spc="-1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spc="-2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детей</a:t>
            </a:r>
            <a:r>
              <a:rPr sz="1600" spc="-2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 </a:t>
            </a:r>
            <a:r>
              <a:rPr sz="1600" spc="-1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использованием цифровых просветительских</a:t>
            </a:r>
            <a:r>
              <a:rPr sz="1600" spc="13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ресурсов</a:t>
            </a:r>
            <a:endParaRPr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147821" y="1224280"/>
            <a:ext cx="3319779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15" dirty="0">
                <a:latin typeface="Arial" panose="020B0604020202020204" pitchFamily="34" charset="0"/>
                <a:cs typeface="Arial" panose="020B0604020202020204" pitchFamily="34" charset="0"/>
              </a:rPr>
              <a:t>КЛАССНЫЙ</a:t>
            </a:r>
            <a:r>
              <a:rPr sz="1800" b="1" spc="-3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800" b="1" spc="-10" dirty="0">
                <a:latin typeface="Arial" panose="020B0604020202020204" pitchFamily="34" charset="0"/>
                <a:cs typeface="Arial" panose="020B0604020202020204" pitchFamily="34" charset="0"/>
              </a:rPr>
              <a:t>РУКОВОДИТЕЛЬ</a:t>
            </a:r>
            <a:endParaRPr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object 11">
            <a:extLst>
              <a:ext uri="{FF2B5EF4-FFF2-40B4-BE49-F238E27FC236}">
                <a16:creationId xmlns="" xmlns:a16="http://schemas.microsoft.com/office/drawing/2014/main" id="{C6A3238F-20AB-4DFD-B087-28BA1E277DE4}"/>
              </a:ext>
            </a:extLst>
          </p:cNvPr>
          <p:cNvSpPr txBox="1"/>
          <p:nvPr/>
        </p:nvSpPr>
        <p:spPr>
          <a:xfrm>
            <a:off x="1118235" y="2802607"/>
            <a:ext cx="10692765" cy="815608"/>
          </a:xfrm>
          <a:prstGeom prst="rect">
            <a:avLst/>
          </a:prstGeom>
          <a:solidFill>
            <a:srgbClr val="00AFEF"/>
          </a:solidFill>
        </p:spPr>
        <p:txBody>
          <a:bodyPr vert="horz" wrap="square" lIns="0" tIns="76200" rIns="0" bIns="0" rtlCol="0">
            <a:spAutoFit/>
          </a:bodyPr>
          <a:lstStyle/>
          <a:p>
            <a:pPr marL="92075" marR="770890">
              <a:lnSpc>
                <a:spcPct val="100000"/>
              </a:lnSpc>
              <a:spcBef>
                <a:spcPts val="600"/>
              </a:spcBef>
            </a:pPr>
            <a:r>
              <a:rPr sz="1600" spc="-1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Контроль </a:t>
            </a:r>
            <a:r>
              <a:rPr sz="1600" spc="-1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взаимодействия </a:t>
            </a:r>
            <a:r>
              <a:rPr sz="1600" spc="-1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всех </a:t>
            </a:r>
            <a:r>
              <a:rPr sz="1600" spc="-1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учащихся </a:t>
            </a:r>
            <a:r>
              <a:rPr sz="1600" spc="-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класса с </a:t>
            </a:r>
            <a:r>
              <a:rPr sz="1600" spc="-1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учителями-предметниками, </a:t>
            </a:r>
            <a:r>
              <a:rPr sz="1600" spc="-1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владеть </a:t>
            </a:r>
            <a:r>
              <a:rPr sz="1600" spc="-1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информацией </a:t>
            </a:r>
            <a:r>
              <a:rPr sz="1600" spc="-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  </a:t>
            </a:r>
            <a:r>
              <a:rPr sz="1600" spc="-15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текущей</a:t>
            </a:r>
            <a:r>
              <a:rPr sz="1600" spc="3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spc="-1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ситуации</a:t>
            </a:r>
            <a:r>
              <a:rPr lang="kk-KZ" sz="1600" spc="-1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предоставление </a:t>
            </a:r>
            <a:r>
              <a:rPr lang="ru-RU" sz="1600" spc="-1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учителям-предметникам, педагогу-психологу списки своего класса с контактными данными обучающихся (номер домашнего, сотового телефона, электронная почта);</a:t>
            </a:r>
            <a:endParaRPr sz="1600" spc="-10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object 9">
            <a:extLst>
              <a:ext uri="{FF2B5EF4-FFF2-40B4-BE49-F238E27FC236}">
                <a16:creationId xmlns="" xmlns:a16="http://schemas.microsoft.com/office/drawing/2014/main" id="{36F7A95D-0362-416D-BFEB-B3D43ABFC9D4}"/>
              </a:ext>
            </a:extLst>
          </p:cNvPr>
          <p:cNvSpPr txBox="1"/>
          <p:nvPr/>
        </p:nvSpPr>
        <p:spPr>
          <a:xfrm>
            <a:off x="1118235" y="5907613"/>
            <a:ext cx="10692765" cy="569387"/>
          </a:xfrm>
          <a:prstGeom prst="rect">
            <a:avLst/>
          </a:prstGeom>
          <a:solidFill>
            <a:srgbClr val="00AFEF"/>
          </a:solidFill>
        </p:spPr>
        <p:txBody>
          <a:bodyPr vert="horz" wrap="square" lIns="0" tIns="76200" rIns="0" bIns="0" rtlCol="0">
            <a:spAutoFit/>
          </a:bodyPr>
          <a:lstStyle/>
          <a:p>
            <a:pPr marL="92075" marR="111125">
              <a:lnSpc>
                <a:spcPct val="100000"/>
              </a:lnSpc>
              <a:spcBef>
                <a:spcPts val="600"/>
              </a:spcBef>
            </a:pPr>
            <a:r>
              <a:rPr lang="kk-KZ" sz="1600" spc="-2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Ежедневная связь с обучающимися и родителями</a:t>
            </a:r>
            <a:r>
              <a:rPr sz="1600" spc="-1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класса. </a:t>
            </a:r>
            <a:r>
              <a:rPr sz="1600" spc="-2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Продумать </a:t>
            </a:r>
            <a:r>
              <a:rPr sz="1600" spc="-1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тематику  </a:t>
            </a:r>
            <a:r>
              <a:rPr sz="1600" spc="-2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этого </a:t>
            </a:r>
            <a:r>
              <a:rPr sz="1600" spc="-1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общения </a:t>
            </a:r>
            <a:r>
              <a:rPr sz="1600" spc="-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для </a:t>
            </a:r>
            <a:r>
              <a:rPr sz="1600" spc="-1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мотивации </a:t>
            </a:r>
            <a:r>
              <a:rPr sz="1600" spc="-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учеников, </a:t>
            </a:r>
            <a:r>
              <a:rPr sz="1600" spc="-1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поддержки </a:t>
            </a:r>
            <a:r>
              <a:rPr sz="1600" spc="-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</a:t>
            </a:r>
            <a:r>
              <a:rPr sz="1600" spc="-1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формирования учебной</a:t>
            </a:r>
            <a:r>
              <a:rPr sz="1600" spc="32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самостоятельности</a:t>
            </a:r>
            <a:endParaRPr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00811" y="457200"/>
            <a:ext cx="11791315" cy="647700"/>
          </a:xfrm>
          <a:custGeom>
            <a:avLst/>
            <a:gdLst/>
            <a:ahLst/>
            <a:cxnLst/>
            <a:rect l="l" t="t" r="r" b="b"/>
            <a:pathLst>
              <a:path w="11791315" h="647700">
                <a:moveTo>
                  <a:pt x="0" y="647700"/>
                </a:moveTo>
                <a:lnTo>
                  <a:pt x="11791188" y="647700"/>
                </a:lnTo>
                <a:lnTo>
                  <a:pt x="11791188" y="0"/>
                </a:lnTo>
                <a:lnTo>
                  <a:pt x="0" y="0"/>
                </a:lnTo>
                <a:lnTo>
                  <a:pt x="0" y="647700"/>
                </a:lnTo>
                <a:close/>
              </a:path>
            </a:pathLst>
          </a:custGeom>
          <a:solidFill>
            <a:srgbClr val="334F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04800" y="457200"/>
            <a:ext cx="24765" cy="647700"/>
          </a:xfrm>
          <a:custGeom>
            <a:avLst/>
            <a:gdLst/>
            <a:ahLst/>
            <a:cxnLst/>
            <a:rect l="l" t="t" r="r" b="b"/>
            <a:pathLst>
              <a:path w="24764" h="647700">
                <a:moveTo>
                  <a:pt x="0" y="647700"/>
                </a:moveTo>
                <a:lnTo>
                  <a:pt x="24384" y="647700"/>
                </a:lnTo>
                <a:lnTo>
                  <a:pt x="24384" y="0"/>
                </a:lnTo>
                <a:lnTo>
                  <a:pt x="0" y="0"/>
                </a:lnTo>
                <a:lnTo>
                  <a:pt x="0" y="647700"/>
                </a:lnTo>
                <a:close/>
              </a:path>
            </a:pathLst>
          </a:custGeom>
          <a:solidFill>
            <a:srgbClr val="334F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457200"/>
            <a:ext cx="248920" cy="647700"/>
          </a:xfrm>
          <a:custGeom>
            <a:avLst/>
            <a:gdLst/>
            <a:ahLst/>
            <a:cxnLst/>
            <a:rect l="l" t="t" r="r" b="b"/>
            <a:pathLst>
              <a:path w="248920" h="647700">
                <a:moveTo>
                  <a:pt x="0" y="647700"/>
                </a:moveTo>
                <a:lnTo>
                  <a:pt x="248411" y="647700"/>
                </a:lnTo>
                <a:lnTo>
                  <a:pt x="248411" y="0"/>
                </a:lnTo>
                <a:lnTo>
                  <a:pt x="0" y="0"/>
                </a:lnTo>
                <a:lnTo>
                  <a:pt x="0" y="647700"/>
                </a:lnTo>
                <a:close/>
              </a:path>
            </a:pathLst>
          </a:custGeom>
          <a:solidFill>
            <a:srgbClr val="334F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560933" y="590499"/>
            <a:ext cx="10868660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200" spc="-5" dirty="0"/>
              <a:t>АЛГОРИТМЫ </a:t>
            </a:r>
            <a:r>
              <a:rPr sz="2200" spc="-15" dirty="0"/>
              <a:t>ДЕЙСТВИЯ </a:t>
            </a:r>
            <a:r>
              <a:rPr sz="2200" spc="-5" dirty="0"/>
              <a:t>ПРИ </a:t>
            </a:r>
            <a:r>
              <a:rPr sz="2200" spc="-20" dirty="0"/>
              <a:t>ОРГАНИЗАЦИИ </a:t>
            </a:r>
            <a:r>
              <a:rPr sz="2200" spc="-25" dirty="0"/>
              <a:t>ДИСТАНЦИОННОГО</a:t>
            </a:r>
            <a:r>
              <a:rPr sz="2200" spc="235" dirty="0"/>
              <a:t> </a:t>
            </a:r>
            <a:r>
              <a:rPr sz="2200" spc="-15" dirty="0"/>
              <a:t>ОБУЧЕНИЯ</a:t>
            </a:r>
            <a:endParaRPr sz="2200"/>
          </a:p>
        </p:txBody>
      </p:sp>
      <p:sp>
        <p:nvSpPr>
          <p:cNvPr id="6" name="object 6"/>
          <p:cNvSpPr/>
          <p:nvPr/>
        </p:nvSpPr>
        <p:spPr>
          <a:xfrm>
            <a:off x="329184" y="457200"/>
            <a:ext cx="71755" cy="647700"/>
          </a:xfrm>
          <a:custGeom>
            <a:avLst/>
            <a:gdLst/>
            <a:ahLst/>
            <a:cxnLst/>
            <a:rect l="l" t="t" r="r" b="b"/>
            <a:pathLst>
              <a:path w="71754" h="647700">
                <a:moveTo>
                  <a:pt x="0" y="647700"/>
                </a:moveTo>
                <a:lnTo>
                  <a:pt x="71628" y="647700"/>
                </a:lnTo>
                <a:lnTo>
                  <a:pt x="71628" y="0"/>
                </a:lnTo>
                <a:lnTo>
                  <a:pt x="0" y="0"/>
                </a:lnTo>
                <a:lnTo>
                  <a:pt x="0" y="647700"/>
                </a:lnTo>
                <a:close/>
              </a:path>
            </a:pathLst>
          </a:custGeom>
          <a:solidFill>
            <a:srgbClr val="61C3E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62355" y="1549908"/>
            <a:ext cx="833755" cy="4994275"/>
          </a:xfrm>
          <a:custGeom>
            <a:avLst/>
            <a:gdLst/>
            <a:ahLst/>
            <a:cxnLst/>
            <a:rect l="l" t="t" r="r" b="b"/>
            <a:pathLst>
              <a:path w="833755" h="4994275">
                <a:moveTo>
                  <a:pt x="0" y="4994148"/>
                </a:moveTo>
                <a:lnTo>
                  <a:pt x="833628" y="4994148"/>
                </a:lnTo>
                <a:lnTo>
                  <a:pt x="833628" y="0"/>
                </a:lnTo>
                <a:lnTo>
                  <a:pt x="0" y="0"/>
                </a:lnTo>
                <a:lnTo>
                  <a:pt x="0" y="4994148"/>
                </a:lnTo>
                <a:close/>
              </a:path>
            </a:pathLst>
          </a:custGeom>
          <a:solidFill>
            <a:srgbClr val="61C3E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978408" y="1828800"/>
            <a:ext cx="10692765" cy="832485"/>
          </a:xfrm>
          <a:custGeom>
            <a:avLst/>
            <a:gdLst/>
            <a:ahLst/>
            <a:cxnLst/>
            <a:rect l="l" t="t" r="r" b="b"/>
            <a:pathLst>
              <a:path w="10692765" h="832485">
                <a:moveTo>
                  <a:pt x="0" y="832103"/>
                </a:moveTo>
                <a:lnTo>
                  <a:pt x="10692384" y="832103"/>
                </a:lnTo>
                <a:lnTo>
                  <a:pt x="10692384" y="0"/>
                </a:lnTo>
                <a:lnTo>
                  <a:pt x="0" y="0"/>
                </a:lnTo>
                <a:lnTo>
                  <a:pt x="0" y="832103"/>
                </a:lnTo>
                <a:close/>
              </a:path>
            </a:pathLst>
          </a:custGeom>
          <a:solidFill>
            <a:srgbClr val="2D75B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978408" y="2862452"/>
            <a:ext cx="10692765" cy="684530"/>
          </a:xfrm>
          <a:custGeom>
            <a:avLst/>
            <a:gdLst/>
            <a:ahLst/>
            <a:cxnLst/>
            <a:rect l="l" t="t" r="r" b="b"/>
            <a:pathLst>
              <a:path w="10692765" h="684529">
                <a:moveTo>
                  <a:pt x="0" y="684276"/>
                </a:moveTo>
                <a:lnTo>
                  <a:pt x="10692384" y="684276"/>
                </a:lnTo>
                <a:lnTo>
                  <a:pt x="10692384" y="0"/>
                </a:lnTo>
                <a:lnTo>
                  <a:pt x="0" y="0"/>
                </a:lnTo>
                <a:lnTo>
                  <a:pt x="0" y="684276"/>
                </a:lnTo>
                <a:close/>
              </a:path>
            </a:pathLst>
          </a:custGeom>
          <a:solidFill>
            <a:srgbClr val="2D75B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978408" y="5558155"/>
            <a:ext cx="10692765" cy="684530"/>
          </a:xfrm>
          <a:custGeom>
            <a:avLst/>
            <a:gdLst/>
            <a:ahLst/>
            <a:cxnLst/>
            <a:rect l="l" t="t" r="r" b="b"/>
            <a:pathLst>
              <a:path w="10692765" h="684529">
                <a:moveTo>
                  <a:pt x="0" y="684275"/>
                </a:moveTo>
                <a:lnTo>
                  <a:pt x="10692384" y="684275"/>
                </a:lnTo>
                <a:lnTo>
                  <a:pt x="10692384" y="0"/>
                </a:lnTo>
                <a:lnTo>
                  <a:pt x="0" y="0"/>
                </a:lnTo>
                <a:lnTo>
                  <a:pt x="0" y="684275"/>
                </a:lnTo>
                <a:close/>
              </a:path>
            </a:pathLst>
          </a:custGeom>
          <a:solidFill>
            <a:srgbClr val="2D75B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970788" y="3732656"/>
            <a:ext cx="10692765" cy="684530"/>
          </a:xfrm>
          <a:custGeom>
            <a:avLst/>
            <a:gdLst/>
            <a:ahLst/>
            <a:cxnLst/>
            <a:rect l="l" t="t" r="r" b="b"/>
            <a:pathLst>
              <a:path w="10692765" h="684529">
                <a:moveTo>
                  <a:pt x="0" y="684276"/>
                </a:moveTo>
                <a:lnTo>
                  <a:pt x="10692383" y="684276"/>
                </a:lnTo>
                <a:lnTo>
                  <a:pt x="10692383" y="0"/>
                </a:lnTo>
                <a:lnTo>
                  <a:pt x="0" y="0"/>
                </a:lnTo>
                <a:lnTo>
                  <a:pt x="0" y="684276"/>
                </a:lnTo>
                <a:close/>
              </a:path>
            </a:pathLst>
          </a:custGeom>
          <a:solidFill>
            <a:srgbClr val="2D75B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970788" y="4618100"/>
            <a:ext cx="10692765" cy="684530"/>
          </a:xfrm>
          <a:custGeom>
            <a:avLst/>
            <a:gdLst/>
            <a:ahLst/>
            <a:cxnLst/>
            <a:rect l="l" t="t" r="r" b="b"/>
            <a:pathLst>
              <a:path w="10692765" h="684529">
                <a:moveTo>
                  <a:pt x="0" y="684276"/>
                </a:moveTo>
                <a:lnTo>
                  <a:pt x="10692383" y="684276"/>
                </a:lnTo>
                <a:lnTo>
                  <a:pt x="10692383" y="0"/>
                </a:lnTo>
                <a:lnTo>
                  <a:pt x="0" y="0"/>
                </a:lnTo>
                <a:lnTo>
                  <a:pt x="0" y="684276"/>
                </a:lnTo>
                <a:close/>
              </a:path>
            </a:pathLst>
          </a:custGeom>
          <a:solidFill>
            <a:srgbClr val="2D75B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>
            <a:spLocks noGrp="1"/>
          </p:cNvSpPr>
          <p:nvPr>
            <p:ph type="body" idx="1"/>
          </p:nvPr>
        </p:nvSpPr>
        <p:spPr>
          <a:xfrm>
            <a:off x="639876" y="1858254"/>
            <a:ext cx="10912246" cy="430823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429895">
              <a:lnSpc>
                <a:spcPct val="100000"/>
              </a:lnSpc>
              <a:spcBef>
                <a:spcPts val="95"/>
              </a:spcBef>
            </a:pPr>
            <a:r>
              <a:rPr spc="-15" dirty="0"/>
              <a:t>Определить подходящие </a:t>
            </a:r>
            <a:r>
              <a:rPr spc="-10" dirty="0"/>
              <a:t>ресурсы </a:t>
            </a:r>
            <a:r>
              <a:rPr spc="-5" dirty="0"/>
              <a:t>и приложения для </a:t>
            </a:r>
            <a:r>
              <a:rPr spc="-10" dirty="0"/>
              <a:t>дистанционной формы </a:t>
            </a:r>
            <a:r>
              <a:rPr spc="-15" dirty="0"/>
              <a:t>обучения </a:t>
            </a:r>
            <a:r>
              <a:rPr spc="-5" dirty="0"/>
              <a:t>по своему</a:t>
            </a:r>
            <a:r>
              <a:rPr spc="415" dirty="0"/>
              <a:t> </a:t>
            </a:r>
            <a:r>
              <a:rPr spc="-35" dirty="0"/>
              <a:t>предмету.</a:t>
            </a:r>
          </a:p>
          <a:p>
            <a:pPr marL="429895">
              <a:lnSpc>
                <a:spcPct val="100000"/>
              </a:lnSpc>
            </a:pPr>
            <a:r>
              <a:rPr spc="-15" dirty="0"/>
              <a:t>Определить </a:t>
            </a:r>
            <a:r>
              <a:rPr spc="-5" dirty="0"/>
              <a:t>совместно с </a:t>
            </a:r>
            <a:r>
              <a:rPr spc="-10" dirty="0"/>
              <a:t>другими </a:t>
            </a:r>
            <a:r>
              <a:rPr spc="-15" dirty="0"/>
              <a:t>учителями, работающими </a:t>
            </a:r>
            <a:r>
              <a:rPr spc="-5" dirty="0"/>
              <a:t>в </a:t>
            </a:r>
            <a:r>
              <a:rPr spc="-15" dirty="0"/>
              <a:t>этой </a:t>
            </a:r>
            <a:r>
              <a:rPr spc="-5" dirty="0"/>
              <a:t>же </a:t>
            </a:r>
            <a:r>
              <a:rPr spc="-10" dirty="0"/>
              <a:t>параллели, </a:t>
            </a:r>
            <a:r>
              <a:rPr spc="-5" dirty="0"/>
              <a:t>об</a:t>
            </a:r>
            <a:r>
              <a:rPr spc="335" dirty="0"/>
              <a:t> </a:t>
            </a:r>
            <a:r>
              <a:rPr spc="-10" dirty="0"/>
              <a:t>единообразии</a:t>
            </a:r>
          </a:p>
          <a:p>
            <a:pPr marL="429895">
              <a:lnSpc>
                <a:spcPct val="100000"/>
              </a:lnSpc>
              <a:spcBef>
                <a:spcPts val="5"/>
              </a:spcBef>
            </a:pPr>
            <a:r>
              <a:rPr spc="-15" dirty="0"/>
              <a:t>используемых </a:t>
            </a:r>
            <a:r>
              <a:rPr spc="-10" dirty="0"/>
              <a:t>цифровых ресурсов </a:t>
            </a:r>
            <a:r>
              <a:rPr spc="-5" dirty="0"/>
              <a:t>и</a:t>
            </a:r>
            <a:r>
              <a:rPr spc="120" dirty="0"/>
              <a:t> </a:t>
            </a:r>
            <a:r>
              <a:rPr spc="-15" dirty="0"/>
              <a:t>инструментов</a:t>
            </a:r>
          </a:p>
          <a:p>
            <a:pPr marL="408940">
              <a:lnSpc>
                <a:spcPct val="100000"/>
              </a:lnSpc>
              <a:spcBef>
                <a:spcPts val="35"/>
              </a:spcBef>
            </a:pPr>
            <a:endParaRPr lang="ru-RU" sz="2400" dirty="0" smtClean="0">
              <a:latin typeface="Times New Roman"/>
              <a:cs typeface="Times New Roman"/>
            </a:endParaRPr>
          </a:p>
          <a:p>
            <a:pPr marL="429895">
              <a:lnSpc>
                <a:spcPct val="100000"/>
              </a:lnSpc>
            </a:pPr>
            <a:r>
              <a:rPr spc="-10" dirty="0" err="1" smtClean="0"/>
              <a:t>Сформировать</a:t>
            </a:r>
            <a:r>
              <a:rPr spc="-10" dirty="0" smtClean="0"/>
              <a:t> </a:t>
            </a:r>
            <a:r>
              <a:rPr spc="-5" dirty="0"/>
              <a:t>список и </a:t>
            </a:r>
            <a:r>
              <a:rPr spc="-10" dirty="0"/>
              <a:t>краткое описание цифровых ресурсов </a:t>
            </a:r>
            <a:r>
              <a:rPr spc="-5" dirty="0"/>
              <a:t>и </a:t>
            </a:r>
            <a:r>
              <a:rPr spc="-15" dirty="0"/>
              <a:t>инструментов </a:t>
            </a:r>
            <a:r>
              <a:rPr spc="-5" dirty="0"/>
              <a:t>для </a:t>
            </a:r>
            <a:r>
              <a:rPr spc="-15" dirty="0"/>
              <a:t>обучающихся</a:t>
            </a:r>
            <a:r>
              <a:rPr spc="-5" dirty="0"/>
              <a:t> каждой</a:t>
            </a:r>
          </a:p>
          <a:p>
            <a:pPr marL="429895">
              <a:lnSpc>
                <a:spcPct val="100000"/>
              </a:lnSpc>
            </a:pPr>
            <a:r>
              <a:rPr spc="-10" dirty="0"/>
              <a:t>параллели, утвержденный </a:t>
            </a:r>
            <a:r>
              <a:rPr spc="-5" dirty="0"/>
              <a:t>и </a:t>
            </a:r>
            <a:r>
              <a:rPr spc="-10" dirty="0" err="1"/>
              <a:t>согласованный</a:t>
            </a:r>
            <a:r>
              <a:rPr spc="-10" dirty="0"/>
              <a:t> </a:t>
            </a:r>
            <a:r>
              <a:rPr lang="kk-KZ" spc="-10" dirty="0"/>
              <a:t>администрацией школы</a:t>
            </a:r>
            <a:endParaRPr spc="-15" dirty="0"/>
          </a:p>
          <a:p>
            <a:pPr marL="408940">
              <a:lnSpc>
                <a:spcPct val="100000"/>
              </a:lnSpc>
              <a:spcBef>
                <a:spcPts val="30"/>
              </a:spcBef>
            </a:pPr>
            <a:endParaRPr sz="2600" dirty="0">
              <a:latin typeface="Times New Roman"/>
              <a:cs typeface="Times New Roman"/>
            </a:endParaRPr>
          </a:p>
          <a:p>
            <a:pPr marL="421640" marR="487045">
              <a:lnSpc>
                <a:spcPct val="100000"/>
              </a:lnSpc>
              <a:spcBef>
                <a:spcPts val="5"/>
              </a:spcBef>
            </a:pPr>
            <a:r>
              <a:rPr lang="ru-RU" spc="-15" dirty="0">
                <a:solidFill>
                  <a:srgbClr val="FFFFFF"/>
                </a:solidFill>
              </a:rPr>
              <a:t>Организация </a:t>
            </a:r>
            <a:r>
              <a:rPr lang="ru-RU" u="sng" spc="-15" dirty="0">
                <a:solidFill>
                  <a:srgbClr val="FFFFFF"/>
                </a:solidFill>
              </a:rPr>
              <a:t>допустимого </a:t>
            </a:r>
            <a:r>
              <a:rPr lang="ru-RU" spc="-15" dirty="0">
                <a:solidFill>
                  <a:srgbClr val="FFFFFF"/>
                </a:solidFill>
              </a:rPr>
              <a:t>объёма </a:t>
            </a:r>
            <a:r>
              <a:rPr lang="ru-RU" spc="-10" dirty="0">
                <a:solidFill>
                  <a:srgbClr val="FFFFFF"/>
                </a:solidFill>
              </a:rPr>
              <a:t>домашних заданий </a:t>
            </a:r>
            <a:r>
              <a:rPr lang="ru-RU" spc="-5" dirty="0">
                <a:solidFill>
                  <a:srgbClr val="FFFFFF"/>
                </a:solidFill>
              </a:rPr>
              <a:t>в </a:t>
            </a:r>
            <a:r>
              <a:rPr lang="ru-RU" spc="-10" dirty="0">
                <a:solidFill>
                  <a:srgbClr val="FFFFFF"/>
                </a:solidFill>
              </a:rPr>
              <a:t>дистанционной форме</a:t>
            </a:r>
            <a:r>
              <a:rPr lang="ru-RU" spc="330" dirty="0">
                <a:solidFill>
                  <a:srgbClr val="FFFFFF"/>
                </a:solidFill>
              </a:rPr>
              <a:t> </a:t>
            </a:r>
            <a:r>
              <a:rPr lang="ru-RU" spc="-15" dirty="0">
                <a:solidFill>
                  <a:srgbClr val="FFFFFF"/>
                </a:solidFill>
              </a:rPr>
              <a:t>обучения, р</a:t>
            </a:r>
            <a:r>
              <a:rPr spc="-20" dirty="0" err="1"/>
              <a:t>азработ</a:t>
            </a:r>
            <a:r>
              <a:rPr lang="kk-KZ" spc="-20" dirty="0"/>
              <a:t>ка</a:t>
            </a:r>
            <a:r>
              <a:rPr spc="-20" dirty="0"/>
              <a:t> </a:t>
            </a:r>
            <a:r>
              <a:rPr spc="-10" dirty="0" err="1"/>
              <a:t>формат</a:t>
            </a:r>
            <a:r>
              <a:rPr lang="kk-KZ" spc="-10" dirty="0"/>
              <a:t>ов</a:t>
            </a:r>
            <a:r>
              <a:rPr spc="-10" dirty="0"/>
              <a:t> </a:t>
            </a:r>
            <a:r>
              <a:rPr spc="-5" dirty="0"/>
              <a:t>домашних заданий в </a:t>
            </a:r>
            <a:r>
              <a:rPr dirty="0"/>
              <a:t>виде </a:t>
            </a:r>
            <a:r>
              <a:rPr spc="-10" dirty="0"/>
              <a:t>творческих </a:t>
            </a:r>
            <a:r>
              <a:rPr spc="-5" dirty="0"/>
              <a:t>и </a:t>
            </a:r>
            <a:r>
              <a:rPr spc="-5" dirty="0" err="1"/>
              <a:t>проектных</a:t>
            </a:r>
            <a:r>
              <a:rPr spc="-5" dirty="0"/>
              <a:t> </a:t>
            </a:r>
            <a:r>
              <a:rPr spc="-40" dirty="0" err="1"/>
              <a:t>работ</a:t>
            </a:r>
            <a:endParaRPr spc="-10" dirty="0"/>
          </a:p>
          <a:p>
            <a:pPr marL="408940">
              <a:lnSpc>
                <a:spcPct val="100000"/>
              </a:lnSpc>
            </a:pPr>
            <a:endParaRPr sz="1800" dirty="0">
              <a:latin typeface="Times New Roman"/>
              <a:cs typeface="Times New Roman"/>
            </a:endParaRPr>
          </a:p>
          <a:p>
            <a:pPr marL="421640">
              <a:lnSpc>
                <a:spcPct val="100000"/>
              </a:lnSpc>
              <a:spcBef>
                <a:spcPts val="1055"/>
              </a:spcBef>
            </a:pPr>
            <a:r>
              <a:rPr spc="-10" dirty="0"/>
              <a:t>Определить </a:t>
            </a:r>
            <a:r>
              <a:rPr spc="-15" dirty="0"/>
              <a:t>формат </a:t>
            </a:r>
            <a:r>
              <a:rPr spc="-5" dirty="0"/>
              <a:t>и </a:t>
            </a:r>
            <a:r>
              <a:rPr spc="-10" dirty="0"/>
              <a:t>регулярность информирования </a:t>
            </a:r>
            <a:r>
              <a:rPr spc="-15" dirty="0"/>
              <a:t>родителей </a:t>
            </a:r>
            <a:r>
              <a:rPr spc="-5" dirty="0"/>
              <a:t>об </a:t>
            </a:r>
            <a:r>
              <a:rPr spc="-10" dirty="0"/>
              <a:t>обучении </a:t>
            </a:r>
            <a:r>
              <a:rPr spc="-15" dirty="0"/>
              <a:t>детей </a:t>
            </a:r>
            <a:r>
              <a:rPr spc="-5" dirty="0"/>
              <a:t>в </a:t>
            </a:r>
            <a:r>
              <a:rPr spc="-10" dirty="0"/>
              <a:t>дистанционной</a:t>
            </a:r>
            <a:r>
              <a:rPr spc="155" dirty="0"/>
              <a:t> </a:t>
            </a:r>
            <a:r>
              <a:rPr spc="-10" dirty="0"/>
              <a:t>форме.</a:t>
            </a:r>
          </a:p>
          <a:p>
            <a:pPr marL="421640">
              <a:lnSpc>
                <a:spcPct val="100000"/>
              </a:lnSpc>
            </a:pPr>
            <a:r>
              <a:rPr spc="-5" dirty="0"/>
              <a:t>Составить памятку </a:t>
            </a:r>
            <a:r>
              <a:rPr spc="-10" dirty="0"/>
              <a:t>информирования, </a:t>
            </a:r>
            <a:r>
              <a:rPr spc="-5" dirty="0"/>
              <a:t>довести </a:t>
            </a:r>
            <a:r>
              <a:rPr dirty="0"/>
              <a:t>до </a:t>
            </a:r>
            <a:r>
              <a:rPr spc="-10" dirty="0"/>
              <a:t>сведения</a:t>
            </a:r>
            <a:r>
              <a:rPr spc="165" dirty="0"/>
              <a:t> </a:t>
            </a:r>
            <a:r>
              <a:rPr spc="-15" dirty="0"/>
              <a:t>родителей</a:t>
            </a:r>
          </a:p>
          <a:p>
            <a:pPr marL="408940">
              <a:lnSpc>
                <a:spcPct val="100000"/>
              </a:lnSpc>
              <a:spcBef>
                <a:spcPts val="5"/>
              </a:spcBef>
            </a:pPr>
            <a:endParaRPr sz="2600" dirty="0">
              <a:latin typeface="Times New Roman"/>
              <a:cs typeface="Times New Roman"/>
            </a:endParaRPr>
          </a:p>
          <a:p>
            <a:pPr marL="429895">
              <a:lnSpc>
                <a:spcPct val="100000"/>
              </a:lnSpc>
            </a:pPr>
            <a:r>
              <a:rPr spc="-15" dirty="0"/>
              <a:t>Рассмотреть </a:t>
            </a:r>
            <a:r>
              <a:rPr spc="-10" dirty="0"/>
              <a:t>возможность </a:t>
            </a:r>
            <a:r>
              <a:rPr spc="-5" dirty="0"/>
              <a:t>записи урока </a:t>
            </a:r>
            <a:r>
              <a:rPr spc="-10" dirty="0"/>
              <a:t>на цифровой </a:t>
            </a:r>
            <a:r>
              <a:rPr spc="-15" dirty="0"/>
              <a:t>носитель. </a:t>
            </a:r>
            <a:r>
              <a:rPr spc="-5" dirty="0"/>
              <a:t>Для </a:t>
            </a:r>
            <a:r>
              <a:rPr spc="-10" dirty="0"/>
              <a:t>формирования </a:t>
            </a:r>
            <a:r>
              <a:rPr spc="-5" dirty="0"/>
              <a:t>и </a:t>
            </a:r>
            <a:r>
              <a:rPr spc="-10" dirty="0"/>
              <a:t>накопления</a:t>
            </a:r>
            <a:r>
              <a:rPr spc="335" dirty="0"/>
              <a:t> </a:t>
            </a:r>
            <a:r>
              <a:rPr spc="-10" dirty="0"/>
              <a:t>банка</a:t>
            </a:r>
          </a:p>
          <a:p>
            <a:pPr marL="429895">
              <a:lnSpc>
                <a:spcPct val="100000"/>
              </a:lnSpc>
              <a:spcBef>
                <a:spcPts val="5"/>
              </a:spcBef>
            </a:pPr>
            <a:r>
              <a:rPr spc="-10" dirty="0"/>
              <a:t>видео уроков </a:t>
            </a:r>
            <a:r>
              <a:rPr spc="-5" dirty="0"/>
              <a:t>для </a:t>
            </a:r>
            <a:r>
              <a:rPr spc="-10" dirty="0"/>
              <a:t>дальнейшего </a:t>
            </a:r>
            <a:r>
              <a:rPr spc="-20" dirty="0"/>
              <a:t>его </a:t>
            </a:r>
            <a:r>
              <a:rPr spc="-10" dirty="0"/>
              <a:t>использования </a:t>
            </a:r>
            <a:r>
              <a:rPr spc="-5" dirty="0"/>
              <a:t>в </a:t>
            </a:r>
            <a:r>
              <a:rPr spc="-15" dirty="0"/>
              <a:t>образовательном</a:t>
            </a:r>
            <a:r>
              <a:rPr spc="195" dirty="0"/>
              <a:t> </a:t>
            </a:r>
            <a:r>
              <a:rPr spc="-5" dirty="0"/>
              <a:t>процессе</a:t>
            </a:r>
          </a:p>
        </p:txBody>
      </p:sp>
      <p:sp>
        <p:nvSpPr>
          <p:cNvPr id="14" name="object 14"/>
          <p:cNvSpPr txBox="1"/>
          <p:nvPr/>
        </p:nvSpPr>
        <p:spPr>
          <a:xfrm>
            <a:off x="4724400" y="1300480"/>
            <a:ext cx="276987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latin typeface="Arial"/>
                <a:cs typeface="Arial"/>
              </a:rPr>
              <a:t>УЧИТЕЛЬ-ПРЕДМЕТНИК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00811" y="457200"/>
            <a:ext cx="11791315" cy="792000"/>
          </a:xfrm>
          <a:custGeom>
            <a:avLst/>
            <a:gdLst/>
            <a:ahLst/>
            <a:cxnLst/>
            <a:rect l="l" t="t" r="r" b="b"/>
            <a:pathLst>
              <a:path w="11791315" h="647700">
                <a:moveTo>
                  <a:pt x="0" y="647700"/>
                </a:moveTo>
                <a:lnTo>
                  <a:pt x="11791188" y="647700"/>
                </a:lnTo>
                <a:lnTo>
                  <a:pt x="11791188" y="0"/>
                </a:lnTo>
                <a:lnTo>
                  <a:pt x="0" y="0"/>
                </a:lnTo>
                <a:lnTo>
                  <a:pt x="0" y="647700"/>
                </a:lnTo>
                <a:close/>
              </a:path>
            </a:pathLst>
          </a:custGeom>
          <a:solidFill>
            <a:srgbClr val="334F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04800" y="457200"/>
            <a:ext cx="24765" cy="792000"/>
          </a:xfrm>
          <a:custGeom>
            <a:avLst/>
            <a:gdLst/>
            <a:ahLst/>
            <a:cxnLst/>
            <a:rect l="l" t="t" r="r" b="b"/>
            <a:pathLst>
              <a:path w="24764" h="647700">
                <a:moveTo>
                  <a:pt x="0" y="647700"/>
                </a:moveTo>
                <a:lnTo>
                  <a:pt x="24384" y="647700"/>
                </a:lnTo>
                <a:lnTo>
                  <a:pt x="24384" y="0"/>
                </a:lnTo>
                <a:lnTo>
                  <a:pt x="0" y="0"/>
                </a:lnTo>
                <a:lnTo>
                  <a:pt x="0" y="647700"/>
                </a:lnTo>
                <a:close/>
              </a:path>
            </a:pathLst>
          </a:custGeom>
          <a:solidFill>
            <a:srgbClr val="334F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457200"/>
            <a:ext cx="248920" cy="792000"/>
          </a:xfrm>
          <a:custGeom>
            <a:avLst/>
            <a:gdLst/>
            <a:ahLst/>
            <a:cxnLst/>
            <a:rect l="l" t="t" r="r" b="b"/>
            <a:pathLst>
              <a:path w="248920" h="647700">
                <a:moveTo>
                  <a:pt x="0" y="647700"/>
                </a:moveTo>
                <a:lnTo>
                  <a:pt x="248411" y="647700"/>
                </a:lnTo>
                <a:lnTo>
                  <a:pt x="248411" y="0"/>
                </a:lnTo>
                <a:lnTo>
                  <a:pt x="0" y="0"/>
                </a:lnTo>
                <a:lnTo>
                  <a:pt x="0" y="647700"/>
                </a:lnTo>
                <a:close/>
              </a:path>
            </a:pathLst>
          </a:custGeom>
          <a:solidFill>
            <a:srgbClr val="334F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560932" y="529909"/>
            <a:ext cx="11402467" cy="68929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ru-RU" sz="2200" spc="-5" dirty="0" smtClean="0"/>
              <a:t>ДЕЯТЕЛЬНОСТЬ УЧАСТНИКОВ УЧЕБНО-ВОСПИТАТЕЛЬНОГО ПРОЦЕССА </a:t>
            </a:r>
            <a:br>
              <a:rPr lang="ru-RU" sz="2200" spc="-5" dirty="0" smtClean="0"/>
            </a:br>
            <a:r>
              <a:rPr lang="ru-RU" sz="2200" spc="-5" dirty="0" smtClean="0"/>
              <a:t>ОРГАНИЗАЦИЙ СРЕДНЕГО ОБРАЗОВАНИЯ</a:t>
            </a:r>
            <a:endParaRPr lang="ru-RU" sz="2200" dirty="0"/>
          </a:p>
        </p:txBody>
      </p:sp>
      <p:sp>
        <p:nvSpPr>
          <p:cNvPr id="6" name="object 6"/>
          <p:cNvSpPr/>
          <p:nvPr/>
        </p:nvSpPr>
        <p:spPr>
          <a:xfrm>
            <a:off x="329184" y="457200"/>
            <a:ext cx="71755" cy="792000"/>
          </a:xfrm>
          <a:custGeom>
            <a:avLst/>
            <a:gdLst/>
            <a:ahLst/>
            <a:cxnLst/>
            <a:rect l="l" t="t" r="r" b="b"/>
            <a:pathLst>
              <a:path w="71754" h="647700">
                <a:moveTo>
                  <a:pt x="0" y="647700"/>
                </a:moveTo>
                <a:lnTo>
                  <a:pt x="71628" y="647700"/>
                </a:lnTo>
                <a:lnTo>
                  <a:pt x="71628" y="0"/>
                </a:lnTo>
                <a:lnTo>
                  <a:pt x="0" y="0"/>
                </a:lnTo>
                <a:lnTo>
                  <a:pt x="0" y="647700"/>
                </a:lnTo>
                <a:close/>
              </a:path>
            </a:pathLst>
          </a:custGeom>
          <a:solidFill>
            <a:srgbClr val="61C3E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62355" y="1549908"/>
            <a:ext cx="833755" cy="4994275"/>
          </a:xfrm>
          <a:custGeom>
            <a:avLst/>
            <a:gdLst/>
            <a:ahLst/>
            <a:cxnLst/>
            <a:rect l="l" t="t" r="r" b="b"/>
            <a:pathLst>
              <a:path w="833755" h="4994275">
                <a:moveTo>
                  <a:pt x="0" y="4994148"/>
                </a:moveTo>
                <a:lnTo>
                  <a:pt x="833628" y="4994148"/>
                </a:lnTo>
                <a:lnTo>
                  <a:pt x="833628" y="0"/>
                </a:lnTo>
                <a:lnTo>
                  <a:pt x="0" y="0"/>
                </a:lnTo>
                <a:lnTo>
                  <a:pt x="0" y="4994148"/>
                </a:lnTo>
                <a:close/>
              </a:path>
            </a:pathLst>
          </a:custGeom>
          <a:solidFill>
            <a:srgbClr val="61C3E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1752600" y="1386577"/>
            <a:ext cx="9601200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ru-RU" b="1" spc="-5" dirty="0" smtClean="0">
                <a:latin typeface="Arial"/>
                <a:cs typeface="Arial"/>
              </a:rPr>
              <a:t>ПЕДАГОГИ, НЕ ЗАДЕЙСТВОВАННЫЕ В ДИСТАНЦИОННОМ УЧЕБНОМ ПРОЦЕССЕ</a:t>
            </a:r>
            <a:endParaRPr lang="ru-RU" b="1" spc="-5" dirty="0">
              <a:latin typeface="Arial"/>
              <a:cs typeface="Arial"/>
            </a:endParaRPr>
          </a:p>
        </p:txBody>
      </p:sp>
      <p:sp>
        <p:nvSpPr>
          <p:cNvPr id="17" name="object 8"/>
          <p:cNvSpPr txBox="1"/>
          <p:nvPr/>
        </p:nvSpPr>
        <p:spPr>
          <a:xfrm>
            <a:off x="990600" y="3004586"/>
            <a:ext cx="11016000" cy="535403"/>
          </a:xfrm>
          <a:prstGeom prst="rect">
            <a:avLst/>
          </a:prstGeom>
          <a:solidFill>
            <a:srgbClr val="334F89"/>
          </a:solidFill>
        </p:spPr>
        <p:txBody>
          <a:bodyPr vert="horz" wrap="square" lIns="0" tIns="42545" rIns="0" bIns="0" rtlCol="0">
            <a:spAutoFit/>
          </a:bodyPr>
          <a:lstStyle/>
          <a:p>
            <a:pPr marL="92075">
              <a:lnSpc>
                <a:spcPct val="100000"/>
              </a:lnSpc>
              <a:spcBef>
                <a:spcPts val="335"/>
              </a:spcBef>
            </a:pP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Учитель </a:t>
            </a:r>
            <a:r>
              <a:rPr lang="ru-RU" sz="1600" b="1" spc="-10" dirty="0">
                <a:solidFill>
                  <a:srgbClr val="FFFFFF"/>
                </a:solidFill>
                <a:latin typeface="Arial"/>
                <a:cs typeface="Arial"/>
              </a:rPr>
              <a:t>физической культуры, начальной военной 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и технологической подготовки - </a:t>
            </a:r>
            <a:r>
              <a:rPr lang="ru-RU" sz="1600" b="1" spc="-10" dirty="0">
                <a:solidFill>
                  <a:srgbClr val="FFFFFF"/>
                </a:solidFill>
                <a:latin typeface="Arial"/>
                <a:cs typeface="Arial"/>
              </a:rPr>
              <a:t>разрабатывает комплекс физических и строевых упражнений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 для выполнения обучающимися дома;</a:t>
            </a:r>
          </a:p>
        </p:txBody>
      </p:sp>
      <p:sp>
        <p:nvSpPr>
          <p:cNvPr id="18" name="object 9"/>
          <p:cNvSpPr txBox="1"/>
          <p:nvPr/>
        </p:nvSpPr>
        <p:spPr>
          <a:xfrm>
            <a:off x="1008886" y="3725175"/>
            <a:ext cx="11016000" cy="534762"/>
          </a:xfrm>
          <a:prstGeom prst="rect">
            <a:avLst/>
          </a:prstGeom>
          <a:solidFill>
            <a:srgbClr val="334F89"/>
          </a:solidFill>
        </p:spPr>
        <p:txBody>
          <a:bodyPr vert="horz" wrap="square" lIns="0" tIns="41910" rIns="0" bIns="0" rtlCol="0">
            <a:spAutoFit/>
          </a:bodyPr>
          <a:lstStyle/>
          <a:p>
            <a:pPr marL="92075">
              <a:lnSpc>
                <a:spcPct val="100000"/>
              </a:lnSpc>
              <a:spcBef>
                <a:spcPts val="330"/>
              </a:spcBef>
            </a:pPr>
            <a:r>
              <a:rPr lang="ru-RU" sz="1600" spc="-15" dirty="0">
                <a:solidFill>
                  <a:srgbClr val="FFFFFF"/>
                </a:solidFill>
                <a:latin typeface="Arial"/>
                <a:cs typeface="Arial"/>
              </a:rPr>
              <a:t>Учитель </a:t>
            </a:r>
            <a:r>
              <a:rPr lang="ru-RU" sz="1600" b="1" spc="-15" dirty="0">
                <a:solidFill>
                  <a:srgbClr val="FFFFFF"/>
                </a:solidFill>
                <a:latin typeface="Arial"/>
                <a:cs typeface="Arial"/>
              </a:rPr>
              <a:t>художественного труда, графики и проектирования</a:t>
            </a:r>
            <a:r>
              <a:rPr lang="ru-RU" sz="1600" spc="-15" dirty="0">
                <a:solidFill>
                  <a:srgbClr val="FFFFFF"/>
                </a:solidFill>
                <a:latin typeface="Arial"/>
                <a:cs typeface="Arial"/>
              </a:rPr>
              <a:t> – разрабатывает </a:t>
            </a:r>
            <a:r>
              <a:rPr lang="ru-RU" sz="1600" b="1" spc="-15" dirty="0">
                <a:solidFill>
                  <a:srgbClr val="FFFFFF"/>
                </a:solidFill>
                <a:latin typeface="Arial"/>
                <a:cs typeface="Arial"/>
              </a:rPr>
              <a:t>инструкции по изготовлению поделок, макетов и </a:t>
            </a:r>
            <a:r>
              <a:rPr lang="ru-RU" sz="1600" b="1" spc="-15" dirty="0" err="1">
                <a:solidFill>
                  <a:srgbClr val="FFFFFF"/>
                </a:solidFill>
                <a:latin typeface="Arial"/>
                <a:cs typeface="Arial"/>
              </a:rPr>
              <a:t>др</a:t>
            </a:r>
            <a:r>
              <a:rPr lang="ru-RU" sz="1600" b="1" spc="-15" dirty="0">
                <a:solidFill>
                  <a:srgbClr val="FFFFFF"/>
                </a:solidFill>
                <a:latin typeface="Arial"/>
                <a:cs typeface="Arial"/>
              </a:rPr>
              <a:t>;</a:t>
            </a:r>
          </a:p>
        </p:txBody>
      </p:sp>
      <p:sp>
        <p:nvSpPr>
          <p:cNvPr id="20" name="object 8">
            <a:extLst>
              <a:ext uri="{FF2B5EF4-FFF2-40B4-BE49-F238E27FC236}">
                <a16:creationId xmlns="" xmlns:a16="http://schemas.microsoft.com/office/drawing/2014/main" id="{49592010-2307-478C-9054-C7BB5A73555F}"/>
              </a:ext>
            </a:extLst>
          </p:cNvPr>
          <p:cNvSpPr txBox="1"/>
          <p:nvPr/>
        </p:nvSpPr>
        <p:spPr>
          <a:xfrm>
            <a:off x="1004197" y="1791555"/>
            <a:ext cx="11016000" cy="1027845"/>
          </a:xfrm>
          <a:prstGeom prst="rect">
            <a:avLst/>
          </a:prstGeom>
          <a:solidFill>
            <a:srgbClr val="334F89"/>
          </a:solidFill>
        </p:spPr>
        <p:txBody>
          <a:bodyPr vert="horz" wrap="square" lIns="0" tIns="42545" rIns="0" bIns="0" rtlCol="0">
            <a:spAutoFit/>
          </a:bodyPr>
          <a:lstStyle/>
          <a:p>
            <a:pPr lvl="0" algn="just">
              <a:tabLst>
                <a:tab pos="271463" algn="l"/>
                <a:tab pos="533400" algn="l"/>
              </a:tabLst>
            </a:pPr>
            <a:r>
              <a:rPr lang="ru-RU" sz="1600" kern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Учебные </a:t>
            </a:r>
            <a:r>
              <a:rPr lang="ru-RU" sz="1600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предметы, по которым </a:t>
            </a:r>
            <a:r>
              <a:rPr lang="ru-RU" sz="1600" b="1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оценивание проводится как «зачет/незачет» </a:t>
            </a:r>
            <a:r>
              <a:rPr lang="ru-RU" sz="1600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 вошли в перечень предметов, транслируемых на телевидении </a:t>
            </a:r>
            <a:r>
              <a:rPr lang="ru-RU" sz="1600" b="1" i="1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(Физическая культура, Самопознание, Художественный труд, Музыка, Начальная военная и технологическая подготовка, Основы предпринимательства и бизнеса, Графика и проектирование); </a:t>
            </a:r>
          </a:p>
        </p:txBody>
      </p:sp>
      <p:sp>
        <p:nvSpPr>
          <p:cNvPr id="21" name="object 9"/>
          <p:cNvSpPr txBox="1"/>
          <p:nvPr/>
        </p:nvSpPr>
        <p:spPr>
          <a:xfrm>
            <a:off x="990600" y="4445123"/>
            <a:ext cx="11016000" cy="534762"/>
          </a:xfrm>
          <a:prstGeom prst="rect">
            <a:avLst/>
          </a:prstGeom>
          <a:solidFill>
            <a:srgbClr val="334F89"/>
          </a:solidFill>
        </p:spPr>
        <p:txBody>
          <a:bodyPr vert="horz" wrap="square" lIns="0" tIns="41910" rIns="0" bIns="0" rtlCol="0">
            <a:spAutoFit/>
          </a:bodyPr>
          <a:lstStyle/>
          <a:p>
            <a:pPr marL="92075">
              <a:lnSpc>
                <a:spcPct val="100000"/>
              </a:lnSpc>
              <a:spcBef>
                <a:spcPts val="330"/>
              </a:spcBef>
            </a:pPr>
            <a:r>
              <a:rPr lang="ru-RU" sz="1600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Учитель </a:t>
            </a:r>
            <a:r>
              <a:rPr lang="ru-RU" sz="1600" b="1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самопознания, основ предпринимательства</a:t>
            </a:r>
            <a:r>
              <a:rPr lang="ru-RU" sz="1600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и бизнеса – предоставляет рекомендации по </a:t>
            </a:r>
            <a:r>
              <a:rPr lang="ru-RU" sz="1600" b="1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проектной деятельности</a:t>
            </a:r>
            <a:r>
              <a:rPr lang="ru-RU" sz="1600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ru-RU" sz="1600" b="1" spc="-15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22" name="object 9"/>
          <p:cNvSpPr txBox="1"/>
          <p:nvPr/>
        </p:nvSpPr>
        <p:spPr>
          <a:xfrm>
            <a:off x="990600" y="5165071"/>
            <a:ext cx="11016000" cy="288541"/>
          </a:xfrm>
          <a:prstGeom prst="rect">
            <a:avLst/>
          </a:prstGeom>
          <a:solidFill>
            <a:srgbClr val="334F89"/>
          </a:solidFill>
        </p:spPr>
        <p:txBody>
          <a:bodyPr vert="horz" wrap="square" lIns="0" tIns="41910" rIns="0" bIns="0" rtlCol="0">
            <a:spAutoFit/>
          </a:bodyPr>
          <a:lstStyle/>
          <a:p>
            <a:pPr marL="92075">
              <a:lnSpc>
                <a:spcPct val="100000"/>
              </a:lnSpc>
              <a:spcBef>
                <a:spcPts val="330"/>
              </a:spcBef>
            </a:pPr>
            <a:r>
              <a:rPr lang="ru-RU" sz="1600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Учитель </a:t>
            </a:r>
            <a:r>
              <a:rPr lang="ru-RU" sz="1600" b="1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музыки</a:t>
            </a:r>
            <a:r>
              <a:rPr lang="ru-RU" sz="1600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предоставляет перечень </a:t>
            </a:r>
            <a:r>
              <a:rPr lang="ru-RU" sz="1600" b="1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музыкальных произведений</a:t>
            </a:r>
            <a:r>
              <a:rPr lang="ru-RU" sz="1600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которые необходимо </a:t>
            </a:r>
            <a:r>
              <a:rPr lang="ru-RU" sz="1600" b="1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прослушать</a:t>
            </a:r>
            <a:r>
              <a:rPr lang="ru-RU" sz="1600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ru-RU" sz="1600" b="1" spc="-15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23" name="object 9"/>
          <p:cNvSpPr txBox="1"/>
          <p:nvPr/>
        </p:nvSpPr>
        <p:spPr>
          <a:xfrm>
            <a:off x="990600" y="5638800"/>
            <a:ext cx="11016000" cy="780983"/>
          </a:xfrm>
          <a:prstGeom prst="rect">
            <a:avLst/>
          </a:prstGeom>
          <a:solidFill>
            <a:srgbClr val="334F89"/>
          </a:solidFill>
        </p:spPr>
        <p:txBody>
          <a:bodyPr vert="horz" wrap="square" lIns="0" tIns="41910" rIns="0" bIns="0" rtlCol="0">
            <a:spAutoFit/>
          </a:bodyPr>
          <a:lstStyle/>
          <a:p>
            <a:pPr algn="just">
              <a:tabLst>
                <a:tab pos="271463" algn="l"/>
                <a:tab pos="533400" algn="l"/>
              </a:tabLst>
            </a:pPr>
            <a:r>
              <a:rPr lang="ru-RU" sz="1600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участвуют в </a:t>
            </a:r>
            <a:r>
              <a:rPr lang="ru-RU" sz="1600" b="1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организации и проведении воспитательных мероприятий в режиме онлайн</a:t>
            </a:r>
            <a:r>
              <a:rPr lang="ru-RU" sz="1600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algn="just">
              <a:tabLst>
                <a:tab pos="271463" algn="l"/>
                <a:tab pos="533400" algn="l"/>
              </a:tabLst>
            </a:pPr>
            <a:r>
              <a:rPr lang="ru-RU" sz="1600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оказывают </a:t>
            </a:r>
            <a:r>
              <a:rPr lang="ru-RU" sz="1600" b="1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методическую помощь в организации и проведении онлайн-уроков и мероприятий</a:t>
            </a:r>
            <a:r>
              <a:rPr lang="ru-RU" sz="1600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algn="just">
              <a:tabLst>
                <a:tab pos="271463" algn="l"/>
                <a:tab pos="533400" algn="l"/>
              </a:tabLst>
            </a:pPr>
            <a:r>
              <a:rPr lang="ru-RU" sz="1600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информирует </a:t>
            </a:r>
            <a:r>
              <a:rPr lang="ru-RU" sz="1600" b="1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администрацию о проведенной работе и ее результатах</a:t>
            </a:r>
            <a:r>
              <a:rPr lang="ru-RU" sz="1600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357221960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48920" y="1064157"/>
            <a:ext cx="11714480" cy="5946243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kk-KZ" sz="1400" dirty="0" smtClean="0">
                <a:solidFill>
                  <a:srgbClr val="002060"/>
                </a:solidFill>
              </a:rPr>
              <a:t>- </a:t>
            </a:r>
            <a:r>
              <a:rPr lang="kk-KZ" sz="1400" dirty="0">
                <a:solidFill>
                  <a:srgbClr val="002060"/>
                </a:solidFill>
              </a:rPr>
              <a:t>корректирует </a:t>
            </a:r>
            <a:r>
              <a:rPr lang="ru-RU" sz="1400" dirty="0">
                <a:solidFill>
                  <a:srgbClr val="002060"/>
                </a:solidFill>
              </a:rPr>
              <a:t>календарно-тематические</a:t>
            </a:r>
            <a:r>
              <a:rPr lang="kk-KZ" sz="1400" dirty="0">
                <a:solidFill>
                  <a:srgbClr val="002060"/>
                </a:solidFill>
              </a:rPr>
              <a:t>  планы в электронных журналах и дневниках;</a:t>
            </a:r>
            <a:endParaRPr lang="ru-RU" sz="1400" dirty="0">
              <a:solidFill>
                <a:srgbClr val="002060"/>
              </a:solidFill>
            </a:endParaRPr>
          </a:p>
          <a:p>
            <a:pPr>
              <a:lnSpc>
                <a:spcPct val="120000"/>
              </a:lnSpc>
            </a:pPr>
            <a:r>
              <a:rPr lang="kk-KZ" sz="1400" dirty="0">
                <a:solidFill>
                  <a:srgbClr val="002060"/>
                </a:solidFill>
              </a:rPr>
              <a:t>- </a:t>
            </a:r>
            <a:r>
              <a:rPr lang="ru-RU" sz="1400" dirty="0">
                <a:solidFill>
                  <a:srgbClr val="002060"/>
                </a:solidFill>
              </a:rPr>
              <a:t>своевременно осуществляет корректировку поурочного планирования и структуризацию учебных материалов с применением ссылок на веб-сайты, электронные библиотеки и другие; </a:t>
            </a:r>
          </a:p>
          <a:p>
            <a:pPr>
              <a:lnSpc>
                <a:spcPct val="120000"/>
              </a:lnSpc>
            </a:pPr>
            <a:r>
              <a:rPr lang="kk-KZ" sz="1400" dirty="0">
                <a:solidFill>
                  <a:srgbClr val="002060"/>
                </a:solidFill>
              </a:rPr>
              <a:t>- </a:t>
            </a:r>
            <a:r>
              <a:rPr lang="ru-RU" sz="1400" dirty="0">
                <a:solidFill>
                  <a:srgbClr val="002060"/>
                </a:solidFill>
              </a:rPr>
              <a:t>согласовывает с заместителем руководителя по учебно-воспитательной работе проводимые виды работ</a:t>
            </a:r>
            <a:r>
              <a:rPr lang="kk-KZ" sz="1400" dirty="0">
                <a:solidFill>
                  <a:srgbClr val="002060"/>
                </a:solidFill>
              </a:rPr>
              <a:t>; </a:t>
            </a:r>
            <a:endParaRPr lang="ru-RU" sz="1400" dirty="0">
              <a:solidFill>
                <a:srgbClr val="002060"/>
              </a:solidFill>
            </a:endParaRPr>
          </a:p>
          <a:p>
            <a:pPr>
              <a:lnSpc>
                <a:spcPct val="120000"/>
              </a:lnSpc>
            </a:pPr>
            <a:r>
              <a:rPr lang="ru-RU" sz="1400" dirty="0">
                <a:solidFill>
                  <a:srgbClr val="002060"/>
                </a:solidFill>
              </a:rPr>
              <a:t>- применяет оптимальные и разнообразные виды работ (</a:t>
            </a:r>
            <a:r>
              <a:rPr lang="ru-RU" sz="1400" dirty="0" err="1">
                <a:solidFill>
                  <a:srgbClr val="002060"/>
                </a:solidFill>
              </a:rPr>
              <a:t>видеоуроки</a:t>
            </a:r>
            <a:r>
              <a:rPr lang="ru-RU" sz="1400" dirty="0">
                <a:solidFill>
                  <a:srgbClr val="002060"/>
                </a:solidFill>
              </a:rPr>
              <a:t>, самостоятельная работа, онлайн-курсы, чат-занятия, веб-занятия, </a:t>
            </a:r>
            <a:r>
              <a:rPr lang="ru-RU" sz="1400" dirty="0" err="1">
                <a:solidFill>
                  <a:srgbClr val="002060"/>
                </a:solidFill>
              </a:rPr>
              <a:t>телеконференци</a:t>
            </a:r>
            <a:r>
              <a:rPr lang="kk-KZ" sz="1400" dirty="0">
                <a:solidFill>
                  <a:srgbClr val="002060"/>
                </a:solidFill>
              </a:rPr>
              <a:t>и и форумы</a:t>
            </a:r>
            <a:r>
              <a:rPr lang="ru-RU" sz="1400" dirty="0">
                <a:solidFill>
                  <a:srgbClr val="002060"/>
                </a:solidFill>
              </a:rPr>
              <a:t> и др.), доступные информационно-коммуникационные технологии (скайп, телеуроки</a:t>
            </a:r>
            <a:r>
              <a:rPr lang="ru-RU" sz="1400" dirty="0" smtClean="0">
                <a:solidFill>
                  <a:srgbClr val="002060"/>
                </a:solidFill>
              </a:rPr>
              <a:t>, </a:t>
            </a:r>
            <a:r>
              <a:rPr lang="ru-RU" sz="1400" dirty="0">
                <a:solidFill>
                  <a:srgbClr val="002060"/>
                </a:solidFill>
              </a:rPr>
              <a:t>электронная почта, </a:t>
            </a:r>
            <a:r>
              <a:rPr lang="en-US" sz="1400" dirty="0">
                <a:solidFill>
                  <a:srgbClr val="002060"/>
                </a:solidFill>
              </a:rPr>
              <a:t>W</a:t>
            </a:r>
            <a:r>
              <a:rPr lang="kk-KZ" sz="1400" dirty="0">
                <a:solidFill>
                  <a:srgbClr val="002060"/>
                </a:solidFill>
              </a:rPr>
              <a:t>hats</a:t>
            </a:r>
            <a:r>
              <a:rPr lang="en-US" sz="1400" dirty="0">
                <a:solidFill>
                  <a:srgbClr val="002060"/>
                </a:solidFill>
              </a:rPr>
              <a:t>A</a:t>
            </a:r>
            <a:r>
              <a:rPr lang="kk-KZ" sz="1400" dirty="0">
                <a:solidFill>
                  <a:srgbClr val="002060"/>
                </a:solidFill>
              </a:rPr>
              <a:t>pp и </a:t>
            </a:r>
            <a:r>
              <a:rPr lang="en-US" sz="1400" dirty="0">
                <a:solidFill>
                  <a:srgbClr val="002060"/>
                </a:solidFill>
              </a:rPr>
              <a:t>Telegram</a:t>
            </a:r>
            <a:r>
              <a:rPr lang="ru-RU" sz="1400" dirty="0">
                <a:solidFill>
                  <a:srgbClr val="002060"/>
                </a:solidFill>
              </a:rPr>
              <a:t> чаты, </a:t>
            </a:r>
            <a:r>
              <a:rPr lang="en-US" sz="1400" dirty="0">
                <a:solidFill>
                  <a:srgbClr val="002060"/>
                </a:solidFill>
              </a:rPr>
              <a:t>Zoom</a:t>
            </a:r>
            <a:r>
              <a:rPr lang="ru-RU" sz="1400" dirty="0">
                <a:solidFill>
                  <a:srgbClr val="002060"/>
                </a:solidFill>
              </a:rPr>
              <a:t>, </a:t>
            </a:r>
            <a:r>
              <a:rPr lang="en-US" sz="1400" dirty="0">
                <a:solidFill>
                  <a:srgbClr val="002060"/>
                </a:solidFill>
              </a:rPr>
              <a:t>Moodle</a:t>
            </a:r>
            <a:r>
              <a:rPr lang="ru-RU" sz="1400" dirty="0">
                <a:solidFill>
                  <a:srgbClr val="002060"/>
                </a:solidFill>
              </a:rPr>
              <a:t>, и другие);</a:t>
            </a:r>
          </a:p>
          <a:p>
            <a:pPr>
              <a:lnSpc>
                <a:spcPct val="120000"/>
              </a:lnSpc>
            </a:pPr>
            <a:r>
              <a:rPr lang="ru-RU" sz="1400" dirty="0">
                <a:solidFill>
                  <a:srgbClr val="002060"/>
                </a:solidFill>
              </a:rPr>
              <a:t>- своевременно доводит информацию о применяемых видах работ до сведения обучающихся, их родителей (законных представителей), используя электронные журналы</a:t>
            </a:r>
            <a:r>
              <a:rPr lang="kk-KZ" sz="1400" dirty="0">
                <a:solidFill>
                  <a:srgbClr val="002060"/>
                </a:solidFill>
              </a:rPr>
              <a:t> и дневники</a:t>
            </a:r>
            <a:r>
              <a:rPr lang="ru-RU" sz="1400" dirty="0">
                <a:solidFill>
                  <a:srgbClr val="002060"/>
                </a:solidFill>
              </a:rPr>
              <a:t>; </a:t>
            </a:r>
          </a:p>
          <a:p>
            <a:pPr>
              <a:lnSpc>
                <a:spcPct val="120000"/>
              </a:lnSpc>
            </a:pPr>
            <a:r>
              <a:rPr lang="ru-RU" sz="1400" dirty="0">
                <a:solidFill>
                  <a:srgbClr val="002060"/>
                </a:solidFill>
              </a:rPr>
              <a:t>- проводит урок в соответствии с утвержденным графиком </a:t>
            </a:r>
            <a:r>
              <a:rPr lang="ru-RU" sz="1400" dirty="0" smtClean="0">
                <a:solidFill>
                  <a:srgbClr val="002060"/>
                </a:solidFill>
              </a:rPr>
              <a:t>обучения, осуществляет </a:t>
            </a:r>
            <a:r>
              <a:rPr lang="ru-RU" sz="1400" dirty="0">
                <a:solidFill>
                  <a:srgbClr val="002060"/>
                </a:solidFill>
              </a:rPr>
              <a:t>контроль за самостоятельной работой обучающегося, предоставляет обратную связь;</a:t>
            </a:r>
          </a:p>
          <a:p>
            <a:pPr>
              <a:lnSpc>
                <a:spcPct val="120000"/>
              </a:lnSpc>
            </a:pPr>
            <a:r>
              <a:rPr lang="ru-RU" sz="1400" dirty="0">
                <a:solidFill>
                  <a:srgbClr val="002060"/>
                </a:solidFill>
              </a:rPr>
              <a:t>-  предоставляет домашнее задание согласно нормам объема домашнего </a:t>
            </a:r>
            <a:r>
              <a:rPr lang="ru-RU" sz="1400" dirty="0" smtClean="0">
                <a:solidFill>
                  <a:srgbClr val="002060"/>
                </a:solidFill>
              </a:rPr>
              <a:t>задания, осуществляет </a:t>
            </a:r>
            <a:r>
              <a:rPr lang="ru-RU" sz="1400" dirty="0">
                <a:solidFill>
                  <a:srgbClr val="002060"/>
                </a:solidFill>
              </a:rPr>
              <a:t>сбор выполненных заданий к уроку любым доступным для учителя и ученика способом (электронные журналы</a:t>
            </a:r>
            <a:r>
              <a:rPr lang="kk-KZ" sz="1400" dirty="0">
                <a:solidFill>
                  <a:srgbClr val="002060"/>
                </a:solidFill>
              </a:rPr>
              <a:t> и дневники</a:t>
            </a:r>
            <a:r>
              <a:rPr lang="ru-RU" sz="1400" dirty="0">
                <a:solidFill>
                  <a:srgbClr val="002060"/>
                </a:solidFill>
              </a:rPr>
              <a:t>, </a:t>
            </a:r>
            <a:r>
              <a:rPr lang="ru-RU" sz="1400" dirty="0" err="1">
                <a:solidFill>
                  <a:srgbClr val="002060"/>
                </a:solidFill>
              </a:rPr>
              <a:t>месенджеры</a:t>
            </a:r>
            <a:r>
              <a:rPr lang="ru-RU" sz="1400" dirty="0">
                <a:solidFill>
                  <a:srgbClr val="002060"/>
                </a:solidFill>
              </a:rPr>
              <a:t>, облачные технологии и др.)</a:t>
            </a:r>
          </a:p>
          <a:p>
            <a:pPr>
              <a:lnSpc>
                <a:spcPct val="120000"/>
              </a:lnSpc>
            </a:pPr>
            <a:r>
              <a:rPr lang="ru-RU" sz="1400" dirty="0">
                <a:solidFill>
                  <a:srgbClr val="002060"/>
                </a:solidFill>
              </a:rPr>
              <a:t>- заполняет своевременно на платформе электронного журнала следующие разделы: </a:t>
            </a:r>
          </a:p>
          <a:p>
            <a:pPr>
              <a:lnSpc>
                <a:spcPct val="120000"/>
              </a:lnSpc>
            </a:pPr>
            <a:r>
              <a:rPr lang="ru-RU" sz="1400" dirty="0">
                <a:solidFill>
                  <a:srgbClr val="002060"/>
                </a:solidFill>
              </a:rPr>
              <a:t>а) домашнее задание после каждого ТВ-урока/</a:t>
            </a:r>
            <a:r>
              <a:rPr lang="ru-RU" sz="1400" dirty="0" err="1">
                <a:solidFill>
                  <a:srgbClr val="002060"/>
                </a:solidFill>
              </a:rPr>
              <a:t>Вебинара</a:t>
            </a:r>
            <a:r>
              <a:rPr lang="ru-RU" sz="1400" dirty="0">
                <a:solidFill>
                  <a:srgbClr val="002060"/>
                </a:solidFill>
              </a:rPr>
              <a:t> (задания из учебников и ссылки на ресурсы); </a:t>
            </a:r>
          </a:p>
          <a:p>
            <a:pPr>
              <a:lnSpc>
                <a:spcPct val="120000"/>
              </a:lnSpc>
            </a:pPr>
            <a:r>
              <a:rPr lang="ru-RU" sz="1400" dirty="0">
                <a:solidFill>
                  <a:srgbClr val="002060"/>
                </a:solidFill>
              </a:rPr>
              <a:t>б) прикрепление файлов с рекомендациями по выполнению заданий;</a:t>
            </a:r>
          </a:p>
          <a:p>
            <a:pPr>
              <a:lnSpc>
                <a:spcPct val="120000"/>
              </a:lnSpc>
            </a:pPr>
            <a:r>
              <a:rPr lang="ru-RU" sz="1400" dirty="0">
                <a:solidFill>
                  <a:srgbClr val="002060"/>
                </a:solidFill>
              </a:rPr>
              <a:t>в) обратная связь по выполнению домашнего задания, комментарии к уроку</a:t>
            </a:r>
          </a:p>
          <a:p>
            <a:pPr>
              <a:lnSpc>
                <a:spcPct val="120000"/>
              </a:lnSpc>
            </a:pPr>
            <a:r>
              <a:rPr lang="ru-RU" sz="1400" dirty="0">
                <a:solidFill>
                  <a:srgbClr val="002060"/>
                </a:solidFill>
              </a:rPr>
              <a:t>г) заполнение результатов </a:t>
            </a:r>
            <a:r>
              <a:rPr lang="ru-RU" sz="1400" dirty="0" err="1">
                <a:solidFill>
                  <a:srgbClr val="002060"/>
                </a:solidFill>
              </a:rPr>
              <a:t>суммативных</a:t>
            </a:r>
            <a:r>
              <a:rPr lang="ru-RU" sz="1400" dirty="0">
                <a:solidFill>
                  <a:srgbClr val="002060"/>
                </a:solidFill>
              </a:rPr>
              <a:t> работ</a:t>
            </a:r>
          </a:p>
          <a:p>
            <a:pPr>
              <a:lnSpc>
                <a:spcPct val="120000"/>
              </a:lnSpc>
            </a:pPr>
            <a:r>
              <a:rPr lang="ru-RU" sz="1400" dirty="0">
                <a:solidFill>
                  <a:srgbClr val="002060"/>
                </a:solidFill>
              </a:rPr>
              <a:t>д) выставление пропуска урока в случае отсутствия обучающегося на видео конференции либо не выполнившего задание в установленные сроки на платформе электронного журнала</a:t>
            </a:r>
          </a:p>
          <a:p>
            <a:pPr>
              <a:lnSpc>
                <a:spcPct val="120000"/>
              </a:lnSpc>
            </a:pPr>
            <a:r>
              <a:rPr lang="ru-RU" sz="1400" dirty="0">
                <a:solidFill>
                  <a:srgbClr val="002060"/>
                </a:solidFill>
              </a:rPr>
              <a:t>- проводит индивидуальные консультации для обучающихся, в том числе для детей с особыми образовательными потребностями;</a:t>
            </a:r>
          </a:p>
          <a:p>
            <a:pPr>
              <a:lnSpc>
                <a:spcPct val="120000"/>
              </a:lnSpc>
            </a:pPr>
            <a:r>
              <a:rPr lang="ru-RU" sz="1400" dirty="0">
                <a:solidFill>
                  <a:srgbClr val="002060"/>
                </a:solidFill>
              </a:rPr>
              <a:t>- информирует администрацию о проведенной работе и ее результатах</a:t>
            </a:r>
            <a:r>
              <a:rPr lang="kk-KZ" sz="1400" dirty="0">
                <a:solidFill>
                  <a:srgbClr val="002060"/>
                </a:solidFill>
              </a:rPr>
              <a:t>.</a:t>
            </a:r>
            <a:r>
              <a:rPr lang="ru-RU" sz="1400" dirty="0">
                <a:solidFill>
                  <a:srgbClr val="002060"/>
                </a:solidFill>
              </a:rPr>
              <a:t>  </a:t>
            </a:r>
          </a:p>
          <a:p>
            <a:pPr>
              <a:lnSpc>
                <a:spcPct val="120000"/>
              </a:lnSpc>
            </a:pPr>
            <a:endParaRPr lang="ru-RU" sz="1400" dirty="0">
              <a:solidFill>
                <a:srgbClr val="002060"/>
              </a:solidFill>
            </a:endParaRPr>
          </a:p>
        </p:txBody>
      </p:sp>
      <p:sp>
        <p:nvSpPr>
          <p:cNvPr id="4" name="object 2"/>
          <p:cNvSpPr/>
          <p:nvPr/>
        </p:nvSpPr>
        <p:spPr>
          <a:xfrm>
            <a:off x="400811" y="152400"/>
            <a:ext cx="11791315" cy="792000"/>
          </a:xfrm>
          <a:custGeom>
            <a:avLst/>
            <a:gdLst/>
            <a:ahLst/>
            <a:cxnLst/>
            <a:rect l="l" t="t" r="r" b="b"/>
            <a:pathLst>
              <a:path w="11791315" h="647700">
                <a:moveTo>
                  <a:pt x="0" y="647700"/>
                </a:moveTo>
                <a:lnTo>
                  <a:pt x="11791188" y="647700"/>
                </a:lnTo>
                <a:lnTo>
                  <a:pt x="11791188" y="0"/>
                </a:lnTo>
                <a:lnTo>
                  <a:pt x="0" y="0"/>
                </a:lnTo>
                <a:lnTo>
                  <a:pt x="0" y="647700"/>
                </a:lnTo>
                <a:close/>
              </a:path>
            </a:pathLst>
          </a:custGeom>
          <a:solidFill>
            <a:srgbClr val="334F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3"/>
          <p:cNvSpPr/>
          <p:nvPr/>
        </p:nvSpPr>
        <p:spPr>
          <a:xfrm>
            <a:off x="304800" y="152400"/>
            <a:ext cx="24765" cy="792000"/>
          </a:xfrm>
          <a:custGeom>
            <a:avLst/>
            <a:gdLst/>
            <a:ahLst/>
            <a:cxnLst/>
            <a:rect l="l" t="t" r="r" b="b"/>
            <a:pathLst>
              <a:path w="24764" h="647700">
                <a:moveTo>
                  <a:pt x="0" y="647700"/>
                </a:moveTo>
                <a:lnTo>
                  <a:pt x="24384" y="647700"/>
                </a:lnTo>
                <a:lnTo>
                  <a:pt x="24384" y="0"/>
                </a:lnTo>
                <a:lnTo>
                  <a:pt x="0" y="0"/>
                </a:lnTo>
                <a:lnTo>
                  <a:pt x="0" y="647700"/>
                </a:lnTo>
                <a:close/>
              </a:path>
            </a:pathLst>
          </a:custGeom>
          <a:solidFill>
            <a:srgbClr val="334F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4"/>
          <p:cNvSpPr/>
          <p:nvPr/>
        </p:nvSpPr>
        <p:spPr>
          <a:xfrm>
            <a:off x="0" y="152400"/>
            <a:ext cx="248920" cy="792000"/>
          </a:xfrm>
          <a:custGeom>
            <a:avLst/>
            <a:gdLst/>
            <a:ahLst/>
            <a:cxnLst/>
            <a:rect l="l" t="t" r="r" b="b"/>
            <a:pathLst>
              <a:path w="248920" h="647700">
                <a:moveTo>
                  <a:pt x="0" y="647700"/>
                </a:moveTo>
                <a:lnTo>
                  <a:pt x="248411" y="647700"/>
                </a:lnTo>
                <a:lnTo>
                  <a:pt x="248411" y="0"/>
                </a:lnTo>
                <a:lnTo>
                  <a:pt x="0" y="0"/>
                </a:lnTo>
                <a:lnTo>
                  <a:pt x="0" y="647700"/>
                </a:lnTo>
                <a:close/>
              </a:path>
            </a:pathLst>
          </a:custGeom>
          <a:solidFill>
            <a:srgbClr val="334F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5"/>
          <p:cNvSpPr txBox="1">
            <a:spLocks noGrp="1"/>
          </p:cNvSpPr>
          <p:nvPr>
            <p:ph type="title"/>
          </p:nvPr>
        </p:nvSpPr>
        <p:spPr>
          <a:xfrm>
            <a:off x="533400" y="225109"/>
            <a:ext cx="11402467" cy="68929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ru-RU" sz="2200" spc="-5" dirty="0" smtClean="0"/>
              <a:t>УЧИТЕЛЬ-ПРЕДМЕТНИК И ОБУЧАЮЩИЙСЯ, ИМЕЮЩИЕ ДОСТУП К ИНТЕРНЕТУ И ИСПОЛЬЗУЮЩИЕ ДИСТАНЦИОННЫЕ ТЕХНОЛОГИИ ОБУЧЕНИЯ:</a:t>
            </a:r>
            <a:endParaRPr lang="ru-RU" sz="2200" spc="-5" dirty="0"/>
          </a:p>
        </p:txBody>
      </p:sp>
      <p:sp>
        <p:nvSpPr>
          <p:cNvPr id="8" name="object 6"/>
          <p:cNvSpPr/>
          <p:nvPr/>
        </p:nvSpPr>
        <p:spPr>
          <a:xfrm>
            <a:off x="329184" y="152400"/>
            <a:ext cx="71755" cy="792000"/>
          </a:xfrm>
          <a:custGeom>
            <a:avLst/>
            <a:gdLst/>
            <a:ahLst/>
            <a:cxnLst/>
            <a:rect l="l" t="t" r="r" b="b"/>
            <a:pathLst>
              <a:path w="71754" h="647700">
                <a:moveTo>
                  <a:pt x="0" y="647700"/>
                </a:moveTo>
                <a:lnTo>
                  <a:pt x="71628" y="647700"/>
                </a:lnTo>
                <a:lnTo>
                  <a:pt x="71628" y="0"/>
                </a:lnTo>
                <a:lnTo>
                  <a:pt x="0" y="0"/>
                </a:lnTo>
                <a:lnTo>
                  <a:pt x="0" y="647700"/>
                </a:lnTo>
                <a:close/>
              </a:path>
            </a:pathLst>
          </a:custGeom>
          <a:solidFill>
            <a:srgbClr val="61C3EE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xmlns="" val="25644442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00660" y="990600"/>
            <a:ext cx="11991340" cy="5922455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kk-KZ" sz="1400" dirty="0" smtClean="0">
                <a:solidFill>
                  <a:srgbClr val="002060"/>
                </a:solidFill>
              </a:rPr>
              <a:t>- </a:t>
            </a:r>
            <a:r>
              <a:rPr lang="kk-KZ" sz="1400" dirty="0">
                <a:solidFill>
                  <a:srgbClr val="002060"/>
                </a:solidFill>
              </a:rPr>
              <a:t>корректирует </a:t>
            </a:r>
            <a:r>
              <a:rPr lang="ru-RU" sz="1400" dirty="0">
                <a:solidFill>
                  <a:srgbClr val="002060"/>
                </a:solidFill>
              </a:rPr>
              <a:t>календарно-тематические</a:t>
            </a:r>
            <a:r>
              <a:rPr lang="kk-KZ" sz="1400" dirty="0">
                <a:solidFill>
                  <a:srgbClr val="002060"/>
                </a:solidFill>
              </a:rPr>
              <a:t>  планы в электронных журналах;</a:t>
            </a:r>
            <a:endParaRPr lang="ru-RU" sz="1400" dirty="0">
              <a:solidFill>
                <a:srgbClr val="002060"/>
              </a:solidFill>
            </a:endParaRPr>
          </a:p>
          <a:p>
            <a:pPr>
              <a:lnSpc>
                <a:spcPct val="120000"/>
              </a:lnSpc>
            </a:pPr>
            <a:r>
              <a:rPr lang="kk-KZ" sz="1400" dirty="0">
                <a:solidFill>
                  <a:srgbClr val="002060"/>
                </a:solidFill>
              </a:rPr>
              <a:t>- </a:t>
            </a:r>
            <a:r>
              <a:rPr lang="ru-RU" sz="1400" dirty="0">
                <a:solidFill>
                  <a:srgbClr val="002060"/>
                </a:solidFill>
              </a:rPr>
              <a:t>своевременно осуществляет корректировку поурочного планирования и структуризацию учебных материалов на основе ТВ-уроков и УМК; </a:t>
            </a:r>
          </a:p>
          <a:p>
            <a:pPr>
              <a:lnSpc>
                <a:spcPct val="120000"/>
              </a:lnSpc>
            </a:pPr>
            <a:r>
              <a:rPr lang="kk-KZ" sz="1400" dirty="0">
                <a:solidFill>
                  <a:srgbClr val="002060"/>
                </a:solidFill>
              </a:rPr>
              <a:t>- </a:t>
            </a:r>
            <a:r>
              <a:rPr lang="ru-RU" sz="1400" dirty="0">
                <a:solidFill>
                  <a:srgbClr val="002060"/>
                </a:solidFill>
              </a:rPr>
              <a:t>согласовывает с заместителем руководителя по учебно-воспитательной работе проводимые виды работ</a:t>
            </a:r>
            <a:r>
              <a:rPr lang="kk-KZ" sz="1400" dirty="0">
                <a:solidFill>
                  <a:srgbClr val="002060"/>
                </a:solidFill>
              </a:rPr>
              <a:t>; </a:t>
            </a:r>
            <a:endParaRPr lang="ru-RU" sz="1400" dirty="0">
              <a:solidFill>
                <a:srgbClr val="002060"/>
              </a:solidFill>
            </a:endParaRPr>
          </a:p>
          <a:p>
            <a:pPr>
              <a:lnSpc>
                <a:spcPct val="120000"/>
              </a:lnSpc>
            </a:pPr>
            <a:r>
              <a:rPr lang="ru-RU" sz="1400" dirty="0">
                <a:solidFill>
                  <a:srgbClr val="002060"/>
                </a:solidFill>
              </a:rPr>
              <a:t>- применяет оптимальные и разнообразные виды работ (самостоятельная работа с учебником и УМК), доступные информационно-коммуникационные технологии (телеуроки, </a:t>
            </a:r>
            <a:r>
              <a:rPr lang="en-US" sz="1400" dirty="0">
                <a:solidFill>
                  <a:srgbClr val="002060"/>
                </a:solidFill>
              </a:rPr>
              <a:t>W</a:t>
            </a:r>
            <a:r>
              <a:rPr lang="kk-KZ" sz="1400" dirty="0">
                <a:solidFill>
                  <a:srgbClr val="002060"/>
                </a:solidFill>
              </a:rPr>
              <a:t>hats</a:t>
            </a:r>
            <a:r>
              <a:rPr lang="en-US" sz="1400" dirty="0">
                <a:solidFill>
                  <a:srgbClr val="002060"/>
                </a:solidFill>
              </a:rPr>
              <a:t>A</a:t>
            </a:r>
            <a:r>
              <a:rPr lang="kk-KZ" sz="1400" dirty="0" smtClean="0">
                <a:solidFill>
                  <a:srgbClr val="002060"/>
                </a:solidFill>
              </a:rPr>
              <a:t>pp чаты</a:t>
            </a:r>
            <a:r>
              <a:rPr lang="ru-RU" sz="1400" dirty="0">
                <a:solidFill>
                  <a:srgbClr val="002060"/>
                </a:solidFill>
              </a:rPr>
              <a:t>, мобильную и стационарную телефонную связь);</a:t>
            </a:r>
          </a:p>
          <a:p>
            <a:pPr>
              <a:lnSpc>
                <a:spcPct val="120000"/>
              </a:lnSpc>
            </a:pPr>
            <a:r>
              <a:rPr lang="ru-RU" sz="1400" dirty="0">
                <a:solidFill>
                  <a:srgbClr val="002060"/>
                </a:solidFill>
              </a:rPr>
              <a:t>- своевременно доводит информацию о применяемых видах работ до сведения обучающихся, их родителей (законных представителей), используя электронные журналы и дневники, </a:t>
            </a:r>
            <a:r>
              <a:rPr lang="en-US" sz="1400" dirty="0">
                <a:solidFill>
                  <a:srgbClr val="002060"/>
                </a:solidFill>
              </a:rPr>
              <a:t>W</a:t>
            </a:r>
            <a:r>
              <a:rPr lang="kk-KZ" sz="1400" dirty="0">
                <a:solidFill>
                  <a:srgbClr val="002060"/>
                </a:solidFill>
              </a:rPr>
              <a:t>hats</a:t>
            </a:r>
            <a:r>
              <a:rPr lang="en-US" sz="1400" dirty="0">
                <a:solidFill>
                  <a:srgbClr val="002060"/>
                </a:solidFill>
              </a:rPr>
              <a:t>A</a:t>
            </a:r>
            <a:r>
              <a:rPr lang="kk-KZ" sz="1400" dirty="0" smtClean="0">
                <a:solidFill>
                  <a:srgbClr val="002060"/>
                </a:solidFill>
              </a:rPr>
              <a:t>pp чаты</a:t>
            </a:r>
            <a:r>
              <a:rPr lang="ru-RU" sz="1400" dirty="0">
                <a:solidFill>
                  <a:srgbClr val="002060"/>
                </a:solidFill>
              </a:rPr>
              <a:t>, мобильную и стационарную телефонную связь и др. </a:t>
            </a:r>
          </a:p>
          <a:p>
            <a:pPr>
              <a:lnSpc>
                <a:spcPct val="120000"/>
              </a:lnSpc>
            </a:pPr>
            <a:r>
              <a:rPr lang="ru-RU" sz="1400" dirty="0">
                <a:solidFill>
                  <a:srgbClr val="002060"/>
                </a:solidFill>
              </a:rPr>
              <a:t>- проводит урок в соответствии с утвержденным графиком </a:t>
            </a:r>
            <a:r>
              <a:rPr lang="ru-RU" sz="1400" dirty="0" smtClean="0">
                <a:solidFill>
                  <a:srgbClr val="002060"/>
                </a:solidFill>
              </a:rPr>
              <a:t>обучения, </a:t>
            </a:r>
            <a:r>
              <a:rPr lang="ru-RU" sz="1400" dirty="0">
                <a:solidFill>
                  <a:srgbClr val="002060"/>
                </a:solidFill>
              </a:rPr>
              <a:t>осуществляет контроль за самостоятельной работой обучающегося, предоставляет обратную связь (через электронные журналы и дневники, </a:t>
            </a:r>
            <a:r>
              <a:rPr lang="en-US" sz="1400" dirty="0">
                <a:solidFill>
                  <a:srgbClr val="002060"/>
                </a:solidFill>
              </a:rPr>
              <a:t>W</a:t>
            </a:r>
            <a:r>
              <a:rPr lang="kk-KZ" sz="1400" dirty="0">
                <a:solidFill>
                  <a:srgbClr val="002060"/>
                </a:solidFill>
              </a:rPr>
              <a:t>hats</a:t>
            </a:r>
            <a:r>
              <a:rPr lang="en-US" sz="1400" dirty="0">
                <a:solidFill>
                  <a:srgbClr val="002060"/>
                </a:solidFill>
              </a:rPr>
              <a:t>A</a:t>
            </a:r>
            <a:r>
              <a:rPr lang="kk-KZ" sz="1400" dirty="0" smtClean="0">
                <a:solidFill>
                  <a:srgbClr val="002060"/>
                </a:solidFill>
              </a:rPr>
              <a:t>pp чаты</a:t>
            </a:r>
            <a:r>
              <a:rPr lang="ru-RU" sz="1400" dirty="0">
                <a:solidFill>
                  <a:srgbClr val="002060"/>
                </a:solidFill>
              </a:rPr>
              <a:t>, мобильную и стационарную телефонную связь или через педагогов, определённых администрацией);</a:t>
            </a:r>
          </a:p>
          <a:p>
            <a:pPr>
              <a:lnSpc>
                <a:spcPct val="120000"/>
              </a:lnSpc>
            </a:pPr>
            <a:r>
              <a:rPr lang="ru-RU" sz="1400" dirty="0">
                <a:solidFill>
                  <a:srgbClr val="002060"/>
                </a:solidFill>
              </a:rPr>
              <a:t>-  предоставляет домашнее задание согласно нормам объема домашнего задания (через электронные журналы и дневники, </a:t>
            </a:r>
            <a:r>
              <a:rPr lang="en-US" sz="1400" dirty="0">
                <a:solidFill>
                  <a:srgbClr val="002060"/>
                </a:solidFill>
              </a:rPr>
              <a:t>W</a:t>
            </a:r>
            <a:r>
              <a:rPr lang="kk-KZ" sz="1400" dirty="0">
                <a:solidFill>
                  <a:srgbClr val="002060"/>
                </a:solidFill>
              </a:rPr>
              <a:t>hats</a:t>
            </a:r>
            <a:r>
              <a:rPr lang="en-US" sz="1400" dirty="0">
                <a:solidFill>
                  <a:srgbClr val="002060"/>
                </a:solidFill>
              </a:rPr>
              <a:t>A</a:t>
            </a:r>
            <a:r>
              <a:rPr lang="kk-KZ" sz="1400" dirty="0">
                <a:solidFill>
                  <a:srgbClr val="002060"/>
                </a:solidFill>
              </a:rPr>
              <a:t>ppчаты</a:t>
            </a:r>
            <a:r>
              <a:rPr lang="ru-RU" sz="1400" dirty="0">
                <a:solidFill>
                  <a:srgbClr val="002060"/>
                </a:solidFill>
              </a:rPr>
              <a:t>, мобильную и стационарную телефонную связь или через педагогов, определённых администрацией);</a:t>
            </a:r>
          </a:p>
          <a:p>
            <a:pPr>
              <a:lnSpc>
                <a:spcPct val="120000"/>
              </a:lnSpc>
            </a:pPr>
            <a:r>
              <a:rPr lang="ru-RU" sz="1400" dirty="0">
                <a:solidFill>
                  <a:srgbClr val="002060"/>
                </a:solidFill>
              </a:rPr>
              <a:t>- осуществляет сбор выполненных заданий к уроку любым доступным для учителя и ученика способом (через электронные журналы и дневники, </a:t>
            </a:r>
            <a:r>
              <a:rPr lang="en-US" sz="1400" dirty="0">
                <a:solidFill>
                  <a:srgbClr val="002060"/>
                </a:solidFill>
              </a:rPr>
              <a:t>W</a:t>
            </a:r>
            <a:r>
              <a:rPr lang="kk-KZ" sz="1400" dirty="0">
                <a:solidFill>
                  <a:srgbClr val="002060"/>
                </a:solidFill>
              </a:rPr>
              <a:t>hats</a:t>
            </a:r>
            <a:r>
              <a:rPr lang="en-US" sz="1400" dirty="0">
                <a:solidFill>
                  <a:srgbClr val="002060"/>
                </a:solidFill>
              </a:rPr>
              <a:t>A</a:t>
            </a:r>
            <a:r>
              <a:rPr lang="kk-KZ" sz="1400" dirty="0">
                <a:solidFill>
                  <a:srgbClr val="002060"/>
                </a:solidFill>
              </a:rPr>
              <a:t>ppчаты</a:t>
            </a:r>
            <a:r>
              <a:rPr lang="ru-RU" sz="1400" dirty="0">
                <a:solidFill>
                  <a:srgbClr val="002060"/>
                </a:solidFill>
              </a:rPr>
              <a:t>, мобильную и стационарную телефонную связь или через педагогов, определённых администрацией);</a:t>
            </a:r>
          </a:p>
          <a:p>
            <a:pPr>
              <a:lnSpc>
                <a:spcPct val="120000"/>
              </a:lnSpc>
            </a:pPr>
            <a:r>
              <a:rPr lang="ru-RU" sz="1400" dirty="0">
                <a:solidFill>
                  <a:srgbClr val="002060"/>
                </a:solidFill>
              </a:rPr>
              <a:t>- заполняет своевременно на платформе электронных журналов и дневников следующие разделы: </a:t>
            </a:r>
          </a:p>
          <a:p>
            <a:pPr>
              <a:lnSpc>
                <a:spcPct val="120000"/>
              </a:lnSpc>
            </a:pPr>
            <a:r>
              <a:rPr lang="ru-RU" sz="1400" dirty="0">
                <a:solidFill>
                  <a:srgbClr val="002060"/>
                </a:solidFill>
              </a:rPr>
              <a:t>а) домашнее задание после каждого ТВ-урока/</a:t>
            </a:r>
            <a:r>
              <a:rPr lang="ru-RU" sz="1400" dirty="0" err="1">
                <a:solidFill>
                  <a:srgbClr val="002060"/>
                </a:solidFill>
              </a:rPr>
              <a:t>Вебинара</a:t>
            </a:r>
            <a:r>
              <a:rPr lang="ru-RU" sz="1400" dirty="0">
                <a:solidFill>
                  <a:srgbClr val="002060"/>
                </a:solidFill>
              </a:rPr>
              <a:t> (задания из учебников и ссылки на ресурсы); </a:t>
            </a:r>
          </a:p>
          <a:p>
            <a:pPr>
              <a:lnSpc>
                <a:spcPct val="120000"/>
              </a:lnSpc>
            </a:pPr>
            <a:r>
              <a:rPr lang="ru-RU" sz="1400" dirty="0">
                <a:solidFill>
                  <a:srgbClr val="002060"/>
                </a:solidFill>
              </a:rPr>
              <a:t>б) прикрепление файлов с рекомендациями по выполнению заданий;</a:t>
            </a:r>
          </a:p>
          <a:p>
            <a:pPr>
              <a:lnSpc>
                <a:spcPct val="120000"/>
              </a:lnSpc>
            </a:pPr>
            <a:r>
              <a:rPr lang="ru-RU" sz="1400" dirty="0">
                <a:solidFill>
                  <a:srgbClr val="002060"/>
                </a:solidFill>
              </a:rPr>
              <a:t>в) обратная связь по выполнению домашнего задания, комментарии;</a:t>
            </a:r>
          </a:p>
          <a:p>
            <a:pPr>
              <a:lnSpc>
                <a:spcPct val="120000"/>
              </a:lnSpc>
            </a:pPr>
            <a:r>
              <a:rPr lang="ru-RU" sz="1400" dirty="0">
                <a:solidFill>
                  <a:srgbClr val="002060"/>
                </a:solidFill>
              </a:rPr>
              <a:t>г) выставление результатов </a:t>
            </a:r>
            <a:r>
              <a:rPr lang="ru-RU" sz="1400" dirty="0" err="1">
                <a:solidFill>
                  <a:srgbClr val="002060"/>
                </a:solidFill>
              </a:rPr>
              <a:t>суммативных</a:t>
            </a:r>
            <a:r>
              <a:rPr lang="ru-RU" sz="1400" dirty="0">
                <a:solidFill>
                  <a:srgbClr val="002060"/>
                </a:solidFill>
              </a:rPr>
              <a:t> работ; </a:t>
            </a:r>
          </a:p>
          <a:p>
            <a:pPr>
              <a:lnSpc>
                <a:spcPct val="120000"/>
              </a:lnSpc>
            </a:pPr>
            <a:r>
              <a:rPr lang="ru-RU" sz="1400" dirty="0">
                <a:solidFill>
                  <a:srgbClr val="002060"/>
                </a:solidFill>
              </a:rPr>
              <a:t>д) при не выполнении задания к уроку в установленные учителем сроки в электронный журнал пишется соответствующий комментарий.</a:t>
            </a:r>
          </a:p>
          <a:p>
            <a:pPr>
              <a:lnSpc>
                <a:spcPct val="120000"/>
              </a:lnSpc>
            </a:pPr>
            <a:r>
              <a:rPr lang="ru-RU" sz="1400" dirty="0">
                <a:solidFill>
                  <a:srgbClr val="002060"/>
                </a:solidFill>
              </a:rPr>
              <a:t>- проводит индивидуальные консультации для обучающихся, в том числе для детей с особыми образовательными потребностями (через </a:t>
            </a:r>
            <a:r>
              <a:rPr lang="en-US" sz="1400" dirty="0">
                <a:solidFill>
                  <a:srgbClr val="002060"/>
                </a:solidFill>
              </a:rPr>
              <a:t>W</a:t>
            </a:r>
            <a:r>
              <a:rPr lang="kk-KZ" sz="1400" dirty="0">
                <a:solidFill>
                  <a:srgbClr val="002060"/>
                </a:solidFill>
              </a:rPr>
              <a:t>hats</a:t>
            </a:r>
            <a:r>
              <a:rPr lang="en-US" sz="1400" dirty="0">
                <a:solidFill>
                  <a:srgbClr val="002060"/>
                </a:solidFill>
              </a:rPr>
              <a:t>A</a:t>
            </a:r>
            <a:r>
              <a:rPr lang="kk-KZ" sz="1400" dirty="0" smtClean="0">
                <a:solidFill>
                  <a:srgbClr val="002060"/>
                </a:solidFill>
              </a:rPr>
              <a:t>pp чаты</a:t>
            </a:r>
            <a:r>
              <a:rPr lang="ru-RU" sz="1400" dirty="0">
                <a:solidFill>
                  <a:srgbClr val="002060"/>
                </a:solidFill>
              </a:rPr>
              <a:t>, мобильную и стационарную телефонную связь);</a:t>
            </a:r>
          </a:p>
          <a:p>
            <a:pPr>
              <a:lnSpc>
                <a:spcPct val="120000"/>
              </a:lnSpc>
            </a:pPr>
            <a:r>
              <a:rPr lang="ru-RU" sz="1400" dirty="0">
                <a:solidFill>
                  <a:srgbClr val="002060"/>
                </a:solidFill>
              </a:rPr>
              <a:t>- информирует администрацию о проведенной работе и ее результатах</a:t>
            </a:r>
            <a:r>
              <a:rPr lang="kk-KZ" sz="1400" dirty="0">
                <a:solidFill>
                  <a:srgbClr val="002060"/>
                </a:solidFill>
              </a:rPr>
              <a:t>.</a:t>
            </a:r>
            <a:endParaRPr lang="ru-RU" sz="1400" dirty="0">
              <a:solidFill>
                <a:srgbClr val="002060"/>
              </a:solidFill>
            </a:endParaRPr>
          </a:p>
        </p:txBody>
      </p:sp>
      <p:sp>
        <p:nvSpPr>
          <p:cNvPr id="4" name="object 2"/>
          <p:cNvSpPr/>
          <p:nvPr/>
        </p:nvSpPr>
        <p:spPr>
          <a:xfrm>
            <a:off x="400811" y="152400"/>
            <a:ext cx="11791315" cy="792000"/>
          </a:xfrm>
          <a:custGeom>
            <a:avLst/>
            <a:gdLst/>
            <a:ahLst/>
            <a:cxnLst/>
            <a:rect l="l" t="t" r="r" b="b"/>
            <a:pathLst>
              <a:path w="11791315" h="647700">
                <a:moveTo>
                  <a:pt x="0" y="647700"/>
                </a:moveTo>
                <a:lnTo>
                  <a:pt x="11791188" y="647700"/>
                </a:lnTo>
                <a:lnTo>
                  <a:pt x="11791188" y="0"/>
                </a:lnTo>
                <a:lnTo>
                  <a:pt x="0" y="0"/>
                </a:lnTo>
                <a:lnTo>
                  <a:pt x="0" y="647700"/>
                </a:lnTo>
                <a:close/>
              </a:path>
            </a:pathLst>
          </a:custGeom>
          <a:solidFill>
            <a:srgbClr val="334F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3"/>
          <p:cNvSpPr/>
          <p:nvPr/>
        </p:nvSpPr>
        <p:spPr>
          <a:xfrm>
            <a:off x="304800" y="152400"/>
            <a:ext cx="24765" cy="792000"/>
          </a:xfrm>
          <a:custGeom>
            <a:avLst/>
            <a:gdLst/>
            <a:ahLst/>
            <a:cxnLst/>
            <a:rect l="l" t="t" r="r" b="b"/>
            <a:pathLst>
              <a:path w="24764" h="647700">
                <a:moveTo>
                  <a:pt x="0" y="647700"/>
                </a:moveTo>
                <a:lnTo>
                  <a:pt x="24384" y="647700"/>
                </a:lnTo>
                <a:lnTo>
                  <a:pt x="24384" y="0"/>
                </a:lnTo>
                <a:lnTo>
                  <a:pt x="0" y="0"/>
                </a:lnTo>
                <a:lnTo>
                  <a:pt x="0" y="647700"/>
                </a:lnTo>
                <a:close/>
              </a:path>
            </a:pathLst>
          </a:custGeom>
          <a:solidFill>
            <a:srgbClr val="334F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4"/>
          <p:cNvSpPr/>
          <p:nvPr/>
        </p:nvSpPr>
        <p:spPr>
          <a:xfrm>
            <a:off x="0" y="152400"/>
            <a:ext cx="248920" cy="792000"/>
          </a:xfrm>
          <a:custGeom>
            <a:avLst/>
            <a:gdLst/>
            <a:ahLst/>
            <a:cxnLst/>
            <a:rect l="l" t="t" r="r" b="b"/>
            <a:pathLst>
              <a:path w="248920" h="647700">
                <a:moveTo>
                  <a:pt x="0" y="647700"/>
                </a:moveTo>
                <a:lnTo>
                  <a:pt x="248411" y="647700"/>
                </a:lnTo>
                <a:lnTo>
                  <a:pt x="248411" y="0"/>
                </a:lnTo>
                <a:lnTo>
                  <a:pt x="0" y="0"/>
                </a:lnTo>
                <a:lnTo>
                  <a:pt x="0" y="647700"/>
                </a:lnTo>
                <a:close/>
              </a:path>
            </a:pathLst>
          </a:custGeom>
          <a:solidFill>
            <a:srgbClr val="334F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5"/>
          <p:cNvSpPr txBox="1">
            <a:spLocks noGrp="1"/>
          </p:cNvSpPr>
          <p:nvPr>
            <p:ph type="title"/>
          </p:nvPr>
        </p:nvSpPr>
        <p:spPr>
          <a:xfrm>
            <a:off x="533400" y="225109"/>
            <a:ext cx="11402467" cy="68929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ru-RU" sz="2200" spc="-5" dirty="0" smtClean="0"/>
              <a:t>УЧИТЕЛЬ-ПРЕДМЕТНИК И ОБУЧАЮЩИЙСЯ, НЕ ИМЕЮЩИЙ ДОСТУП К ИНТЕРНЕТУ И </a:t>
            </a:r>
            <a:r>
              <a:rPr lang="ru-RU" sz="2200" spc="-5" dirty="0"/>
              <a:t>ИСПОЛЬЗУЮЩИЙ </a:t>
            </a:r>
            <a:r>
              <a:rPr lang="ru-RU" sz="2200" spc="-5" dirty="0" smtClean="0"/>
              <a:t>ТВ-УРОКИ:</a:t>
            </a:r>
            <a:endParaRPr lang="ru-RU" sz="2200" spc="-5" dirty="0"/>
          </a:p>
        </p:txBody>
      </p:sp>
      <p:sp>
        <p:nvSpPr>
          <p:cNvPr id="8" name="object 6"/>
          <p:cNvSpPr/>
          <p:nvPr/>
        </p:nvSpPr>
        <p:spPr>
          <a:xfrm>
            <a:off x="329184" y="152400"/>
            <a:ext cx="71755" cy="792000"/>
          </a:xfrm>
          <a:custGeom>
            <a:avLst/>
            <a:gdLst/>
            <a:ahLst/>
            <a:cxnLst/>
            <a:rect l="l" t="t" r="r" b="b"/>
            <a:pathLst>
              <a:path w="71754" h="647700">
                <a:moveTo>
                  <a:pt x="0" y="647700"/>
                </a:moveTo>
                <a:lnTo>
                  <a:pt x="71628" y="647700"/>
                </a:lnTo>
                <a:lnTo>
                  <a:pt x="71628" y="0"/>
                </a:lnTo>
                <a:lnTo>
                  <a:pt x="0" y="0"/>
                </a:lnTo>
                <a:lnTo>
                  <a:pt x="0" y="647700"/>
                </a:lnTo>
                <a:close/>
              </a:path>
            </a:pathLst>
          </a:custGeom>
          <a:solidFill>
            <a:srgbClr val="61C3EE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xmlns="" val="21515418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219200"/>
            <a:ext cx="10912246" cy="5124993"/>
          </a:xfrm>
        </p:spPr>
        <p:txBody>
          <a:bodyPr/>
          <a:lstStyle/>
          <a:p>
            <a:pPr indent="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k-KZ" dirty="0" smtClean="0">
                <a:solidFill>
                  <a:srgbClr val="002060"/>
                </a:solidFill>
              </a:rPr>
              <a:t>знакомится </a:t>
            </a:r>
            <a:r>
              <a:rPr lang="kk-KZ" dirty="0">
                <a:solidFill>
                  <a:srgbClr val="002060"/>
                </a:solidFill>
              </a:rPr>
              <a:t>с расписанием, темами, содержанием онлайн-уроков через доступные средства связи;</a:t>
            </a:r>
            <a:endParaRPr lang="ru-RU" dirty="0">
              <a:solidFill>
                <a:srgbClr val="002060"/>
              </a:solidFill>
            </a:endParaRPr>
          </a:p>
          <a:p>
            <a:pPr indent="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k-KZ" dirty="0" smtClean="0">
                <a:solidFill>
                  <a:srgbClr val="002060"/>
                </a:solidFill>
              </a:rPr>
              <a:t>обязан </a:t>
            </a:r>
            <a:r>
              <a:rPr lang="kk-KZ" dirty="0">
                <a:solidFill>
                  <a:srgbClr val="002060"/>
                </a:solidFill>
              </a:rPr>
              <a:t>ежедневно просматривать трансляцию ТВ-уроков согласно расписания, а также все доступные электронные платформы, указанные учителем-предметником;</a:t>
            </a:r>
            <a:endParaRPr lang="ru-RU" dirty="0">
              <a:solidFill>
                <a:srgbClr val="002060"/>
              </a:solidFill>
            </a:endParaRPr>
          </a:p>
          <a:p>
            <a:pPr indent="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k-KZ" dirty="0" smtClean="0">
                <a:solidFill>
                  <a:srgbClr val="002060"/>
                </a:solidFill>
              </a:rPr>
              <a:t>ежедневно </a:t>
            </a:r>
            <a:r>
              <a:rPr lang="kk-KZ" dirty="0">
                <a:solidFill>
                  <a:srgbClr val="002060"/>
                </a:solidFill>
              </a:rPr>
              <a:t>самостоятельно выполняет задания, в том числе через доступные средства связи, которые установлены организацией среднего образования;</a:t>
            </a:r>
            <a:endParaRPr lang="ru-RU" dirty="0">
              <a:solidFill>
                <a:srgbClr val="002060"/>
              </a:solidFill>
            </a:endParaRPr>
          </a:p>
          <a:p>
            <a:pPr indent="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k-KZ" dirty="0" smtClean="0">
                <a:solidFill>
                  <a:srgbClr val="002060"/>
                </a:solidFill>
              </a:rPr>
              <a:t>находится </a:t>
            </a:r>
            <a:r>
              <a:rPr lang="kk-KZ" dirty="0">
                <a:solidFill>
                  <a:srgbClr val="002060"/>
                </a:solidFill>
              </a:rPr>
              <a:t>на ежедневной связи с классным руководителем и учителями-предметниками;</a:t>
            </a:r>
            <a:endParaRPr lang="ru-RU" dirty="0">
              <a:solidFill>
                <a:srgbClr val="002060"/>
              </a:solidFill>
            </a:endParaRPr>
          </a:p>
          <a:p>
            <a:pPr indent="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k-KZ" dirty="0" smtClean="0">
                <a:solidFill>
                  <a:srgbClr val="002060"/>
                </a:solidFill>
              </a:rPr>
              <a:t>выполняет </a:t>
            </a:r>
            <a:r>
              <a:rPr lang="kk-KZ" dirty="0">
                <a:solidFill>
                  <a:srgbClr val="002060"/>
                </a:solidFill>
              </a:rPr>
              <a:t>работу над ошибками после комментария учителя-предметника; </a:t>
            </a:r>
            <a:endParaRPr lang="ru-RU" dirty="0">
              <a:solidFill>
                <a:srgbClr val="002060"/>
              </a:solidFill>
            </a:endParaRPr>
          </a:p>
          <a:p>
            <a:pPr indent="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k-KZ" dirty="0" smtClean="0">
                <a:solidFill>
                  <a:srgbClr val="002060"/>
                </a:solidFill>
              </a:rPr>
              <a:t>ежедневно </a:t>
            </a:r>
            <a:r>
              <a:rPr lang="kk-KZ" dirty="0">
                <a:solidFill>
                  <a:srgbClr val="002060"/>
                </a:solidFill>
              </a:rPr>
              <a:t>заходит в личный кабинет в электронном дневнике, в электронную почту и другие системы и технологии связи для получения учебного материала для самостоятельного изучения;</a:t>
            </a:r>
            <a:endParaRPr lang="ru-RU" dirty="0">
              <a:solidFill>
                <a:srgbClr val="002060"/>
              </a:solidFill>
            </a:endParaRPr>
          </a:p>
          <a:p>
            <a:pPr indent="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k-KZ" dirty="0" smtClean="0">
                <a:solidFill>
                  <a:srgbClr val="002060"/>
                </a:solidFill>
              </a:rPr>
              <a:t>ежедневно </a:t>
            </a:r>
            <a:r>
              <a:rPr lang="kk-KZ" dirty="0">
                <a:solidFill>
                  <a:srgbClr val="002060"/>
                </a:solidFill>
              </a:rPr>
              <a:t>п</a:t>
            </a:r>
            <a:r>
              <a:rPr lang="ru-RU" dirty="0" err="1">
                <a:solidFill>
                  <a:srgbClr val="002060"/>
                </a:solidFill>
              </a:rPr>
              <a:t>редставляет</a:t>
            </a:r>
            <a:r>
              <a:rPr lang="ru-RU" dirty="0">
                <a:solidFill>
                  <a:srgbClr val="002060"/>
                </a:solidFill>
              </a:rPr>
              <a:t> выполненные  задания   в соответствии с требованиями педагогов, отправив скан</a:t>
            </a:r>
            <a:r>
              <a:rPr lang="kk-KZ" dirty="0">
                <a:solidFill>
                  <a:srgbClr val="002060"/>
                </a:solidFill>
              </a:rPr>
              <a:t>ирование (или</a:t>
            </a:r>
            <a:r>
              <a:rPr lang="ru-RU" dirty="0">
                <a:solidFill>
                  <a:srgbClr val="002060"/>
                </a:solidFill>
              </a:rPr>
              <a:t> фото</a:t>
            </a:r>
            <a:r>
              <a:rPr lang="kk-KZ" dirty="0">
                <a:solidFill>
                  <a:srgbClr val="002060"/>
                </a:solidFill>
              </a:rPr>
              <a:t>)</a:t>
            </a:r>
            <a:r>
              <a:rPr lang="ru-RU" dirty="0">
                <a:solidFill>
                  <a:srgbClr val="002060"/>
                </a:solidFill>
              </a:rPr>
              <a:t> выполненных заданий педагогу через доступные средства связи (</a:t>
            </a:r>
            <a:r>
              <a:rPr lang="kk-KZ" dirty="0">
                <a:solidFill>
                  <a:srgbClr val="002060"/>
                </a:solidFill>
              </a:rPr>
              <a:t>электронный дневники</a:t>
            </a:r>
            <a:r>
              <a:rPr lang="ru-RU" dirty="0">
                <a:solidFill>
                  <a:srgbClr val="002060"/>
                </a:solidFill>
              </a:rPr>
              <a:t>, электронная почта, </a:t>
            </a:r>
            <a:r>
              <a:rPr lang="en-US" dirty="0">
                <a:solidFill>
                  <a:srgbClr val="002060"/>
                </a:solidFill>
              </a:rPr>
              <a:t>W</a:t>
            </a:r>
            <a:r>
              <a:rPr lang="kk-KZ" dirty="0">
                <a:solidFill>
                  <a:srgbClr val="002060"/>
                </a:solidFill>
              </a:rPr>
              <a:t>hats</a:t>
            </a:r>
            <a:r>
              <a:rPr lang="en-US" dirty="0">
                <a:solidFill>
                  <a:srgbClr val="002060"/>
                </a:solidFill>
              </a:rPr>
              <a:t>A</a:t>
            </a:r>
            <a:r>
              <a:rPr lang="kk-KZ" dirty="0">
                <a:solidFill>
                  <a:srgbClr val="002060"/>
                </a:solidFill>
              </a:rPr>
              <a:t>ppчаты</a:t>
            </a:r>
            <a:r>
              <a:rPr lang="ru-RU" dirty="0">
                <a:solidFill>
                  <a:srgbClr val="002060"/>
                </a:solidFill>
              </a:rPr>
              <a:t> и др.);</a:t>
            </a:r>
          </a:p>
          <a:p>
            <a:pPr indent="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k-KZ" dirty="0" smtClean="0">
                <a:solidFill>
                  <a:srgbClr val="002060"/>
                </a:solidFill>
              </a:rPr>
              <a:t>соблюдает </a:t>
            </a:r>
            <a:r>
              <a:rPr lang="kk-KZ" dirty="0">
                <a:solidFill>
                  <a:srgbClr val="002060"/>
                </a:solidFill>
              </a:rPr>
              <a:t>правила академической честности и принципы самоконтроля при выполнении учебных заданий;</a:t>
            </a:r>
            <a:endParaRPr lang="ru-RU" dirty="0">
              <a:solidFill>
                <a:srgbClr val="002060"/>
              </a:solidFill>
            </a:endParaRPr>
          </a:p>
          <a:p>
            <a:pPr indent="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k-KZ" dirty="0" smtClean="0">
                <a:solidFill>
                  <a:srgbClr val="002060"/>
                </a:solidFill>
              </a:rPr>
              <a:t>использует </a:t>
            </a:r>
            <a:r>
              <a:rPr lang="kk-KZ" dirty="0">
                <a:solidFill>
                  <a:srgbClr val="002060"/>
                </a:solidFill>
              </a:rPr>
              <a:t>дополнительные  электронные образовательные ресурсы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4" name="object 2"/>
          <p:cNvSpPr/>
          <p:nvPr/>
        </p:nvSpPr>
        <p:spPr>
          <a:xfrm>
            <a:off x="400811" y="152400"/>
            <a:ext cx="11791315" cy="792000"/>
          </a:xfrm>
          <a:custGeom>
            <a:avLst/>
            <a:gdLst/>
            <a:ahLst/>
            <a:cxnLst/>
            <a:rect l="l" t="t" r="r" b="b"/>
            <a:pathLst>
              <a:path w="11791315" h="647700">
                <a:moveTo>
                  <a:pt x="0" y="647700"/>
                </a:moveTo>
                <a:lnTo>
                  <a:pt x="11791188" y="647700"/>
                </a:lnTo>
                <a:lnTo>
                  <a:pt x="11791188" y="0"/>
                </a:lnTo>
                <a:lnTo>
                  <a:pt x="0" y="0"/>
                </a:lnTo>
                <a:lnTo>
                  <a:pt x="0" y="647700"/>
                </a:lnTo>
                <a:close/>
              </a:path>
            </a:pathLst>
          </a:custGeom>
          <a:solidFill>
            <a:srgbClr val="334F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3"/>
          <p:cNvSpPr/>
          <p:nvPr/>
        </p:nvSpPr>
        <p:spPr>
          <a:xfrm>
            <a:off x="304800" y="152400"/>
            <a:ext cx="24765" cy="792000"/>
          </a:xfrm>
          <a:custGeom>
            <a:avLst/>
            <a:gdLst/>
            <a:ahLst/>
            <a:cxnLst/>
            <a:rect l="l" t="t" r="r" b="b"/>
            <a:pathLst>
              <a:path w="24764" h="647700">
                <a:moveTo>
                  <a:pt x="0" y="647700"/>
                </a:moveTo>
                <a:lnTo>
                  <a:pt x="24384" y="647700"/>
                </a:lnTo>
                <a:lnTo>
                  <a:pt x="24384" y="0"/>
                </a:lnTo>
                <a:lnTo>
                  <a:pt x="0" y="0"/>
                </a:lnTo>
                <a:lnTo>
                  <a:pt x="0" y="647700"/>
                </a:lnTo>
                <a:close/>
              </a:path>
            </a:pathLst>
          </a:custGeom>
          <a:solidFill>
            <a:srgbClr val="334F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4"/>
          <p:cNvSpPr/>
          <p:nvPr/>
        </p:nvSpPr>
        <p:spPr>
          <a:xfrm>
            <a:off x="0" y="152400"/>
            <a:ext cx="248920" cy="792000"/>
          </a:xfrm>
          <a:custGeom>
            <a:avLst/>
            <a:gdLst/>
            <a:ahLst/>
            <a:cxnLst/>
            <a:rect l="l" t="t" r="r" b="b"/>
            <a:pathLst>
              <a:path w="248920" h="647700">
                <a:moveTo>
                  <a:pt x="0" y="647700"/>
                </a:moveTo>
                <a:lnTo>
                  <a:pt x="248411" y="647700"/>
                </a:lnTo>
                <a:lnTo>
                  <a:pt x="248411" y="0"/>
                </a:lnTo>
                <a:lnTo>
                  <a:pt x="0" y="0"/>
                </a:lnTo>
                <a:lnTo>
                  <a:pt x="0" y="647700"/>
                </a:lnTo>
                <a:close/>
              </a:path>
            </a:pathLst>
          </a:custGeom>
          <a:solidFill>
            <a:srgbClr val="334F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5"/>
          <p:cNvSpPr txBox="1">
            <a:spLocks noGrp="1"/>
          </p:cNvSpPr>
          <p:nvPr>
            <p:ph type="title"/>
          </p:nvPr>
        </p:nvSpPr>
        <p:spPr>
          <a:xfrm>
            <a:off x="533400" y="381000"/>
            <a:ext cx="11402467" cy="350737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ru-RU" sz="2200" spc="-5" dirty="0" smtClean="0"/>
              <a:t>ОБУЧАЮЩИЙСЯ:</a:t>
            </a:r>
            <a:endParaRPr lang="ru-RU" sz="2200" spc="-5" dirty="0"/>
          </a:p>
        </p:txBody>
      </p:sp>
      <p:sp>
        <p:nvSpPr>
          <p:cNvPr id="8" name="object 6"/>
          <p:cNvSpPr/>
          <p:nvPr/>
        </p:nvSpPr>
        <p:spPr>
          <a:xfrm>
            <a:off x="329184" y="152400"/>
            <a:ext cx="71755" cy="792000"/>
          </a:xfrm>
          <a:custGeom>
            <a:avLst/>
            <a:gdLst/>
            <a:ahLst/>
            <a:cxnLst/>
            <a:rect l="l" t="t" r="r" b="b"/>
            <a:pathLst>
              <a:path w="71754" h="647700">
                <a:moveTo>
                  <a:pt x="0" y="647700"/>
                </a:moveTo>
                <a:lnTo>
                  <a:pt x="71628" y="647700"/>
                </a:lnTo>
                <a:lnTo>
                  <a:pt x="71628" y="0"/>
                </a:lnTo>
                <a:lnTo>
                  <a:pt x="0" y="0"/>
                </a:lnTo>
                <a:lnTo>
                  <a:pt x="0" y="647700"/>
                </a:lnTo>
                <a:close/>
              </a:path>
            </a:pathLst>
          </a:custGeom>
          <a:solidFill>
            <a:srgbClr val="61C3EE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xmlns="" val="412441602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10912246" cy="1431674"/>
          </a:xfrm>
        </p:spPr>
        <p:txBody>
          <a:bodyPr/>
          <a:lstStyle/>
          <a:p>
            <a:pPr indent="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k-KZ" dirty="0" smtClean="0">
                <a:solidFill>
                  <a:srgbClr val="002060"/>
                </a:solidFill>
              </a:rPr>
              <a:t>создают </a:t>
            </a:r>
            <a:r>
              <a:rPr lang="kk-KZ" dirty="0">
                <a:solidFill>
                  <a:srgbClr val="002060"/>
                </a:solidFill>
              </a:rPr>
              <a:t>условия для обучения;</a:t>
            </a:r>
            <a:endParaRPr lang="ru-RU" dirty="0">
              <a:solidFill>
                <a:srgbClr val="002060"/>
              </a:solidFill>
            </a:endParaRPr>
          </a:p>
          <a:p>
            <a:pPr indent="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rgbClr val="002060"/>
                </a:solidFill>
              </a:rPr>
              <a:t>знаком</a:t>
            </a:r>
            <a:r>
              <a:rPr lang="kk-KZ" dirty="0">
                <a:solidFill>
                  <a:srgbClr val="002060"/>
                </a:solidFill>
              </a:rPr>
              <a:t>я</a:t>
            </a:r>
            <a:r>
              <a:rPr lang="ru-RU" dirty="0" err="1">
                <a:solidFill>
                  <a:srgbClr val="002060"/>
                </a:solidFill>
              </a:rPr>
              <a:t>тся</a:t>
            </a:r>
            <a:r>
              <a:rPr lang="ru-RU" dirty="0">
                <a:solidFill>
                  <a:srgbClr val="002060"/>
                </a:solidFill>
              </a:rPr>
              <a:t> с графиком работы, расписанием уроков, </a:t>
            </a:r>
            <a:r>
              <a:rPr lang="kk-KZ" dirty="0">
                <a:solidFill>
                  <a:srgbClr val="002060"/>
                </a:solidFill>
              </a:rPr>
              <a:t>процессом </a:t>
            </a:r>
            <a:r>
              <a:rPr lang="ru-RU" dirty="0">
                <a:solidFill>
                  <a:srgbClr val="002060"/>
                </a:solidFill>
              </a:rPr>
              <a:t>организации учебно-</a:t>
            </a:r>
            <a:r>
              <a:rPr lang="ru-RU" dirty="0" err="1">
                <a:solidFill>
                  <a:srgbClr val="002060"/>
                </a:solidFill>
              </a:rPr>
              <a:t>воспитательно</a:t>
            </a:r>
            <a:r>
              <a:rPr lang="kk-KZ" dirty="0">
                <a:solidFill>
                  <a:srgbClr val="002060"/>
                </a:solidFill>
              </a:rPr>
              <a:t>й работы;</a:t>
            </a:r>
            <a:endParaRPr lang="ru-RU" dirty="0">
              <a:solidFill>
                <a:srgbClr val="002060"/>
              </a:solidFill>
            </a:endParaRPr>
          </a:p>
          <a:p>
            <a:pPr indent="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k-KZ" dirty="0" smtClean="0">
                <a:solidFill>
                  <a:srgbClr val="002060"/>
                </a:solidFill>
              </a:rPr>
              <a:t>осуществляют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>
                <a:solidFill>
                  <a:srgbClr val="002060"/>
                </a:solidFill>
              </a:rPr>
              <a:t>контроль за выполнением обучающимися домашних заданий;</a:t>
            </a:r>
          </a:p>
          <a:p>
            <a:pPr indent="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k-KZ" dirty="0" smtClean="0">
                <a:solidFill>
                  <a:srgbClr val="002060"/>
                </a:solidFill>
              </a:rPr>
              <a:t>поддерживают </a:t>
            </a:r>
            <a:r>
              <a:rPr lang="kk-KZ" dirty="0">
                <a:solidFill>
                  <a:srgbClr val="002060"/>
                </a:solidFill>
              </a:rPr>
              <a:t>связь с классным руководителем и учителями-предметниками</a:t>
            </a:r>
            <a:r>
              <a:rPr lang="kk-KZ" dirty="0" smtClean="0">
                <a:solidFill>
                  <a:srgbClr val="002060"/>
                </a:solidFill>
              </a:rPr>
              <a:t>.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4" name="object 2"/>
          <p:cNvSpPr/>
          <p:nvPr/>
        </p:nvSpPr>
        <p:spPr>
          <a:xfrm>
            <a:off x="400811" y="152400"/>
            <a:ext cx="11791315" cy="792000"/>
          </a:xfrm>
          <a:custGeom>
            <a:avLst/>
            <a:gdLst/>
            <a:ahLst/>
            <a:cxnLst/>
            <a:rect l="l" t="t" r="r" b="b"/>
            <a:pathLst>
              <a:path w="11791315" h="647700">
                <a:moveTo>
                  <a:pt x="0" y="647700"/>
                </a:moveTo>
                <a:lnTo>
                  <a:pt x="11791188" y="647700"/>
                </a:lnTo>
                <a:lnTo>
                  <a:pt x="11791188" y="0"/>
                </a:lnTo>
                <a:lnTo>
                  <a:pt x="0" y="0"/>
                </a:lnTo>
                <a:lnTo>
                  <a:pt x="0" y="647700"/>
                </a:lnTo>
                <a:close/>
              </a:path>
            </a:pathLst>
          </a:custGeom>
          <a:solidFill>
            <a:srgbClr val="334F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3"/>
          <p:cNvSpPr/>
          <p:nvPr/>
        </p:nvSpPr>
        <p:spPr>
          <a:xfrm>
            <a:off x="304800" y="152400"/>
            <a:ext cx="24765" cy="792000"/>
          </a:xfrm>
          <a:custGeom>
            <a:avLst/>
            <a:gdLst/>
            <a:ahLst/>
            <a:cxnLst/>
            <a:rect l="l" t="t" r="r" b="b"/>
            <a:pathLst>
              <a:path w="24764" h="647700">
                <a:moveTo>
                  <a:pt x="0" y="647700"/>
                </a:moveTo>
                <a:lnTo>
                  <a:pt x="24384" y="647700"/>
                </a:lnTo>
                <a:lnTo>
                  <a:pt x="24384" y="0"/>
                </a:lnTo>
                <a:lnTo>
                  <a:pt x="0" y="0"/>
                </a:lnTo>
                <a:lnTo>
                  <a:pt x="0" y="647700"/>
                </a:lnTo>
                <a:close/>
              </a:path>
            </a:pathLst>
          </a:custGeom>
          <a:solidFill>
            <a:srgbClr val="334F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4"/>
          <p:cNvSpPr/>
          <p:nvPr/>
        </p:nvSpPr>
        <p:spPr>
          <a:xfrm>
            <a:off x="0" y="152400"/>
            <a:ext cx="248920" cy="792000"/>
          </a:xfrm>
          <a:custGeom>
            <a:avLst/>
            <a:gdLst/>
            <a:ahLst/>
            <a:cxnLst/>
            <a:rect l="l" t="t" r="r" b="b"/>
            <a:pathLst>
              <a:path w="248920" h="647700">
                <a:moveTo>
                  <a:pt x="0" y="647700"/>
                </a:moveTo>
                <a:lnTo>
                  <a:pt x="248411" y="647700"/>
                </a:lnTo>
                <a:lnTo>
                  <a:pt x="248411" y="0"/>
                </a:lnTo>
                <a:lnTo>
                  <a:pt x="0" y="0"/>
                </a:lnTo>
                <a:lnTo>
                  <a:pt x="0" y="647700"/>
                </a:lnTo>
                <a:close/>
              </a:path>
            </a:pathLst>
          </a:custGeom>
          <a:solidFill>
            <a:srgbClr val="334F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5"/>
          <p:cNvSpPr txBox="1">
            <a:spLocks noGrp="1"/>
          </p:cNvSpPr>
          <p:nvPr>
            <p:ph type="title"/>
          </p:nvPr>
        </p:nvSpPr>
        <p:spPr>
          <a:xfrm>
            <a:off x="533400" y="381000"/>
            <a:ext cx="11402467" cy="350737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ru-RU" sz="2200" spc="-5" dirty="0" smtClean="0"/>
              <a:t>РОДИТЕЛИ (ЗАКОННЫЕ ПРЕДСТАВИТЕЛИ) ОБУЧАЮЩИХСЯ:</a:t>
            </a:r>
            <a:endParaRPr lang="ru-RU" sz="2200" spc="-5" dirty="0"/>
          </a:p>
        </p:txBody>
      </p:sp>
      <p:sp>
        <p:nvSpPr>
          <p:cNvPr id="8" name="object 6"/>
          <p:cNvSpPr/>
          <p:nvPr/>
        </p:nvSpPr>
        <p:spPr>
          <a:xfrm>
            <a:off x="329184" y="152400"/>
            <a:ext cx="71755" cy="792000"/>
          </a:xfrm>
          <a:custGeom>
            <a:avLst/>
            <a:gdLst/>
            <a:ahLst/>
            <a:cxnLst/>
            <a:rect l="l" t="t" r="r" b="b"/>
            <a:pathLst>
              <a:path w="71754" h="647700">
                <a:moveTo>
                  <a:pt x="0" y="647700"/>
                </a:moveTo>
                <a:lnTo>
                  <a:pt x="71628" y="647700"/>
                </a:lnTo>
                <a:lnTo>
                  <a:pt x="71628" y="0"/>
                </a:lnTo>
                <a:lnTo>
                  <a:pt x="0" y="0"/>
                </a:lnTo>
                <a:lnTo>
                  <a:pt x="0" y="647700"/>
                </a:lnTo>
                <a:close/>
              </a:path>
            </a:pathLst>
          </a:custGeom>
          <a:solidFill>
            <a:srgbClr val="61C3EE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xmlns="" val="18157166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ject 10"/>
          <p:cNvSpPr txBox="1"/>
          <p:nvPr/>
        </p:nvSpPr>
        <p:spPr>
          <a:xfrm>
            <a:off x="762000" y="4904232"/>
            <a:ext cx="3671570" cy="836126"/>
          </a:xfrm>
          <a:prstGeom prst="rect">
            <a:avLst/>
          </a:prstGeom>
          <a:solidFill>
            <a:srgbClr val="334F89"/>
          </a:solidFill>
        </p:spPr>
        <p:txBody>
          <a:bodyPr vert="horz" wrap="square" lIns="0" tIns="5080" rIns="0" bIns="0" rtlCol="0">
            <a:spAutoFit/>
          </a:bodyPr>
          <a:lstStyle/>
          <a:p>
            <a:pPr>
              <a:lnSpc>
                <a:spcPct val="100000"/>
              </a:lnSpc>
            </a:pPr>
            <a:endParaRPr lang="ru-RU" spc="-5" dirty="0">
              <a:solidFill>
                <a:srgbClr val="FFFFFF"/>
              </a:solidFill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r>
              <a:rPr lang="ru-RU" spc="-5" dirty="0">
                <a:solidFill>
                  <a:srgbClr val="FFFFFF"/>
                </a:solidFill>
                <a:latin typeface="Arial"/>
                <a:cs typeface="Arial"/>
              </a:rPr>
              <a:t>ТВ-уроки</a:t>
            </a:r>
          </a:p>
          <a:p>
            <a:pPr>
              <a:lnSpc>
                <a:spcPct val="100000"/>
              </a:lnSpc>
            </a:pPr>
            <a:endParaRPr spc="-5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2" name="object 2"/>
          <p:cNvSpPr/>
          <p:nvPr/>
        </p:nvSpPr>
        <p:spPr>
          <a:xfrm>
            <a:off x="220979" y="1953260"/>
            <a:ext cx="833755" cy="3914140"/>
          </a:xfrm>
          <a:custGeom>
            <a:avLst/>
            <a:gdLst/>
            <a:ahLst/>
            <a:cxnLst/>
            <a:rect l="l" t="t" r="r" b="b"/>
            <a:pathLst>
              <a:path w="833755" h="3914140">
                <a:moveTo>
                  <a:pt x="0" y="3913632"/>
                </a:moveTo>
                <a:lnTo>
                  <a:pt x="833627" y="3913632"/>
                </a:lnTo>
                <a:lnTo>
                  <a:pt x="833627" y="0"/>
                </a:lnTo>
                <a:lnTo>
                  <a:pt x="0" y="0"/>
                </a:lnTo>
                <a:lnTo>
                  <a:pt x="0" y="3913632"/>
                </a:lnTo>
                <a:close/>
              </a:path>
            </a:pathLst>
          </a:custGeom>
          <a:solidFill>
            <a:srgbClr val="61C3E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400811" y="457200"/>
            <a:ext cx="11791315" cy="647700"/>
          </a:xfrm>
          <a:custGeom>
            <a:avLst/>
            <a:gdLst/>
            <a:ahLst/>
            <a:cxnLst/>
            <a:rect l="l" t="t" r="r" b="b"/>
            <a:pathLst>
              <a:path w="11791315" h="647700">
                <a:moveTo>
                  <a:pt x="0" y="647700"/>
                </a:moveTo>
                <a:lnTo>
                  <a:pt x="11791188" y="647700"/>
                </a:lnTo>
                <a:lnTo>
                  <a:pt x="11791188" y="0"/>
                </a:lnTo>
                <a:lnTo>
                  <a:pt x="0" y="0"/>
                </a:lnTo>
                <a:lnTo>
                  <a:pt x="0" y="647700"/>
                </a:lnTo>
                <a:close/>
              </a:path>
            </a:pathLst>
          </a:custGeom>
          <a:solidFill>
            <a:srgbClr val="334F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04800" y="457200"/>
            <a:ext cx="24765" cy="647700"/>
          </a:xfrm>
          <a:custGeom>
            <a:avLst/>
            <a:gdLst/>
            <a:ahLst/>
            <a:cxnLst/>
            <a:rect l="l" t="t" r="r" b="b"/>
            <a:pathLst>
              <a:path w="24764" h="647700">
                <a:moveTo>
                  <a:pt x="0" y="647700"/>
                </a:moveTo>
                <a:lnTo>
                  <a:pt x="24384" y="647700"/>
                </a:lnTo>
                <a:lnTo>
                  <a:pt x="24384" y="0"/>
                </a:lnTo>
                <a:lnTo>
                  <a:pt x="0" y="0"/>
                </a:lnTo>
                <a:lnTo>
                  <a:pt x="0" y="647700"/>
                </a:lnTo>
                <a:close/>
              </a:path>
            </a:pathLst>
          </a:custGeom>
          <a:solidFill>
            <a:srgbClr val="334F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0" y="457200"/>
            <a:ext cx="248920" cy="647700"/>
          </a:xfrm>
          <a:custGeom>
            <a:avLst/>
            <a:gdLst/>
            <a:ahLst/>
            <a:cxnLst/>
            <a:rect l="l" t="t" r="r" b="b"/>
            <a:pathLst>
              <a:path w="248920" h="647700">
                <a:moveTo>
                  <a:pt x="0" y="647700"/>
                </a:moveTo>
                <a:lnTo>
                  <a:pt x="248411" y="647700"/>
                </a:lnTo>
                <a:lnTo>
                  <a:pt x="248411" y="0"/>
                </a:lnTo>
                <a:lnTo>
                  <a:pt x="0" y="0"/>
                </a:lnTo>
                <a:lnTo>
                  <a:pt x="0" y="647700"/>
                </a:lnTo>
                <a:close/>
              </a:path>
            </a:pathLst>
          </a:custGeom>
          <a:solidFill>
            <a:srgbClr val="334F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637438" y="609346"/>
            <a:ext cx="8113395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200" spc="-20" dirty="0"/>
              <a:t>УСЛОВИЯ ОРГАНИЗАЦИИ </a:t>
            </a:r>
            <a:r>
              <a:rPr sz="2200" spc="-25" dirty="0"/>
              <a:t>ДИСТАНЦИОННОГО</a:t>
            </a:r>
            <a:r>
              <a:rPr sz="2200" spc="165" dirty="0"/>
              <a:t> </a:t>
            </a:r>
            <a:r>
              <a:rPr sz="2200" spc="-15" dirty="0"/>
              <a:t>ОБУЧЕНИЯ</a:t>
            </a:r>
            <a:endParaRPr sz="2200"/>
          </a:p>
        </p:txBody>
      </p:sp>
      <p:sp>
        <p:nvSpPr>
          <p:cNvPr id="7" name="object 7"/>
          <p:cNvSpPr/>
          <p:nvPr/>
        </p:nvSpPr>
        <p:spPr>
          <a:xfrm>
            <a:off x="329184" y="457200"/>
            <a:ext cx="71755" cy="647700"/>
          </a:xfrm>
          <a:custGeom>
            <a:avLst/>
            <a:gdLst/>
            <a:ahLst/>
            <a:cxnLst/>
            <a:rect l="l" t="t" r="r" b="b"/>
            <a:pathLst>
              <a:path w="71754" h="647700">
                <a:moveTo>
                  <a:pt x="0" y="647700"/>
                </a:moveTo>
                <a:lnTo>
                  <a:pt x="71628" y="647700"/>
                </a:lnTo>
                <a:lnTo>
                  <a:pt x="71628" y="0"/>
                </a:lnTo>
                <a:lnTo>
                  <a:pt x="0" y="0"/>
                </a:lnTo>
                <a:lnTo>
                  <a:pt x="0" y="647700"/>
                </a:lnTo>
                <a:close/>
              </a:path>
            </a:pathLst>
          </a:custGeom>
          <a:solidFill>
            <a:srgbClr val="61C3E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1053562" y="2142425"/>
            <a:ext cx="4161104" cy="1116000"/>
          </a:xfrm>
          <a:prstGeom prst="rect">
            <a:avLst/>
          </a:prstGeom>
          <a:solidFill>
            <a:srgbClr val="334F89"/>
          </a:solidFill>
        </p:spPr>
        <p:txBody>
          <a:bodyPr vert="horz" wrap="square" lIns="0" tIns="205740" rIns="0" bIns="0" rtlCol="0">
            <a:spAutoFit/>
          </a:bodyPr>
          <a:lstStyle/>
          <a:p>
            <a:pPr marR="252729" algn="ctr"/>
            <a:endParaRPr spc="-5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053562" y="3491230"/>
            <a:ext cx="3671570" cy="1080770"/>
          </a:xfrm>
          <a:prstGeom prst="rect">
            <a:avLst/>
          </a:prstGeom>
          <a:solidFill>
            <a:srgbClr val="334F89"/>
          </a:solidFill>
        </p:spPr>
        <p:txBody>
          <a:bodyPr vert="horz" wrap="square" lIns="0" tIns="508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40"/>
              </a:spcBef>
            </a:pPr>
            <a:endParaRPr sz="1750" dirty="0">
              <a:latin typeface="Times New Roman"/>
              <a:cs typeface="Times New Roman"/>
            </a:endParaRPr>
          </a:p>
          <a:p>
            <a:pPr marL="635" algn="ctr">
              <a:lnSpc>
                <a:spcPct val="100000"/>
              </a:lnSpc>
            </a:pPr>
            <a:r>
              <a:rPr sz="1800" spc="-5" dirty="0">
                <a:solidFill>
                  <a:srgbClr val="FFFFFF"/>
                </a:solidFill>
                <a:latin typeface="Arial"/>
                <a:cs typeface="Arial"/>
              </a:rPr>
              <a:t>Наличие</a:t>
            </a:r>
            <a:r>
              <a:rPr sz="1800" spc="-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Arial"/>
                <a:cs typeface="Arial"/>
              </a:rPr>
              <a:t>цифровых</a:t>
            </a:r>
            <a:endParaRPr sz="1800" dirty="0">
              <a:latin typeface="Arial"/>
              <a:cs typeface="Arial"/>
            </a:endParaRPr>
          </a:p>
          <a:p>
            <a:pPr marL="1270" algn="ctr">
              <a:lnSpc>
                <a:spcPct val="100000"/>
              </a:lnSpc>
              <a:spcBef>
                <a:spcPts val="5"/>
              </a:spcBef>
            </a:pPr>
            <a:r>
              <a:rPr sz="1800" spc="-20" dirty="0">
                <a:solidFill>
                  <a:srgbClr val="FFFFFF"/>
                </a:solidFill>
                <a:latin typeface="Arial"/>
                <a:cs typeface="Arial"/>
              </a:rPr>
              <a:t>образовательных</a:t>
            </a:r>
            <a:r>
              <a:rPr sz="1800" spc="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spc="-10" dirty="0">
                <a:solidFill>
                  <a:srgbClr val="FFFFFF"/>
                </a:solidFill>
                <a:latin typeface="Arial"/>
                <a:cs typeface="Arial"/>
              </a:rPr>
              <a:t>ресурсов</a:t>
            </a:r>
            <a:endParaRPr sz="1800" dirty="0">
              <a:latin typeface="Arial"/>
              <a:cs typeface="Arial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5115074" y="2796672"/>
            <a:ext cx="6569930" cy="348982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Прямоугольник 11">
            <a:extLst>
              <a:ext uri="{FF2B5EF4-FFF2-40B4-BE49-F238E27FC236}">
                <a16:creationId xmlns="" xmlns:a16="http://schemas.microsoft.com/office/drawing/2014/main" id="{619182C5-3A4C-47A6-8292-5DFE8A3C3EC3}"/>
              </a:ext>
            </a:extLst>
          </p:cNvPr>
          <p:cNvSpPr/>
          <p:nvPr/>
        </p:nvSpPr>
        <p:spPr>
          <a:xfrm>
            <a:off x="1076676" y="2200133"/>
            <a:ext cx="403839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Обучение с использованием дистанционных технологий (дистанционное обучение)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711952" y="1609344"/>
            <a:ext cx="6205728" cy="471678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402336"/>
            <a:ext cx="12192000" cy="1178560"/>
          </a:xfrm>
          <a:custGeom>
            <a:avLst/>
            <a:gdLst/>
            <a:ahLst/>
            <a:cxnLst/>
            <a:rect l="l" t="t" r="r" b="b"/>
            <a:pathLst>
              <a:path w="12192000" h="1178560">
                <a:moveTo>
                  <a:pt x="0" y="1178052"/>
                </a:moveTo>
                <a:lnTo>
                  <a:pt x="12192000" y="1178052"/>
                </a:lnTo>
                <a:lnTo>
                  <a:pt x="12192000" y="0"/>
                </a:lnTo>
                <a:lnTo>
                  <a:pt x="0" y="0"/>
                </a:lnTo>
                <a:lnTo>
                  <a:pt x="0" y="1178052"/>
                </a:lnTo>
                <a:close/>
              </a:path>
            </a:pathLst>
          </a:custGeom>
          <a:solidFill>
            <a:srgbClr val="334F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605129" y="525602"/>
            <a:ext cx="2155825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200" spc="-20" dirty="0"/>
              <a:t>ОРГАНИЗАЦИЯ</a:t>
            </a:r>
            <a:endParaRPr sz="2200" dirty="0"/>
          </a:p>
        </p:txBody>
      </p:sp>
      <p:sp>
        <p:nvSpPr>
          <p:cNvPr id="5" name="object 5"/>
          <p:cNvSpPr txBox="1"/>
          <p:nvPr/>
        </p:nvSpPr>
        <p:spPr>
          <a:xfrm>
            <a:off x="3052952" y="525602"/>
            <a:ext cx="3985895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2844165" algn="l"/>
              </a:tabLst>
            </a:pPr>
            <a:r>
              <a:rPr sz="2200" b="1" spc="-5" dirty="0">
                <a:solidFill>
                  <a:srgbClr val="FFFFFF"/>
                </a:solidFill>
                <a:latin typeface="Arial"/>
                <a:cs typeface="Arial"/>
              </a:rPr>
              <a:t>П</a:t>
            </a:r>
            <a:r>
              <a:rPr sz="2200" b="1" spc="-30" dirty="0">
                <a:solidFill>
                  <a:srgbClr val="FFFFFF"/>
                </a:solidFill>
                <a:latin typeface="Arial"/>
                <a:cs typeface="Arial"/>
              </a:rPr>
              <a:t>Р</a:t>
            </a:r>
            <a:r>
              <a:rPr sz="2200" b="1" spc="-25" dirty="0">
                <a:solidFill>
                  <a:srgbClr val="FFFFFF"/>
                </a:solidFill>
                <a:latin typeface="Arial"/>
                <a:cs typeface="Arial"/>
              </a:rPr>
              <a:t>О</a:t>
            </a:r>
            <a:r>
              <a:rPr sz="2200" b="1" spc="10" dirty="0">
                <a:solidFill>
                  <a:srgbClr val="FFFFFF"/>
                </a:solidFill>
                <a:latin typeface="Arial"/>
                <a:cs typeface="Arial"/>
              </a:rPr>
              <a:t>Д</a:t>
            </a:r>
            <a:r>
              <a:rPr sz="2200" b="1" spc="-10" dirty="0">
                <a:solidFill>
                  <a:srgbClr val="FFFFFF"/>
                </a:solidFill>
                <a:latin typeface="Arial"/>
                <a:cs typeface="Arial"/>
              </a:rPr>
              <a:t>У</a:t>
            </a:r>
            <a:r>
              <a:rPr sz="2200" b="1" spc="55" dirty="0">
                <a:solidFill>
                  <a:srgbClr val="FFFFFF"/>
                </a:solidFill>
                <a:latin typeface="Arial"/>
                <a:cs typeface="Arial"/>
              </a:rPr>
              <a:t>К</a:t>
            </a:r>
            <a:r>
              <a:rPr sz="2200" b="1" spc="-5" dirty="0">
                <a:solidFill>
                  <a:srgbClr val="FFFFFF"/>
                </a:solidFill>
                <a:latin typeface="Arial"/>
                <a:cs typeface="Arial"/>
              </a:rPr>
              <a:t>ТИВНО</a:t>
            </a:r>
            <a:r>
              <a:rPr sz="2200" b="1" spc="-25" dirty="0">
                <a:solidFill>
                  <a:srgbClr val="FFFFFF"/>
                </a:solidFill>
                <a:latin typeface="Arial"/>
                <a:cs typeface="Arial"/>
              </a:rPr>
              <a:t>Г</a:t>
            </a:r>
            <a:r>
              <a:rPr sz="2200" b="1" spc="-5" dirty="0">
                <a:solidFill>
                  <a:srgbClr val="FFFFFF"/>
                </a:solidFill>
                <a:latin typeface="Arial"/>
                <a:cs typeface="Arial"/>
              </a:rPr>
              <a:t>О</a:t>
            </a:r>
            <a:r>
              <a:rPr sz="2200" b="1" dirty="0">
                <a:solidFill>
                  <a:srgbClr val="FFFFFF"/>
                </a:solidFill>
                <a:latin typeface="Arial"/>
                <a:cs typeface="Arial"/>
              </a:rPr>
              <a:t>	</a:t>
            </a:r>
            <a:r>
              <a:rPr sz="2200" b="1" spc="-10" dirty="0">
                <a:solidFill>
                  <a:srgbClr val="FFFFFF"/>
                </a:solidFill>
                <a:latin typeface="Arial"/>
                <a:cs typeface="Arial"/>
              </a:rPr>
              <a:t>Д</a:t>
            </a:r>
            <a:r>
              <a:rPr sz="2200" b="1" spc="-20" dirty="0">
                <a:solidFill>
                  <a:srgbClr val="FFFFFF"/>
                </a:solidFill>
                <a:latin typeface="Arial"/>
                <a:cs typeface="Arial"/>
              </a:rPr>
              <a:t>О</a:t>
            </a:r>
            <a:r>
              <a:rPr sz="2200" b="1" spc="-35" dirty="0">
                <a:solidFill>
                  <a:srgbClr val="FFFFFF"/>
                </a:solidFill>
                <a:latin typeface="Arial"/>
                <a:cs typeface="Arial"/>
              </a:rPr>
              <a:t>С</a:t>
            </a:r>
            <a:r>
              <a:rPr sz="2200" b="1" spc="-10" dirty="0">
                <a:solidFill>
                  <a:srgbClr val="FFFFFF"/>
                </a:solidFill>
                <a:latin typeface="Arial"/>
                <a:cs typeface="Arial"/>
              </a:rPr>
              <a:t>У</a:t>
            </a:r>
            <a:r>
              <a:rPr sz="2200" b="1" spc="-150" dirty="0">
                <a:solidFill>
                  <a:srgbClr val="FFFFFF"/>
                </a:solidFill>
                <a:latin typeface="Arial"/>
                <a:cs typeface="Arial"/>
              </a:rPr>
              <a:t>Г</a:t>
            </a:r>
            <a:r>
              <a:rPr sz="2200" b="1" spc="-5" dirty="0">
                <a:solidFill>
                  <a:srgbClr val="FFFFFF"/>
                </a:solidFill>
                <a:latin typeface="Arial"/>
                <a:cs typeface="Arial"/>
              </a:rPr>
              <a:t>А</a:t>
            </a:r>
            <a:endParaRPr sz="22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328407" y="525602"/>
            <a:ext cx="4606290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1271270" algn="l"/>
                <a:tab pos="1788160" algn="l"/>
              </a:tabLst>
            </a:pPr>
            <a:r>
              <a:rPr sz="2200" b="1" spc="-10" dirty="0">
                <a:solidFill>
                  <a:srgbClr val="FFFFFF"/>
                </a:solidFill>
                <a:latin typeface="Arial"/>
                <a:cs typeface="Arial"/>
              </a:rPr>
              <a:t>Д</a:t>
            </a:r>
            <a:r>
              <a:rPr sz="2200" b="1" spc="-15" dirty="0">
                <a:solidFill>
                  <a:srgbClr val="FFFFFF"/>
                </a:solidFill>
                <a:latin typeface="Arial"/>
                <a:cs typeface="Arial"/>
              </a:rPr>
              <a:t>Е</a:t>
            </a:r>
            <a:r>
              <a:rPr sz="2200" b="1" spc="-5" dirty="0">
                <a:solidFill>
                  <a:srgbClr val="FFFFFF"/>
                </a:solidFill>
                <a:latin typeface="Arial"/>
                <a:cs typeface="Arial"/>
              </a:rPr>
              <a:t>Т</a:t>
            </a:r>
            <a:r>
              <a:rPr sz="2200" b="1" dirty="0">
                <a:solidFill>
                  <a:srgbClr val="FFFFFF"/>
                </a:solidFill>
                <a:latin typeface="Arial"/>
                <a:cs typeface="Arial"/>
              </a:rPr>
              <a:t>Е</a:t>
            </a:r>
            <a:r>
              <a:rPr sz="2200" b="1" spc="-5" dirty="0">
                <a:solidFill>
                  <a:srgbClr val="FFFFFF"/>
                </a:solidFill>
                <a:latin typeface="Arial"/>
                <a:cs typeface="Arial"/>
              </a:rPr>
              <a:t>Й</a:t>
            </a:r>
            <a:r>
              <a:rPr sz="2200" b="1" dirty="0">
                <a:solidFill>
                  <a:srgbClr val="FFFFFF"/>
                </a:solidFill>
                <a:latin typeface="Arial"/>
                <a:cs typeface="Arial"/>
              </a:rPr>
              <a:t>	</a:t>
            </a:r>
            <a:r>
              <a:rPr sz="2200" b="1" spc="-5" dirty="0">
                <a:solidFill>
                  <a:srgbClr val="FFFFFF"/>
                </a:solidFill>
                <a:latin typeface="Arial"/>
                <a:cs typeface="Arial"/>
              </a:rPr>
              <a:t>С</a:t>
            </a:r>
            <a:r>
              <a:rPr sz="2200" b="1" dirty="0">
                <a:solidFill>
                  <a:srgbClr val="FFFFFF"/>
                </a:solidFill>
                <a:latin typeface="Arial"/>
                <a:cs typeface="Arial"/>
              </a:rPr>
              <a:t>	</a:t>
            </a:r>
            <a:r>
              <a:rPr sz="2200" b="1" spc="-5" dirty="0">
                <a:solidFill>
                  <a:srgbClr val="FFFFFF"/>
                </a:solidFill>
                <a:latin typeface="Arial"/>
                <a:cs typeface="Arial"/>
              </a:rPr>
              <a:t>ИСП</a:t>
            </a:r>
            <a:r>
              <a:rPr sz="2200" b="1" spc="-55" dirty="0">
                <a:solidFill>
                  <a:srgbClr val="FFFFFF"/>
                </a:solidFill>
                <a:latin typeface="Arial"/>
                <a:cs typeface="Arial"/>
              </a:rPr>
              <a:t>О</a:t>
            </a:r>
            <a:r>
              <a:rPr sz="2200" b="1" spc="-15" dirty="0">
                <a:solidFill>
                  <a:srgbClr val="FFFFFF"/>
                </a:solidFill>
                <a:latin typeface="Arial"/>
                <a:cs typeface="Arial"/>
              </a:rPr>
              <a:t>Л</a:t>
            </a:r>
            <a:r>
              <a:rPr sz="2200" b="1" spc="-65" dirty="0">
                <a:solidFill>
                  <a:srgbClr val="FFFFFF"/>
                </a:solidFill>
                <a:latin typeface="Arial"/>
                <a:cs typeface="Arial"/>
              </a:rPr>
              <a:t>Ь</a:t>
            </a:r>
            <a:r>
              <a:rPr sz="2200" b="1" spc="-30" dirty="0">
                <a:solidFill>
                  <a:srgbClr val="FFFFFF"/>
                </a:solidFill>
                <a:latin typeface="Arial"/>
                <a:cs typeface="Arial"/>
              </a:rPr>
              <a:t>З</a:t>
            </a:r>
            <a:r>
              <a:rPr sz="2200" b="1" spc="-5" dirty="0">
                <a:solidFill>
                  <a:srgbClr val="FFFFFF"/>
                </a:solidFill>
                <a:latin typeface="Arial"/>
                <a:cs typeface="Arial"/>
              </a:rPr>
              <a:t>О</a:t>
            </a:r>
            <a:r>
              <a:rPr sz="2200" b="1" spc="-114" dirty="0">
                <a:solidFill>
                  <a:srgbClr val="FFFFFF"/>
                </a:solidFill>
                <a:latin typeface="Arial"/>
                <a:cs typeface="Arial"/>
              </a:rPr>
              <a:t>В</a:t>
            </a:r>
            <a:r>
              <a:rPr sz="2200" b="1" spc="-10" dirty="0">
                <a:solidFill>
                  <a:srgbClr val="FFFFFF"/>
                </a:solidFill>
                <a:latin typeface="Arial"/>
                <a:cs typeface="Arial"/>
              </a:rPr>
              <a:t>АНИ</a:t>
            </a:r>
            <a:r>
              <a:rPr sz="2200" b="1" spc="10" dirty="0">
                <a:solidFill>
                  <a:srgbClr val="FFFFFF"/>
                </a:solidFill>
                <a:latin typeface="Arial"/>
                <a:cs typeface="Arial"/>
              </a:rPr>
              <a:t>Е</a:t>
            </a:r>
            <a:r>
              <a:rPr sz="2200" b="1" spc="-5" dirty="0">
                <a:solidFill>
                  <a:srgbClr val="FFFFFF"/>
                </a:solidFill>
                <a:latin typeface="Arial"/>
                <a:cs typeface="Arial"/>
              </a:rPr>
              <a:t>М</a:t>
            </a:r>
            <a:endParaRPr sz="220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364997" y="562355"/>
            <a:ext cx="0" cy="913130"/>
          </a:xfrm>
          <a:custGeom>
            <a:avLst/>
            <a:gdLst/>
            <a:ahLst/>
            <a:cxnLst/>
            <a:rect l="l" t="t" r="r" b="b"/>
            <a:pathLst>
              <a:path h="913130">
                <a:moveTo>
                  <a:pt x="0" y="0"/>
                </a:moveTo>
                <a:lnTo>
                  <a:pt x="0" y="912876"/>
                </a:lnTo>
              </a:path>
            </a:pathLst>
          </a:custGeom>
          <a:ln w="71628">
            <a:solidFill>
              <a:srgbClr val="61C3E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76606" y="562355"/>
            <a:ext cx="0" cy="913130"/>
          </a:xfrm>
          <a:custGeom>
            <a:avLst/>
            <a:gdLst/>
            <a:ahLst/>
            <a:cxnLst/>
            <a:rect l="l" t="t" r="r" b="b"/>
            <a:pathLst>
              <a:path h="913130">
                <a:moveTo>
                  <a:pt x="0" y="0"/>
                </a:moveTo>
                <a:lnTo>
                  <a:pt x="0" y="912876"/>
                </a:lnTo>
              </a:path>
            </a:pathLst>
          </a:custGeom>
          <a:ln w="56388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605129" y="861441"/>
            <a:ext cx="11330305" cy="57670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  <a:tabLst>
                <a:tab pos="2115820" algn="l"/>
                <a:tab pos="5582920" algn="l"/>
                <a:tab pos="7515859" algn="l"/>
                <a:tab pos="10085705" algn="l"/>
              </a:tabLst>
            </a:pPr>
            <a:r>
              <a:rPr sz="2200" b="1" spc="-10" dirty="0">
                <a:solidFill>
                  <a:srgbClr val="FFFFFF"/>
                </a:solidFill>
                <a:latin typeface="Arial"/>
                <a:cs typeface="Arial"/>
              </a:rPr>
              <a:t>Ц</a:t>
            </a:r>
            <a:r>
              <a:rPr sz="2200" b="1" dirty="0">
                <a:solidFill>
                  <a:srgbClr val="FFFFFF"/>
                </a:solidFill>
                <a:latin typeface="Arial"/>
                <a:cs typeface="Arial"/>
              </a:rPr>
              <a:t>И</a:t>
            </a:r>
            <a:r>
              <a:rPr sz="2200" b="1" spc="-5" dirty="0">
                <a:solidFill>
                  <a:srgbClr val="FFFFFF"/>
                </a:solidFill>
                <a:latin typeface="Arial"/>
                <a:cs typeface="Arial"/>
              </a:rPr>
              <a:t>Ф</a:t>
            </a:r>
            <a:r>
              <a:rPr sz="2200" b="1" spc="-35" dirty="0">
                <a:solidFill>
                  <a:srgbClr val="FFFFFF"/>
                </a:solidFill>
                <a:latin typeface="Arial"/>
                <a:cs typeface="Arial"/>
              </a:rPr>
              <a:t>Р</a:t>
            </a:r>
            <a:r>
              <a:rPr sz="2200" b="1" spc="-5" dirty="0">
                <a:solidFill>
                  <a:srgbClr val="FFFFFF"/>
                </a:solidFill>
                <a:latin typeface="Arial"/>
                <a:cs typeface="Arial"/>
              </a:rPr>
              <a:t>ОВ</a:t>
            </a:r>
            <a:r>
              <a:rPr sz="2200" b="1" spc="5" dirty="0">
                <a:solidFill>
                  <a:srgbClr val="FFFFFF"/>
                </a:solidFill>
                <a:latin typeface="Arial"/>
                <a:cs typeface="Arial"/>
              </a:rPr>
              <a:t>Ы</a:t>
            </a:r>
            <a:r>
              <a:rPr sz="2200" b="1" spc="-5" dirty="0">
                <a:solidFill>
                  <a:srgbClr val="FFFFFF"/>
                </a:solidFill>
                <a:latin typeface="Arial"/>
                <a:cs typeface="Arial"/>
              </a:rPr>
              <a:t>Х</a:t>
            </a:r>
            <a:r>
              <a:rPr sz="2200" b="1" dirty="0">
                <a:solidFill>
                  <a:srgbClr val="FFFFFF"/>
                </a:solidFill>
                <a:latin typeface="Arial"/>
                <a:cs typeface="Arial"/>
              </a:rPr>
              <a:t>	</a:t>
            </a:r>
            <a:r>
              <a:rPr sz="2200" b="1" spc="-5" dirty="0">
                <a:solidFill>
                  <a:srgbClr val="FFFFFF"/>
                </a:solidFill>
                <a:latin typeface="Arial"/>
                <a:cs typeface="Arial"/>
              </a:rPr>
              <a:t>П</a:t>
            </a:r>
            <a:r>
              <a:rPr sz="2200" b="1" spc="-25" dirty="0">
                <a:solidFill>
                  <a:srgbClr val="FFFFFF"/>
                </a:solidFill>
                <a:latin typeface="Arial"/>
                <a:cs typeface="Arial"/>
              </a:rPr>
              <a:t>Р</a:t>
            </a:r>
            <a:r>
              <a:rPr sz="2200" b="1" spc="-5" dirty="0">
                <a:solidFill>
                  <a:srgbClr val="FFFFFF"/>
                </a:solidFill>
                <a:latin typeface="Arial"/>
                <a:cs typeface="Arial"/>
              </a:rPr>
              <a:t>ОСВЕТ</a:t>
            </a:r>
            <a:r>
              <a:rPr sz="2200" b="1" dirty="0">
                <a:solidFill>
                  <a:srgbClr val="FFFFFF"/>
                </a:solidFill>
                <a:latin typeface="Arial"/>
                <a:cs typeface="Arial"/>
              </a:rPr>
              <a:t>И</a:t>
            </a:r>
            <a:r>
              <a:rPr sz="2200" b="1" spc="-5" dirty="0">
                <a:solidFill>
                  <a:srgbClr val="FFFFFF"/>
                </a:solidFill>
                <a:latin typeface="Arial"/>
                <a:cs typeface="Arial"/>
              </a:rPr>
              <a:t>ТЕ</a:t>
            </a:r>
            <a:r>
              <a:rPr sz="2200" b="1" dirty="0">
                <a:solidFill>
                  <a:srgbClr val="FFFFFF"/>
                </a:solidFill>
                <a:latin typeface="Arial"/>
                <a:cs typeface="Arial"/>
              </a:rPr>
              <a:t>Л</a:t>
            </a:r>
            <a:r>
              <a:rPr sz="2200" b="1" spc="-50" dirty="0">
                <a:solidFill>
                  <a:srgbClr val="FFFFFF"/>
                </a:solidFill>
                <a:latin typeface="Arial"/>
                <a:cs typeface="Arial"/>
              </a:rPr>
              <a:t>Ь</a:t>
            </a:r>
            <a:r>
              <a:rPr sz="2200" b="1" spc="-10" dirty="0">
                <a:solidFill>
                  <a:srgbClr val="FFFFFF"/>
                </a:solidFill>
                <a:latin typeface="Arial"/>
                <a:cs typeface="Arial"/>
              </a:rPr>
              <a:t>СК</a:t>
            </a:r>
            <a:r>
              <a:rPr sz="2200" b="1" dirty="0">
                <a:solidFill>
                  <a:srgbClr val="FFFFFF"/>
                </a:solidFill>
                <a:latin typeface="Arial"/>
                <a:cs typeface="Arial"/>
              </a:rPr>
              <a:t>И</a:t>
            </a:r>
            <a:r>
              <a:rPr sz="2200" b="1" spc="-5" dirty="0">
                <a:solidFill>
                  <a:srgbClr val="FFFFFF"/>
                </a:solidFill>
                <a:latin typeface="Arial"/>
                <a:cs typeface="Arial"/>
              </a:rPr>
              <a:t>Х</a:t>
            </a:r>
            <a:r>
              <a:rPr sz="2200" b="1" dirty="0">
                <a:solidFill>
                  <a:srgbClr val="FFFFFF"/>
                </a:solidFill>
                <a:latin typeface="Arial"/>
                <a:cs typeface="Arial"/>
              </a:rPr>
              <a:t>	</a:t>
            </a:r>
            <a:r>
              <a:rPr sz="2200" b="1" spc="-5" dirty="0">
                <a:solidFill>
                  <a:srgbClr val="FFFFFF"/>
                </a:solidFill>
                <a:latin typeface="Arial"/>
                <a:cs typeface="Arial"/>
              </a:rPr>
              <a:t>РЕ</a:t>
            </a:r>
            <a:r>
              <a:rPr sz="2200" b="1" spc="-35" dirty="0">
                <a:solidFill>
                  <a:srgbClr val="FFFFFF"/>
                </a:solidFill>
                <a:latin typeface="Arial"/>
                <a:cs typeface="Arial"/>
              </a:rPr>
              <a:t>С</a:t>
            </a:r>
            <a:r>
              <a:rPr sz="2200" b="1" spc="-10" dirty="0">
                <a:solidFill>
                  <a:srgbClr val="FFFFFF"/>
                </a:solidFill>
                <a:latin typeface="Arial"/>
                <a:cs typeface="Arial"/>
              </a:rPr>
              <a:t>У</a:t>
            </a:r>
            <a:r>
              <a:rPr sz="2200" b="1" spc="-65" dirty="0">
                <a:solidFill>
                  <a:srgbClr val="FFFFFF"/>
                </a:solidFill>
                <a:latin typeface="Arial"/>
                <a:cs typeface="Arial"/>
              </a:rPr>
              <a:t>Р</a:t>
            </a:r>
            <a:r>
              <a:rPr sz="2200" b="1" spc="-70" dirty="0">
                <a:solidFill>
                  <a:srgbClr val="FFFFFF"/>
                </a:solidFill>
                <a:latin typeface="Arial"/>
                <a:cs typeface="Arial"/>
              </a:rPr>
              <a:t>С</a:t>
            </a:r>
            <a:r>
              <a:rPr sz="2200" b="1" spc="-5" dirty="0">
                <a:solidFill>
                  <a:srgbClr val="FFFFFF"/>
                </a:solidFill>
                <a:latin typeface="Arial"/>
                <a:cs typeface="Arial"/>
              </a:rPr>
              <a:t>ОВ</a:t>
            </a:r>
            <a:r>
              <a:rPr sz="2200" b="1" dirty="0">
                <a:solidFill>
                  <a:srgbClr val="FFFFFF"/>
                </a:solidFill>
                <a:latin typeface="Arial"/>
                <a:cs typeface="Arial"/>
              </a:rPr>
              <a:t>	</a:t>
            </a:r>
            <a:r>
              <a:rPr sz="2200" b="1" spc="-10" dirty="0">
                <a:solidFill>
                  <a:srgbClr val="FFFFFF"/>
                </a:solidFill>
                <a:latin typeface="Arial"/>
                <a:cs typeface="Arial"/>
              </a:rPr>
              <a:t>ВИ</a:t>
            </a:r>
            <a:r>
              <a:rPr sz="2200" b="1" spc="-30" dirty="0">
                <a:solidFill>
                  <a:srgbClr val="FFFFFF"/>
                </a:solidFill>
                <a:latin typeface="Arial"/>
                <a:cs typeface="Arial"/>
              </a:rPr>
              <a:t>Р</a:t>
            </a:r>
            <a:r>
              <a:rPr sz="2200" b="1" spc="-5" dirty="0">
                <a:solidFill>
                  <a:srgbClr val="FFFFFF"/>
                </a:solidFill>
                <a:latin typeface="Arial"/>
                <a:cs typeface="Arial"/>
              </a:rPr>
              <a:t>Т</a:t>
            </a:r>
            <a:r>
              <a:rPr sz="2200" b="1" spc="-170" dirty="0">
                <a:solidFill>
                  <a:srgbClr val="FFFFFF"/>
                </a:solidFill>
                <a:latin typeface="Arial"/>
                <a:cs typeface="Arial"/>
              </a:rPr>
              <a:t>У</a:t>
            </a:r>
            <a:r>
              <a:rPr sz="2200" b="1" spc="25" dirty="0">
                <a:solidFill>
                  <a:srgbClr val="FFFFFF"/>
                </a:solidFill>
                <a:latin typeface="Arial"/>
                <a:cs typeface="Arial"/>
              </a:rPr>
              <a:t>А</a:t>
            </a:r>
            <a:r>
              <a:rPr sz="2200" b="1" spc="-5" dirty="0">
                <a:solidFill>
                  <a:srgbClr val="FFFFFF"/>
                </a:solidFill>
                <a:latin typeface="Arial"/>
                <a:cs typeface="Arial"/>
              </a:rPr>
              <a:t>ЛЬНЫХ</a:t>
            </a:r>
            <a:r>
              <a:rPr sz="2200" b="1" dirty="0">
                <a:solidFill>
                  <a:srgbClr val="FFFFFF"/>
                </a:solidFill>
                <a:latin typeface="Arial"/>
                <a:cs typeface="Arial"/>
              </a:rPr>
              <a:t>	</a:t>
            </a:r>
            <a:r>
              <a:rPr sz="2200" b="1" spc="-5" dirty="0">
                <a:solidFill>
                  <a:srgbClr val="FFFFFF"/>
                </a:solidFill>
                <a:latin typeface="Arial"/>
                <a:cs typeface="Arial"/>
              </a:rPr>
              <a:t>МУЗЕЕВ,  </a:t>
            </a:r>
            <a:r>
              <a:rPr sz="2200" b="1" spc="-40" dirty="0">
                <a:solidFill>
                  <a:srgbClr val="FFFFFF"/>
                </a:solidFill>
                <a:latin typeface="Arial"/>
                <a:cs typeface="Arial"/>
              </a:rPr>
              <a:t>ВЫСТАВОК </a:t>
            </a:r>
            <a:r>
              <a:rPr sz="2200" b="1" spc="-5" dirty="0">
                <a:solidFill>
                  <a:srgbClr val="FFFFFF"/>
                </a:solidFill>
                <a:latin typeface="Arial"/>
                <a:cs typeface="Arial"/>
              </a:rPr>
              <a:t>И</a:t>
            </a:r>
            <a:r>
              <a:rPr sz="2200" b="1" spc="9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b="1" spc="-20" dirty="0">
                <a:solidFill>
                  <a:srgbClr val="FFFFFF"/>
                </a:solidFill>
                <a:latin typeface="Arial"/>
                <a:cs typeface="Arial"/>
              </a:rPr>
              <a:t>КИНОТЕАТРОВ</a:t>
            </a:r>
            <a:endParaRPr sz="2200" dirty="0">
              <a:latin typeface="Arial"/>
              <a:cs typeface="Arial"/>
            </a:endParaRPr>
          </a:p>
          <a:p>
            <a:pPr marL="611505">
              <a:lnSpc>
                <a:spcPct val="100000"/>
              </a:lnSpc>
              <a:spcBef>
                <a:spcPts val="1510"/>
              </a:spcBef>
            </a:pPr>
            <a:r>
              <a:rPr sz="2000" spc="-5" dirty="0">
                <a:latin typeface="Calibri"/>
                <a:cs typeface="Calibri"/>
              </a:rPr>
              <a:t>Эрмитаж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u="heavy" spc="-5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Calibri"/>
                <a:cs typeface="Calibri"/>
                <a:hlinkClick r:id="rId3"/>
              </a:rPr>
              <a:t>https://bit.ly/39VHDoI</a:t>
            </a:r>
            <a:endParaRPr sz="2000" dirty="0">
              <a:latin typeface="Calibri"/>
              <a:cs typeface="Calibri"/>
            </a:endParaRPr>
          </a:p>
          <a:p>
            <a:pPr marL="611505" marR="2870835">
              <a:lnSpc>
                <a:spcPct val="100000"/>
              </a:lnSpc>
            </a:pPr>
            <a:r>
              <a:rPr sz="2000" spc="-25" dirty="0">
                <a:latin typeface="Calibri"/>
                <a:cs typeface="Calibri"/>
              </a:rPr>
              <a:t>Государственный </a:t>
            </a:r>
            <a:r>
              <a:rPr sz="2000" spc="-5" dirty="0">
                <a:latin typeface="Calibri"/>
                <a:cs typeface="Calibri"/>
              </a:rPr>
              <a:t>Русский </a:t>
            </a:r>
            <a:r>
              <a:rPr sz="2000" dirty="0">
                <a:latin typeface="Calibri"/>
                <a:cs typeface="Calibri"/>
              </a:rPr>
              <a:t>музей </a:t>
            </a:r>
            <a:r>
              <a:rPr sz="2000" spc="-5" dirty="0">
                <a:latin typeface="Calibri"/>
                <a:cs typeface="Calibri"/>
              </a:rPr>
              <a:t>(Санкт-Петербург) </a:t>
            </a:r>
            <a:r>
              <a:rPr sz="2000" u="heavy" spc="-5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Calibri"/>
                <a:cs typeface="Calibri"/>
                <a:hlinkClick r:id="rId4"/>
              </a:rPr>
              <a:t>https://bit.ly/2IOQDjq </a:t>
            </a:r>
            <a:r>
              <a:rPr sz="2000" spc="-5" dirty="0">
                <a:solidFill>
                  <a:srgbClr val="0462C1"/>
                </a:solidFill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Проект </a:t>
            </a:r>
            <a:r>
              <a:rPr sz="2000" spc="-45" dirty="0">
                <a:latin typeface="Calibri"/>
                <a:cs typeface="Calibri"/>
              </a:rPr>
              <a:t>Гугла </a:t>
            </a:r>
            <a:r>
              <a:rPr sz="2000" dirty="0">
                <a:latin typeface="Calibri"/>
                <a:cs typeface="Calibri"/>
              </a:rPr>
              <a:t>Arts and </a:t>
            </a:r>
            <a:r>
              <a:rPr sz="2000" spc="-10" dirty="0">
                <a:latin typeface="Calibri"/>
                <a:cs typeface="Calibri"/>
              </a:rPr>
              <a:t>Culture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u="heavy" spc="-5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Calibri"/>
                <a:cs typeface="Calibri"/>
                <a:hlinkClick r:id="rId5"/>
              </a:rPr>
              <a:t>https://artsandculture.google.com/</a:t>
            </a:r>
            <a:endParaRPr sz="2000" dirty="0">
              <a:latin typeface="Calibri"/>
              <a:cs typeface="Calibri"/>
            </a:endParaRPr>
          </a:p>
          <a:p>
            <a:pPr marL="611505" marR="5010150">
              <a:lnSpc>
                <a:spcPct val="100000"/>
              </a:lnSpc>
            </a:pPr>
            <a:r>
              <a:rPr sz="2000" spc="-5" dirty="0">
                <a:latin typeface="Calibri"/>
                <a:cs typeface="Calibri"/>
              </a:rPr>
              <a:t>Амстердамский </a:t>
            </a:r>
            <a:r>
              <a:rPr sz="2000" dirty="0">
                <a:latin typeface="Calibri"/>
                <a:cs typeface="Calibri"/>
              </a:rPr>
              <a:t>музей Ван </a:t>
            </a:r>
            <a:r>
              <a:rPr sz="2000" spc="-60" dirty="0">
                <a:latin typeface="Calibri"/>
                <a:cs typeface="Calibri"/>
              </a:rPr>
              <a:t>Гога </a:t>
            </a:r>
            <a:r>
              <a:rPr sz="2000" u="heavy" spc="-5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Calibri"/>
                <a:cs typeface="Calibri"/>
                <a:hlinkClick r:id="rId6"/>
              </a:rPr>
              <a:t>https://bit.ly/2TRdiSQ </a:t>
            </a:r>
            <a:r>
              <a:rPr sz="2000" spc="-5" dirty="0">
                <a:solidFill>
                  <a:srgbClr val="0462C1"/>
                </a:solidFill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Музей </a:t>
            </a:r>
            <a:r>
              <a:rPr sz="2000" spc="-5" dirty="0">
                <a:latin typeface="Calibri"/>
                <a:cs typeface="Calibri"/>
              </a:rPr>
              <a:t>истории искусств </a:t>
            </a:r>
            <a:r>
              <a:rPr sz="2000" dirty="0">
                <a:latin typeface="Calibri"/>
                <a:cs typeface="Calibri"/>
              </a:rPr>
              <a:t>Вены</a:t>
            </a:r>
            <a:r>
              <a:rPr sz="2000" spc="-50" dirty="0">
                <a:latin typeface="Calibri"/>
                <a:cs typeface="Calibri"/>
              </a:rPr>
              <a:t> </a:t>
            </a:r>
            <a:r>
              <a:rPr sz="2000" u="heavy" spc="-5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Calibri"/>
                <a:cs typeface="Calibri"/>
                <a:hlinkClick r:id="rId7"/>
              </a:rPr>
              <a:t>https://bit.ly/3d08Zfm</a:t>
            </a:r>
            <a:endParaRPr sz="2000" dirty="0">
              <a:latin typeface="Calibri"/>
              <a:cs typeface="Calibri"/>
            </a:endParaRPr>
          </a:p>
          <a:p>
            <a:pPr marL="611505">
              <a:lnSpc>
                <a:spcPct val="100000"/>
              </a:lnSpc>
              <a:spcBef>
                <a:spcPts val="5"/>
              </a:spcBef>
            </a:pPr>
            <a:r>
              <a:rPr sz="2000" dirty="0">
                <a:latin typeface="Calibri"/>
                <a:cs typeface="Calibri"/>
              </a:rPr>
              <a:t>Лувр </a:t>
            </a:r>
            <a:r>
              <a:rPr sz="2000" u="heavy" spc="-10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Calibri"/>
                <a:cs typeface="Calibri"/>
                <a:hlinkClick r:id="rId8"/>
              </a:rPr>
              <a:t>https://bit.ly/2WciGBi</a:t>
            </a:r>
            <a:r>
              <a:rPr sz="2000" spc="-10" dirty="0">
                <a:latin typeface="Calibri"/>
                <a:cs typeface="Calibri"/>
              </a:rPr>
              <a:t>,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u="heavy" spc="-10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Calibri"/>
                <a:cs typeface="Calibri"/>
                <a:hlinkClick r:id="rId9"/>
              </a:rPr>
              <a:t>https://www.louvre.fr/en/media-en-ligne</a:t>
            </a:r>
            <a:endParaRPr sz="2000" dirty="0">
              <a:latin typeface="Calibri"/>
              <a:cs typeface="Calibri"/>
            </a:endParaRPr>
          </a:p>
          <a:p>
            <a:pPr marL="611505" marR="650240">
              <a:lnSpc>
                <a:spcPct val="100000"/>
              </a:lnSpc>
            </a:pPr>
            <a:r>
              <a:rPr sz="2000" dirty="0">
                <a:latin typeface="Calibri"/>
                <a:cs typeface="Calibri"/>
              </a:rPr>
              <a:t>Британский </a:t>
            </a:r>
            <a:r>
              <a:rPr sz="2000" spc="-5" dirty="0">
                <a:latin typeface="Calibri"/>
                <a:cs typeface="Calibri"/>
              </a:rPr>
              <a:t>музей, </a:t>
            </a:r>
            <a:r>
              <a:rPr sz="2000" spc="-10" dirty="0">
                <a:latin typeface="Calibri"/>
                <a:cs typeface="Calibri"/>
              </a:rPr>
              <a:t>онлайн-коллекция </a:t>
            </a:r>
            <a:r>
              <a:rPr sz="2000" spc="-20" dirty="0">
                <a:latin typeface="Calibri"/>
                <a:cs typeface="Calibri"/>
              </a:rPr>
              <a:t>одна </a:t>
            </a:r>
            <a:r>
              <a:rPr sz="2000" dirty="0">
                <a:latin typeface="Calibri"/>
                <a:cs typeface="Calibri"/>
              </a:rPr>
              <a:t>из самых </a:t>
            </a:r>
            <a:r>
              <a:rPr sz="2000" spc="-5" dirty="0">
                <a:latin typeface="Calibri"/>
                <a:cs typeface="Calibri"/>
              </a:rPr>
              <a:t>масштабных, </a:t>
            </a:r>
            <a:r>
              <a:rPr sz="2000" spc="-10" dirty="0">
                <a:latin typeface="Calibri"/>
                <a:cs typeface="Calibri"/>
              </a:rPr>
              <a:t>более </a:t>
            </a:r>
            <a:r>
              <a:rPr sz="2000" dirty="0">
                <a:latin typeface="Calibri"/>
                <a:cs typeface="Calibri"/>
              </a:rPr>
              <a:t>3,5 </a:t>
            </a:r>
            <a:r>
              <a:rPr sz="2000" spc="-5" dirty="0">
                <a:latin typeface="Calibri"/>
                <a:cs typeface="Calibri"/>
              </a:rPr>
              <a:t>млн экспонатов  </a:t>
            </a:r>
            <a:r>
              <a:rPr sz="2000" u="heavy" spc="-10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Calibri"/>
                <a:cs typeface="Calibri"/>
                <a:hlinkClick r:id="rId10"/>
              </a:rPr>
              <a:t>https://www.britishmuseum.org</a:t>
            </a:r>
            <a:endParaRPr sz="2000" dirty="0">
              <a:latin typeface="Calibri"/>
              <a:cs typeface="Calibri"/>
            </a:endParaRPr>
          </a:p>
          <a:p>
            <a:pPr marL="611505" marR="498475">
              <a:lnSpc>
                <a:spcPct val="100000"/>
              </a:lnSpc>
            </a:pPr>
            <a:r>
              <a:rPr sz="2000" dirty="0">
                <a:latin typeface="Calibri"/>
                <a:cs typeface="Calibri"/>
              </a:rPr>
              <a:t>Британский </a:t>
            </a:r>
            <a:r>
              <a:rPr sz="2000" spc="-5" dirty="0">
                <a:latin typeface="Calibri"/>
                <a:cs typeface="Calibri"/>
              </a:rPr>
              <a:t>музей, </a:t>
            </a:r>
            <a:r>
              <a:rPr sz="2000" dirty="0">
                <a:latin typeface="Calibri"/>
                <a:cs typeface="Calibri"/>
              </a:rPr>
              <a:t>виртуальные </a:t>
            </a:r>
            <a:r>
              <a:rPr sz="2000" spc="-5" dirty="0">
                <a:latin typeface="Calibri"/>
                <a:cs typeface="Calibri"/>
              </a:rPr>
              <a:t>экскурсии </a:t>
            </a:r>
            <a:r>
              <a:rPr sz="2000" dirty="0">
                <a:latin typeface="Calibri"/>
                <a:cs typeface="Calibri"/>
              </a:rPr>
              <a:t>по музею и </a:t>
            </a:r>
            <a:r>
              <a:rPr sz="2000" spc="-5" dirty="0">
                <a:latin typeface="Calibri"/>
                <a:cs typeface="Calibri"/>
              </a:rPr>
              <a:t>экспозициям </a:t>
            </a:r>
            <a:r>
              <a:rPr sz="2000" dirty="0">
                <a:latin typeface="Calibri"/>
                <a:cs typeface="Calibri"/>
              </a:rPr>
              <a:t>на </a:t>
            </a:r>
            <a:r>
              <a:rPr sz="2000" spc="-5" dirty="0">
                <a:latin typeface="Calibri"/>
                <a:cs typeface="Calibri"/>
              </a:rPr>
              <a:t>официальном </a:t>
            </a:r>
            <a:r>
              <a:rPr sz="2000" spc="-40" dirty="0">
                <a:latin typeface="Calibri"/>
                <a:cs typeface="Calibri"/>
              </a:rPr>
              <a:t>YouTube  </a:t>
            </a:r>
            <a:r>
              <a:rPr sz="2000" spc="-5" dirty="0">
                <a:latin typeface="Calibri"/>
                <a:cs typeface="Calibri"/>
              </a:rPr>
              <a:t>канале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u="heavy" spc="-10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Calibri"/>
                <a:cs typeface="Calibri"/>
                <a:hlinkClick r:id="rId11"/>
              </a:rPr>
              <a:t>https://www.youtube.com/user/britishmuseum</a:t>
            </a:r>
            <a:endParaRPr sz="2000" dirty="0">
              <a:latin typeface="Calibri"/>
              <a:cs typeface="Calibri"/>
            </a:endParaRPr>
          </a:p>
          <a:p>
            <a:pPr marL="611505">
              <a:lnSpc>
                <a:spcPct val="100000"/>
              </a:lnSpc>
            </a:pPr>
            <a:r>
              <a:rPr sz="2000" spc="-5" dirty="0">
                <a:latin typeface="Calibri"/>
                <a:cs typeface="Calibri"/>
              </a:rPr>
              <a:t>Метрополитен-музей, </a:t>
            </a:r>
            <a:r>
              <a:rPr sz="2000" dirty="0">
                <a:latin typeface="Calibri"/>
                <a:cs typeface="Calibri"/>
              </a:rPr>
              <a:t>Нью-Йорк</a:t>
            </a:r>
            <a:r>
              <a:rPr sz="2000" spc="-70" dirty="0">
                <a:latin typeface="Calibri"/>
                <a:cs typeface="Calibri"/>
              </a:rPr>
              <a:t> </a:t>
            </a:r>
            <a:r>
              <a:rPr sz="2000" u="heavy" spc="-10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Calibri"/>
                <a:cs typeface="Calibri"/>
                <a:hlinkClick r:id="rId12"/>
              </a:rPr>
              <a:t>https://www.metmuseum.org</a:t>
            </a:r>
            <a:endParaRPr sz="2000" dirty="0">
              <a:latin typeface="Calibri"/>
              <a:cs typeface="Calibri"/>
            </a:endParaRPr>
          </a:p>
          <a:p>
            <a:pPr marL="611505" marR="1804035">
              <a:lnSpc>
                <a:spcPct val="100000"/>
              </a:lnSpc>
            </a:pPr>
            <a:r>
              <a:rPr sz="2000" spc="-10" dirty="0">
                <a:latin typeface="Calibri"/>
                <a:cs typeface="Calibri"/>
              </a:rPr>
              <a:t>онлайн-коллекция </a:t>
            </a:r>
            <a:r>
              <a:rPr sz="2000" dirty="0">
                <a:latin typeface="Calibri"/>
                <a:cs typeface="Calibri"/>
              </a:rPr>
              <a:t>музея </a:t>
            </a:r>
            <a:r>
              <a:rPr sz="2000" spc="-20" dirty="0">
                <a:latin typeface="Calibri"/>
                <a:cs typeface="Calibri"/>
              </a:rPr>
              <a:t>Гуггенхайм </a:t>
            </a:r>
            <a:r>
              <a:rPr sz="2000" u="heavy" spc="-10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Calibri"/>
                <a:cs typeface="Calibri"/>
                <a:hlinkClick r:id="rId13"/>
              </a:rPr>
              <a:t>https://www.guggenheim.org/collection-online </a:t>
            </a:r>
            <a:r>
              <a:rPr sz="2000" spc="-10" dirty="0">
                <a:solidFill>
                  <a:srgbClr val="0462C1"/>
                </a:solidFill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музей </a:t>
            </a:r>
            <a:r>
              <a:rPr sz="2000" spc="-5" dirty="0">
                <a:latin typeface="Calibri"/>
                <a:cs typeface="Calibri"/>
              </a:rPr>
              <a:t>Сальвадора Дали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u="heavy" spc="-5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Calibri"/>
                <a:cs typeface="Calibri"/>
                <a:hlinkClick r:id="rId14"/>
              </a:rPr>
              <a:t>https://bit.ly/33iHVmX</a:t>
            </a:r>
            <a:endParaRPr sz="2000" dirty="0">
              <a:latin typeface="Calibri"/>
              <a:cs typeface="Calibri"/>
            </a:endParaRPr>
          </a:p>
          <a:p>
            <a:pPr marL="611505">
              <a:lnSpc>
                <a:spcPct val="100000"/>
              </a:lnSpc>
            </a:pPr>
            <a:r>
              <a:rPr sz="2000" spc="-5" dirty="0">
                <a:latin typeface="Calibri"/>
                <a:cs typeface="Calibri"/>
              </a:rPr>
              <a:t>Смитсоновский </a:t>
            </a:r>
            <a:r>
              <a:rPr sz="2000" dirty="0">
                <a:latin typeface="Calibri"/>
                <a:cs typeface="Calibri"/>
              </a:rPr>
              <a:t>музей</a:t>
            </a:r>
            <a:r>
              <a:rPr sz="2000" spc="-70" dirty="0">
                <a:latin typeface="Calibri"/>
                <a:cs typeface="Calibri"/>
              </a:rPr>
              <a:t> </a:t>
            </a:r>
            <a:r>
              <a:rPr sz="2000" u="heavy" spc="-10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Calibri"/>
                <a:cs typeface="Calibri"/>
                <a:hlinkClick r:id="rId15"/>
              </a:rPr>
              <a:t>https://www.si.edu/exhibitions/online</a:t>
            </a:r>
            <a:endParaRPr sz="2000" dirty="0">
              <a:latin typeface="Calibri"/>
              <a:cs typeface="Calibri"/>
            </a:endParaRPr>
          </a:p>
          <a:p>
            <a:pPr marL="611505">
              <a:lnSpc>
                <a:spcPct val="100000"/>
              </a:lnSpc>
              <a:spcBef>
                <a:spcPts val="5"/>
              </a:spcBef>
            </a:pPr>
            <a:r>
              <a:rPr sz="2000" spc="-5" dirty="0">
                <a:latin typeface="Calibri"/>
                <a:cs typeface="Calibri"/>
              </a:rPr>
              <a:t>Национальный </a:t>
            </a:r>
            <a:r>
              <a:rPr sz="2000" dirty="0">
                <a:latin typeface="Calibri"/>
                <a:cs typeface="Calibri"/>
              </a:rPr>
              <a:t>музей в </a:t>
            </a:r>
            <a:r>
              <a:rPr sz="2000" spc="-10" dirty="0">
                <a:latin typeface="Calibri"/>
                <a:cs typeface="Calibri"/>
              </a:rPr>
              <a:t>Кракове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u="heavy" spc="-5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Calibri"/>
                <a:cs typeface="Calibri"/>
                <a:hlinkClick r:id="rId16"/>
              </a:rPr>
              <a:t>https://bit.ly/3d29dT0</a:t>
            </a:r>
            <a:endParaRPr sz="2000" dirty="0">
              <a:latin typeface="Calibri"/>
              <a:cs typeface="Calibri"/>
            </a:endParaRPr>
          </a:p>
          <a:p>
            <a:pPr marL="611505">
              <a:lnSpc>
                <a:spcPct val="100000"/>
              </a:lnSpc>
              <a:spcBef>
                <a:spcPts val="10"/>
              </a:spcBef>
            </a:pPr>
            <a:r>
              <a:rPr sz="2000" dirty="0">
                <a:latin typeface="Calibri"/>
                <a:cs typeface="Calibri"/>
              </a:rPr>
              <a:t>Музей </a:t>
            </a:r>
            <a:r>
              <a:rPr sz="2000" spc="-5" dirty="0">
                <a:latin typeface="Calibri"/>
                <a:cs typeface="Calibri"/>
              </a:rPr>
              <a:t>изобразительных искусств </a:t>
            </a:r>
            <a:r>
              <a:rPr sz="2000" dirty="0">
                <a:latin typeface="Calibri"/>
                <a:cs typeface="Calibri"/>
              </a:rPr>
              <a:t>в </a:t>
            </a:r>
            <a:r>
              <a:rPr sz="2000" spc="-15" dirty="0">
                <a:latin typeface="Calibri"/>
                <a:cs typeface="Calibri"/>
              </a:rPr>
              <a:t>Будапеште</a:t>
            </a:r>
            <a:r>
              <a:rPr sz="2000" spc="-90" dirty="0">
                <a:latin typeface="Calibri"/>
                <a:cs typeface="Calibri"/>
              </a:rPr>
              <a:t> </a:t>
            </a:r>
            <a:r>
              <a:rPr sz="2000" u="heavy" spc="-5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Calibri"/>
                <a:cs typeface="Calibri"/>
                <a:hlinkClick r:id="rId17"/>
              </a:rPr>
              <a:t>https://bit.ly/3d08L80</a:t>
            </a:r>
            <a:endParaRPr sz="2000" dirty="0">
              <a:latin typeface="Calibri"/>
              <a:cs typeface="Calibri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512063" y="1931419"/>
            <a:ext cx="571500" cy="529703"/>
          </a:xfrm>
          <a:prstGeom prst="rect">
            <a:avLst/>
          </a:prstGeom>
          <a:blipFill>
            <a:blip r:embed="rId1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515823" y="3055620"/>
            <a:ext cx="554024" cy="504443"/>
          </a:xfrm>
          <a:prstGeom prst="rect">
            <a:avLst/>
          </a:prstGeom>
          <a:blipFill>
            <a:blip r:embed="rId1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537972" y="4218432"/>
            <a:ext cx="588264" cy="534924"/>
          </a:xfrm>
          <a:prstGeom prst="rect">
            <a:avLst/>
          </a:prstGeom>
          <a:blipFill>
            <a:blip r:embed="rId2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59663" y="838200"/>
            <a:ext cx="11832590" cy="2080260"/>
          </a:xfrm>
          <a:custGeom>
            <a:avLst/>
            <a:gdLst/>
            <a:ahLst/>
            <a:cxnLst/>
            <a:rect l="l" t="t" r="r" b="b"/>
            <a:pathLst>
              <a:path w="11832590" h="2080260">
                <a:moveTo>
                  <a:pt x="0" y="2080260"/>
                </a:moveTo>
                <a:lnTo>
                  <a:pt x="11832336" y="2080260"/>
                </a:lnTo>
                <a:lnTo>
                  <a:pt x="11832336" y="0"/>
                </a:lnTo>
                <a:lnTo>
                  <a:pt x="0" y="0"/>
                </a:lnTo>
                <a:lnTo>
                  <a:pt x="0" y="2080260"/>
                </a:lnTo>
                <a:close/>
              </a:path>
            </a:pathLst>
          </a:custGeom>
          <a:solidFill>
            <a:srgbClr val="334F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252984" y="838200"/>
            <a:ext cx="47625" cy="2080260"/>
          </a:xfrm>
          <a:custGeom>
            <a:avLst/>
            <a:gdLst/>
            <a:ahLst/>
            <a:cxnLst/>
            <a:rect l="l" t="t" r="r" b="b"/>
            <a:pathLst>
              <a:path w="47625" h="2080260">
                <a:moveTo>
                  <a:pt x="0" y="2080260"/>
                </a:moveTo>
                <a:lnTo>
                  <a:pt x="47243" y="2080260"/>
                </a:lnTo>
                <a:lnTo>
                  <a:pt x="47243" y="0"/>
                </a:lnTo>
                <a:lnTo>
                  <a:pt x="0" y="0"/>
                </a:lnTo>
                <a:lnTo>
                  <a:pt x="0" y="2080260"/>
                </a:lnTo>
                <a:close/>
              </a:path>
            </a:pathLst>
          </a:custGeom>
          <a:solidFill>
            <a:srgbClr val="334F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838200"/>
            <a:ext cx="207645" cy="2080260"/>
          </a:xfrm>
          <a:custGeom>
            <a:avLst/>
            <a:gdLst/>
            <a:ahLst/>
            <a:cxnLst/>
            <a:rect l="l" t="t" r="r" b="b"/>
            <a:pathLst>
              <a:path w="207645" h="2080260">
                <a:moveTo>
                  <a:pt x="0" y="2080260"/>
                </a:moveTo>
                <a:lnTo>
                  <a:pt x="207264" y="2080260"/>
                </a:lnTo>
                <a:lnTo>
                  <a:pt x="207264" y="0"/>
                </a:lnTo>
                <a:lnTo>
                  <a:pt x="0" y="0"/>
                </a:lnTo>
                <a:lnTo>
                  <a:pt x="0" y="2080260"/>
                </a:lnTo>
                <a:close/>
              </a:path>
            </a:pathLst>
          </a:custGeom>
          <a:solidFill>
            <a:srgbClr val="334F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00227" y="845821"/>
            <a:ext cx="59690" cy="2070100"/>
          </a:xfrm>
          <a:custGeom>
            <a:avLst/>
            <a:gdLst/>
            <a:ahLst/>
            <a:cxnLst/>
            <a:rect l="l" t="t" r="r" b="b"/>
            <a:pathLst>
              <a:path w="59689" h="2070100">
                <a:moveTo>
                  <a:pt x="0" y="2069592"/>
                </a:moveTo>
                <a:lnTo>
                  <a:pt x="59436" y="2069592"/>
                </a:lnTo>
                <a:lnTo>
                  <a:pt x="59436" y="0"/>
                </a:lnTo>
                <a:lnTo>
                  <a:pt x="0" y="0"/>
                </a:lnTo>
                <a:lnTo>
                  <a:pt x="0" y="2069592"/>
                </a:lnTo>
                <a:close/>
              </a:path>
            </a:pathLst>
          </a:custGeom>
          <a:solidFill>
            <a:srgbClr val="61C3E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1610613" y="926379"/>
            <a:ext cx="8966200" cy="1800493"/>
          </a:xfrm>
          <a:prstGeom prst="rect">
            <a:avLst/>
          </a:prstGeom>
        </p:spPr>
        <p:txBody>
          <a:bodyPr vert="horz" wrap="square" lIns="0" tIns="193040" rIns="0" bIns="0" rtlCol="0">
            <a:spAutoFit/>
          </a:bodyPr>
          <a:lstStyle/>
          <a:p>
            <a:pPr marL="5080" algn="ctr">
              <a:lnSpc>
                <a:spcPct val="100000"/>
              </a:lnSpc>
              <a:spcBef>
                <a:spcPts val="1520"/>
              </a:spcBef>
            </a:pPr>
            <a:r>
              <a:rPr lang="en-US" sz="4000" spc="-25" dirty="0"/>
              <a:t>CALL-</a:t>
            </a:r>
            <a:r>
              <a:rPr lang="kk-KZ" sz="4000" spc="-25" dirty="0"/>
              <a:t>ЦЕНТР</a:t>
            </a:r>
            <a:endParaRPr sz="4000" dirty="0"/>
          </a:p>
          <a:p>
            <a:pPr marL="12700" marR="5080" algn="ctr">
              <a:lnSpc>
                <a:spcPct val="100000"/>
              </a:lnSpc>
              <a:spcBef>
                <a:spcPts val="994"/>
              </a:spcBef>
            </a:pPr>
            <a:r>
              <a:rPr sz="2800" b="0" spc="-5" dirty="0">
                <a:latin typeface="Arial"/>
                <a:cs typeface="Arial"/>
              </a:rPr>
              <a:t>по </a:t>
            </a:r>
            <a:r>
              <a:rPr sz="2800" b="0" spc="-10" dirty="0">
                <a:latin typeface="Arial"/>
                <a:cs typeface="Arial"/>
              </a:rPr>
              <a:t>вопросам организации </a:t>
            </a:r>
            <a:r>
              <a:rPr sz="2800" b="0" spc="-15" dirty="0">
                <a:latin typeface="Arial"/>
                <a:cs typeface="Arial"/>
              </a:rPr>
              <a:t>дистанционного </a:t>
            </a:r>
            <a:r>
              <a:rPr sz="2800" b="0" spc="-10" dirty="0">
                <a:latin typeface="Arial"/>
                <a:cs typeface="Arial"/>
              </a:rPr>
              <a:t>обучения </a:t>
            </a:r>
            <a:r>
              <a:rPr sz="2800" b="0" spc="-5" dirty="0">
                <a:latin typeface="Arial"/>
                <a:cs typeface="Arial"/>
              </a:rPr>
              <a:t>и  </a:t>
            </a:r>
            <a:r>
              <a:rPr sz="2800" b="0" spc="-15" dirty="0" err="1">
                <a:latin typeface="Arial"/>
                <a:cs typeface="Arial"/>
              </a:rPr>
              <a:t>работы</a:t>
            </a:r>
            <a:r>
              <a:rPr sz="2800" b="0" spc="-15" dirty="0">
                <a:latin typeface="Arial"/>
                <a:cs typeface="Arial"/>
              </a:rPr>
              <a:t> </a:t>
            </a:r>
            <a:r>
              <a:rPr sz="2800" b="0" spc="-15" dirty="0" err="1">
                <a:latin typeface="Arial"/>
                <a:cs typeface="Arial"/>
              </a:rPr>
              <a:t>школ</a:t>
            </a:r>
            <a:r>
              <a:rPr lang="kk-KZ" sz="2800" b="0" spc="-15" dirty="0"/>
              <a:t> города Павлодара</a:t>
            </a:r>
            <a:endParaRPr sz="2800" dirty="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847140" y="4038600"/>
            <a:ext cx="10735260" cy="149784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83185">
              <a:lnSpc>
                <a:spcPct val="100000"/>
              </a:lnSpc>
              <a:spcBef>
                <a:spcPts val="100"/>
              </a:spcBef>
              <a:tabLst>
                <a:tab pos="5847080" algn="l"/>
              </a:tabLst>
            </a:pPr>
            <a:r>
              <a:rPr sz="4800" b="1" dirty="0">
                <a:solidFill>
                  <a:srgbClr val="334F89"/>
                </a:solidFill>
                <a:latin typeface="Arial"/>
                <a:cs typeface="Arial"/>
              </a:rPr>
              <a:t>8 </a:t>
            </a:r>
            <a:r>
              <a:rPr lang="ru-RU" sz="4800" b="1" dirty="0">
                <a:solidFill>
                  <a:srgbClr val="334F89"/>
                </a:solidFill>
                <a:latin typeface="Arial"/>
                <a:cs typeface="Arial"/>
              </a:rPr>
              <a:t>(</a:t>
            </a:r>
            <a:r>
              <a:rPr lang="kk-KZ" sz="4800" b="1" dirty="0" smtClean="0">
                <a:solidFill>
                  <a:srgbClr val="334F89"/>
                </a:solidFill>
                <a:latin typeface="Arial"/>
                <a:cs typeface="Arial"/>
              </a:rPr>
              <a:t>7182) 65 </a:t>
            </a:r>
            <a:r>
              <a:rPr lang="kk-KZ" sz="4800" b="1" spc="35" dirty="0" smtClean="0">
                <a:solidFill>
                  <a:srgbClr val="334F89"/>
                </a:solidFill>
                <a:latin typeface="Arial"/>
                <a:cs typeface="Arial"/>
              </a:rPr>
              <a:t>04</a:t>
            </a:r>
            <a:r>
              <a:rPr sz="4800" b="1" dirty="0" smtClean="0">
                <a:solidFill>
                  <a:srgbClr val="334F89"/>
                </a:solidFill>
                <a:latin typeface="Arial"/>
                <a:cs typeface="Arial"/>
              </a:rPr>
              <a:t> </a:t>
            </a:r>
            <a:r>
              <a:rPr lang="kk-KZ" sz="4800" b="1" dirty="0">
                <a:solidFill>
                  <a:srgbClr val="334F89"/>
                </a:solidFill>
                <a:latin typeface="Arial"/>
                <a:cs typeface="Arial"/>
              </a:rPr>
              <a:t>27</a:t>
            </a:r>
            <a:r>
              <a:rPr lang="ru-RU" sz="4800" b="1" dirty="0">
                <a:solidFill>
                  <a:srgbClr val="334F89"/>
                </a:solidFill>
                <a:latin typeface="Arial"/>
                <a:cs typeface="Arial"/>
              </a:rPr>
              <a:t>	8 </a:t>
            </a:r>
            <a:r>
              <a:rPr lang="ru-RU" sz="4800" b="1" dirty="0" smtClean="0">
                <a:solidFill>
                  <a:srgbClr val="334F89"/>
                </a:solidFill>
                <a:latin typeface="Arial"/>
                <a:cs typeface="Arial"/>
              </a:rPr>
              <a:t>(7182) 30 </a:t>
            </a:r>
            <a:r>
              <a:rPr lang="ru-RU" sz="4800" b="1" spc="35" dirty="0" smtClean="0">
                <a:solidFill>
                  <a:srgbClr val="334F89"/>
                </a:solidFill>
                <a:latin typeface="Arial"/>
                <a:cs typeface="Arial"/>
              </a:rPr>
              <a:t>14</a:t>
            </a:r>
            <a:r>
              <a:rPr lang="ru-RU" sz="4800" b="1" dirty="0" smtClean="0">
                <a:solidFill>
                  <a:srgbClr val="334F89"/>
                </a:solidFill>
                <a:latin typeface="Arial"/>
                <a:cs typeface="Arial"/>
              </a:rPr>
              <a:t> </a:t>
            </a:r>
            <a:r>
              <a:rPr lang="ru-RU" sz="4800" b="1" dirty="0">
                <a:solidFill>
                  <a:srgbClr val="334F89"/>
                </a:solidFill>
                <a:latin typeface="Arial"/>
                <a:cs typeface="Arial"/>
              </a:rPr>
              <a:t>91</a:t>
            </a:r>
            <a:endParaRPr sz="48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485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451347" y="2022348"/>
            <a:ext cx="6205728" cy="471678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400811" y="562355"/>
            <a:ext cx="11791315" cy="913130"/>
          </a:xfrm>
          <a:custGeom>
            <a:avLst/>
            <a:gdLst/>
            <a:ahLst/>
            <a:cxnLst/>
            <a:rect l="l" t="t" r="r" b="b"/>
            <a:pathLst>
              <a:path w="11791315" h="913130">
                <a:moveTo>
                  <a:pt x="0" y="912876"/>
                </a:moveTo>
                <a:lnTo>
                  <a:pt x="11791188" y="912876"/>
                </a:lnTo>
                <a:lnTo>
                  <a:pt x="11791188" y="0"/>
                </a:lnTo>
                <a:lnTo>
                  <a:pt x="0" y="0"/>
                </a:lnTo>
                <a:lnTo>
                  <a:pt x="0" y="912876"/>
                </a:lnTo>
                <a:close/>
              </a:path>
            </a:pathLst>
          </a:custGeom>
          <a:solidFill>
            <a:srgbClr val="334F89"/>
          </a:solidFill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04800" y="562355"/>
            <a:ext cx="24765" cy="913130"/>
          </a:xfrm>
          <a:custGeom>
            <a:avLst/>
            <a:gdLst/>
            <a:ahLst/>
            <a:cxnLst/>
            <a:rect l="l" t="t" r="r" b="b"/>
            <a:pathLst>
              <a:path w="24764" h="913130">
                <a:moveTo>
                  <a:pt x="0" y="912876"/>
                </a:moveTo>
                <a:lnTo>
                  <a:pt x="24384" y="912876"/>
                </a:lnTo>
                <a:lnTo>
                  <a:pt x="24384" y="0"/>
                </a:lnTo>
                <a:lnTo>
                  <a:pt x="0" y="0"/>
                </a:lnTo>
                <a:lnTo>
                  <a:pt x="0" y="912876"/>
                </a:lnTo>
                <a:close/>
              </a:path>
            </a:pathLst>
          </a:custGeom>
          <a:solidFill>
            <a:srgbClr val="334F89"/>
          </a:solidFill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0" y="562355"/>
            <a:ext cx="248920" cy="913130"/>
          </a:xfrm>
          <a:custGeom>
            <a:avLst/>
            <a:gdLst/>
            <a:ahLst/>
            <a:cxnLst/>
            <a:rect l="l" t="t" r="r" b="b"/>
            <a:pathLst>
              <a:path w="248920" h="913130">
                <a:moveTo>
                  <a:pt x="0" y="912876"/>
                </a:moveTo>
                <a:lnTo>
                  <a:pt x="248411" y="912876"/>
                </a:lnTo>
                <a:lnTo>
                  <a:pt x="248411" y="0"/>
                </a:lnTo>
                <a:lnTo>
                  <a:pt x="0" y="0"/>
                </a:lnTo>
                <a:lnTo>
                  <a:pt x="0" y="912876"/>
                </a:lnTo>
                <a:close/>
              </a:path>
            </a:pathLst>
          </a:custGeom>
          <a:solidFill>
            <a:srgbClr val="334F89"/>
          </a:solidFill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93191" y="695070"/>
            <a:ext cx="8875395" cy="6356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sz="2000" b="1" spc="-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ТЕХНИЧЕСКОЕ </a:t>
            </a:r>
            <a:r>
              <a:rPr sz="20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ОБЕСПЕЧЕНИЕ </a:t>
            </a:r>
            <a:r>
              <a:rPr sz="2000" b="1" spc="-2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ИСПОЛЬЗОВАНИЯ </a:t>
            </a:r>
            <a:r>
              <a:rPr sz="2000" b="1" spc="-1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ДИСТАНЦИОННЫХ  </a:t>
            </a:r>
            <a:r>
              <a:rPr sz="2000" b="1" spc="-2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ОБРАЗОВАТЕЛЬНЫХ</a:t>
            </a:r>
            <a:r>
              <a:rPr sz="2000" b="1" spc="-5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b="1" spc="-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ТЕХНОЛОГИЙ</a:t>
            </a:r>
            <a:endParaRPr sz="2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329184" y="562355"/>
            <a:ext cx="71755" cy="913130"/>
          </a:xfrm>
          <a:custGeom>
            <a:avLst/>
            <a:gdLst/>
            <a:ahLst/>
            <a:cxnLst/>
            <a:rect l="l" t="t" r="r" b="b"/>
            <a:pathLst>
              <a:path w="71754" h="913130">
                <a:moveTo>
                  <a:pt x="0" y="912876"/>
                </a:moveTo>
                <a:lnTo>
                  <a:pt x="71628" y="912876"/>
                </a:lnTo>
                <a:lnTo>
                  <a:pt x="71628" y="0"/>
                </a:lnTo>
                <a:lnTo>
                  <a:pt x="0" y="0"/>
                </a:lnTo>
                <a:lnTo>
                  <a:pt x="0" y="912876"/>
                </a:lnTo>
                <a:close/>
              </a:path>
            </a:pathLst>
          </a:custGeom>
          <a:solidFill>
            <a:srgbClr val="61C3EE"/>
          </a:solidFill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605129" y="1872818"/>
            <a:ext cx="10059035" cy="7575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b="0" spc="-5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Учебный </a:t>
            </a:r>
            <a:r>
              <a:rPr b="0" spc="-1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процесс </a:t>
            </a:r>
            <a:r>
              <a:rPr b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 </a:t>
            </a:r>
            <a:r>
              <a:rPr b="0" spc="-1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использованием </a:t>
            </a:r>
            <a:r>
              <a:rPr b="0" spc="-5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дистанционных</a:t>
            </a:r>
            <a:r>
              <a:rPr b="0" spc="-45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b="0" spc="-2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образовательных</a:t>
            </a: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b="0" spc="-15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техн</a:t>
            </a:r>
            <a:r>
              <a:rPr b="0" spc="-25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</a:t>
            </a:r>
            <a:r>
              <a:rPr b="0" spc="-15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логий </a:t>
            </a:r>
            <a:r>
              <a:rPr b="0" spc="-25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обеспечивается </a:t>
            </a:r>
            <a:r>
              <a:rPr b="0" spc="-1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следующими </a:t>
            </a:r>
            <a:r>
              <a:rPr spc="-15" dirty="0">
                <a:solidFill>
                  <a:srgbClr val="334F8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техническими</a:t>
            </a:r>
            <a:r>
              <a:rPr spc="150" dirty="0">
                <a:solidFill>
                  <a:srgbClr val="334F8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15" dirty="0">
                <a:solidFill>
                  <a:srgbClr val="334F8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средствами</a:t>
            </a:r>
            <a:r>
              <a:rPr b="0" spc="-15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1205330" y="2895600"/>
            <a:ext cx="5881269" cy="609782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spcBef>
                <a:spcPts val="95"/>
              </a:spcBef>
              <a:tabLst>
                <a:tab pos="3383915" algn="l"/>
                <a:tab pos="3687445" algn="l"/>
              </a:tabLst>
            </a:pPr>
            <a:r>
              <a:rPr sz="1900" spc="-10" dirty="0" err="1">
                <a:latin typeface="Arial" panose="020B0604020202020204" pitchFamily="34" charset="0"/>
                <a:cs typeface="Arial" panose="020B0604020202020204" pitchFamily="34" charset="0"/>
              </a:rPr>
              <a:t>компьютер</a:t>
            </a:r>
            <a:r>
              <a:rPr sz="1900" spc="-10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sz="1900" spc="-10" dirty="0" err="1">
                <a:latin typeface="Arial" panose="020B0604020202020204" pitchFamily="34" charset="0"/>
                <a:cs typeface="Arial" panose="020B0604020202020204" pitchFamily="34" charset="0"/>
              </a:rPr>
              <a:t>ноутбук</a:t>
            </a:r>
            <a:r>
              <a:rPr sz="1900" spc="-10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kk-KZ" sz="1900" spc="-10" dirty="0">
                <a:latin typeface="Arial" panose="020B0604020202020204" pitchFamily="34" charset="0"/>
                <a:cs typeface="Arial" panose="020B0604020202020204" pitchFamily="34" charset="0"/>
              </a:rPr>
              <a:t>планшет/</a:t>
            </a:r>
            <a:r>
              <a:rPr sz="1900" spc="-1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телефон</a:t>
            </a:r>
            <a:endParaRPr lang="ru-RU" sz="1900" spc="-1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>
              <a:spcBef>
                <a:spcPts val="95"/>
              </a:spcBef>
              <a:tabLst>
                <a:tab pos="3383915" algn="l"/>
                <a:tab pos="3687445" algn="l"/>
              </a:tabLst>
            </a:pPr>
            <a:r>
              <a:rPr sz="1900" spc="-5" dirty="0" smtClean="0">
                <a:latin typeface="Arial" panose="020B0604020202020204" pitchFamily="34" charset="0"/>
                <a:cs typeface="Arial" panose="020B0604020202020204" pitchFamily="34" charset="0"/>
              </a:rPr>
              <a:t>с</a:t>
            </a:r>
            <a:r>
              <a:rPr lang="kk-KZ" sz="1900" spc="-5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900" spc="-15" dirty="0">
                <a:latin typeface="Arial" panose="020B0604020202020204" pitchFamily="34" charset="0"/>
                <a:cs typeface="Arial" panose="020B0604020202020204" pitchFamily="34" charset="0"/>
              </a:rPr>
              <a:t>воспроизведения </a:t>
            </a:r>
            <a:r>
              <a:rPr lang="ru-RU" sz="1900" spc="-10" dirty="0">
                <a:latin typeface="Arial" panose="020B0604020202020204" pitchFamily="34" charset="0"/>
                <a:cs typeface="Arial" panose="020B0604020202020204" pitchFamily="34" charset="0"/>
              </a:rPr>
              <a:t>звука </a:t>
            </a:r>
            <a:r>
              <a:rPr lang="ru-RU" sz="1900" spc="-5" dirty="0">
                <a:latin typeface="Arial" panose="020B0604020202020204" pitchFamily="34" charset="0"/>
                <a:cs typeface="Arial" panose="020B0604020202020204" pitchFamily="34" charset="0"/>
              </a:rPr>
              <a:t>и</a:t>
            </a:r>
            <a:r>
              <a:rPr lang="ru-RU" sz="1900" spc="114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900" spc="-10" dirty="0" smtClean="0">
                <a:latin typeface="Arial" panose="020B0604020202020204" pitchFamily="34" charset="0"/>
                <a:cs typeface="Arial" panose="020B0604020202020204" pitchFamily="34" charset="0"/>
              </a:rPr>
              <a:t>видео </a:t>
            </a:r>
            <a:r>
              <a:rPr sz="1900" spc="-1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возможностью</a:t>
            </a:r>
            <a:endParaRPr sz="1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216660" y="3886200"/>
            <a:ext cx="5336540" cy="1306127"/>
          </a:xfrm>
          <a:prstGeom prst="rect">
            <a:avLst/>
          </a:prstGeom>
        </p:spPr>
        <p:txBody>
          <a:bodyPr vert="horz" wrap="square" lIns="0" tIns="135255" rIns="0" bIns="0" rtlCol="0">
            <a:spAutoFit/>
          </a:bodyPr>
          <a:lstStyle/>
          <a:p>
            <a:pPr>
              <a:tabLst>
                <a:tab pos="1745614" algn="l"/>
                <a:tab pos="3429635" algn="l"/>
                <a:tab pos="4080510" algn="l"/>
                <a:tab pos="5217795" algn="l"/>
              </a:tabLst>
            </a:pPr>
            <a:r>
              <a:rPr sz="1900" spc="-5" dirty="0" err="1">
                <a:latin typeface="Arial" panose="020B0604020202020204" pitchFamily="34" charset="0"/>
                <a:cs typeface="Arial" panose="020B0604020202020204" pitchFamily="34" charset="0"/>
              </a:rPr>
              <a:t>пр</a:t>
            </a:r>
            <a:r>
              <a:rPr sz="1900" spc="-10" dirty="0" err="1">
                <a:latin typeface="Arial" panose="020B0604020202020204" pitchFamily="34" charset="0"/>
                <a:cs typeface="Arial" panose="020B0604020202020204" pitchFamily="34" charset="0"/>
              </a:rPr>
              <a:t>о</a:t>
            </a:r>
            <a:r>
              <a:rPr sz="1900" spc="-5" dirty="0" err="1">
                <a:latin typeface="Arial" panose="020B0604020202020204" pitchFamily="34" charset="0"/>
                <a:cs typeface="Arial" panose="020B0604020202020204" pitchFamily="34" charset="0"/>
              </a:rPr>
              <a:t>г</a:t>
            </a:r>
            <a:r>
              <a:rPr sz="1900" spc="-10" dirty="0" err="1">
                <a:latin typeface="Arial" panose="020B0604020202020204" pitchFamily="34" charset="0"/>
                <a:cs typeface="Arial" panose="020B0604020202020204" pitchFamily="34" charset="0"/>
              </a:rPr>
              <a:t>ра</a:t>
            </a:r>
            <a:r>
              <a:rPr sz="1900" spc="10" dirty="0" err="1">
                <a:latin typeface="Arial" panose="020B0604020202020204" pitchFamily="34" charset="0"/>
                <a:cs typeface="Arial" panose="020B0604020202020204" pitchFamily="34" charset="0"/>
              </a:rPr>
              <a:t>м</a:t>
            </a:r>
            <a:r>
              <a:rPr sz="1900" spc="-5" dirty="0" err="1">
                <a:latin typeface="Arial" panose="020B0604020202020204" pitchFamily="34" charset="0"/>
                <a:cs typeface="Arial" panose="020B0604020202020204" pitchFamily="34" charset="0"/>
              </a:rPr>
              <a:t>м</a:t>
            </a:r>
            <a:r>
              <a:rPr sz="1900" spc="5" dirty="0" err="1">
                <a:latin typeface="Arial" panose="020B0604020202020204" pitchFamily="34" charset="0"/>
                <a:cs typeface="Arial" panose="020B0604020202020204" pitchFamily="34" charset="0"/>
              </a:rPr>
              <a:t>н</a:t>
            </a:r>
            <a:r>
              <a:rPr sz="1900" spc="-10" dirty="0" err="1">
                <a:latin typeface="Arial" panose="020B0604020202020204" pitchFamily="34" charset="0"/>
                <a:cs typeface="Arial" panose="020B0604020202020204" pitchFamily="34" charset="0"/>
              </a:rPr>
              <a:t>о</a:t>
            </a:r>
            <a:r>
              <a:rPr sz="1900" spc="-5" dirty="0" err="1">
                <a:latin typeface="Arial" panose="020B0604020202020204" pitchFamily="34" charset="0"/>
                <a:cs typeface="Arial" panose="020B0604020202020204" pitchFamily="34" charset="0"/>
              </a:rPr>
              <a:t>е</a:t>
            </a:r>
            <a:r>
              <a:rPr sz="19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sz="1900" spc="-1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о</a:t>
            </a:r>
            <a:r>
              <a:rPr sz="1900" spc="-35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б</a:t>
            </a:r>
            <a:r>
              <a:rPr sz="1900" spc="5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е</a:t>
            </a:r>
            <a:r>
              <a:rPr sz="1900" spc="-5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сп</a:t>
            </a:r>
            <a:r>
              <a:rPr sz="1900" spc="-6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е</a:t>
            </a:r>
            <a:r>
              <a:rPr sz="1900" spc="-5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ч</a:t>
            </a:r>
            <a:r>
              <a:rPr sz="1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е</a:t>
            </a:r>
            <a:r>
              <a:rPr sz="1900" spc="-1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ни</a:t>
            </a:r>
            <a:r>
              <a:rPr sz="1900" spc="-5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е</a:t>
            </a:r>
            <a:r>
              <a:rPr lang="ru-RU" sz="1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900" spc="-1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дл</a:t>
            </a:r>
            <a:r>
              <a:rPr sz="1900" spc="-5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я</a:t>
            </a:r>
            <a:r>
              <a:rPr lang="ru-RU" sz="1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д</a:t>
            </a:r>
            <a:r>
              <a:rPr sz="1900" spc="-1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о</a:t>
            </a:r>
            <a:r>
              <a:rPr sz="1900" spc="5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с</a:t>
            </a:r>
            <a:r>
              <a:rPr sz="1900" spc="25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т</a:t>
            </a:r>
            <a:r>
              <a:rPr sz="1900" spc="-5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упа</a:t>
            </a:r>
            <a:r>
              <a:rPr lang="ru-RU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900" spc="-5" dirty="0" smtClean="0">
                <a:latin typeface="Arial" panose="020B0604020202020204" pitchFamily="34" charset="0"/>
                <a:cs typeface="Arial" panose="020B0604020202020204" pitchFamily="34" charset="0"/>
              </a:rPr>
              <a:t>к</a:t>
            </a:r>
            <a:r>
              <a:rPr lang="ru-RU" sz="1900" spc="-5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локальным </a:t>
            </a:r>
            <a:r>
              <a:rPr lang="ru-RU" sz="1900" spc="-5" dirty="0">
                <a:latin typeface="Arial" panose="020B0604020202020204" pitchFamily="34" charset="0"/>
                <a:cs typeface="Arial" panose="020B0604020202020204" pitchFamily="34" charset="0"/>
              </a:rPr>
              <a:t>и </a:t>
            </a:r>
            <a:r>
              <a:rPr lang="ru-RU" sz="1900" spc="-15" dirty="0">
                <a:latin typeface="Arial" panose="020B0604020202020204" pitchFamily="34" charset="0"/>
                <a:cs typeface="Arial" panose="020B0604020202020204" pitchFamily="34" charset="0"/>
              </a:rPr>
              <a:t>удаленным </a:t>
            </a:r>
            <a:r>
              <a:rPr lang="ru-RU" sz="1900" spc="-5" dirty="0">
                <a:latin typeface="Arial" panose="020B0604020202020204" pitchFamily="34" charset="0"/>
                <a:cs typeface="Arial" panose="020B0604020202020204" pitchFamily="34" charset="0"/>
              </a:rPr>
              <a:t>серверам с </a:t>
            </a:r>
            <a:r>
              <a:rPr lang="ru-RU" sz="1900" spc="-10" dirty="0">
                <a:latin typeface="Arial" panose="020B0604020202020204" pitchFamily="34" charset="0"/>
                <a:cs typeface="Arial" panose="020B0604020202020204" pitchFamily="34" charset="0"/>
              </a:rPr>
              <a:t>учебной  </a:t>
            </a:r>
            <a:r>
              <a:rPr lang="ru-RU" sz="1900" spc="-5" dirty="0">
                <a:latin typeface="Arial" panose="020B0604020202020204" pitchFamily="34" charset="0"/>
                <a:cs typeface="Arial" panose="020B0604020202020204" pitchFamily="34" charset="0"/>
              </a:rPr>
              <a:t>информацией и </a:t>
            </a:r>
            <a:r>
              <a:rPr lang="ru-RU" sz="1900" spc="-15" dirty="0">
                <a:latin typeface="Arial" panose="020B0604020202020204" pitchFamily="34" charset="0"/>
                <a:cs typeface="Arial" panose="020B0604020202020204" pitchFamily="34" charset="0"/>
              </a:rPr>
              <a:t>рабочими</a:t>
            </a:r>
            <a:r>
              <a:rPr lang="ru-RU" sz="1900" spc="9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900" spc="-10" dirty="0">
                <a:latin typeface="Arial" panose="020B0604020202020204" pitchFamily="34" charset="0"/>
                <a:cs typeface="Arial" panose="020B0604020202020204" pitchFamily="34" charset="0"/>
              </a:rPr>
              <a:t>материалами</a:t>
            </a:r>
            <a:endParaRPr lang="ru-RU" sz="1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tabLst>
                <a:tab pos="1745614" algn="l"/>
                <a:tab pos="3429635" algn="l"/>
                <a:tab pos="4080510" algn="l"/>
                <a:tab pos="5217795" algn="l"/>
              </a:tabLst>
            </a:pPr>
            <a:endParaRPr sz="1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204061" y="5334000"/>
            <a:ext cx="5334000" cy="596958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60"/>
              </a:spcBef>
            </a:pPr>
            <a:r>
              <a:rPr sz="1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локальная</a:t>
            </a:r>
            <a:r>
              <a:rPr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900" spc="-20" dirty="0">
                <a:latin typeface="Arial" panose="020B0604020202020204" pitchFamily="34" charset="0"/>
                <a:cs typeface="Arial" panose="020B0604020202020204" pitchFamily="34" charset="0"/>
              </a:rPr>
              <a:t>сеть </a:t>
            </a:r>
            <a:r>
              <a:rPr sz="1900" spc="-5" dirty="0">
                <a:latin typeface="Arial" panose="020B0604020202020204" pitchFamily="34" charset="0"/>
                <a:cs typeface="Arial" panose="020B0604020202020204" pitchFamily="34" charset="0"/>
              </a:rPr>
              <a:t>с </a:t>
            </a:r>
            <a:r>
              <a:rPr sz="1900" spc="-15" dirty="0">
                <a:latin typeface="Arial" panose="020B0604020202020204" pitchFamily="34" charset="0"/>
                <a:cs typeface="Arial" panose="020B0604020202020204" pitchFamily="34" charset="0"/>
              </a:rPr>
              <a:t>выходом </a:t>
            </a:r>
            <a:r>
              <a:rPr sz="1900" spc="-5" dirty="0"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sz="1900" spc="-15" dirty="0">
                <a:latin typeface="Arial" panose="020B0604020202020204" pitchFamily="34" charset="0"/>
                <a:cs typeface="Arial" panose="020B0604020202020204" pitchFamily="34" charset="0"/>
              </a:rPr>
              <a:t>Интернет </a:t>
            </a:r>
            <a:r>
              <a:rPr sz="1900" spc="5" dirty="0">
                <a:latin typeface="Arial" panose="020B0604020202020204" pitchFamily="34" charset="0"/>
                <a:cs typeface="Arial" panose="020B0604020202020204" pitchFamily="34" charset="0"/>
              </a:rPr>
              <a:t>(канал  </a:t>
            </a:r>
            <a:r>
              <a:rPr sz="1900" spc="-10" dirty="0">
                <a:latin typeface="Arial" panose="020B0604020202020204" pitchFamily="34" charset="0"/>
                <a:cs typeface="Arial" panose="020B0604020202020204" pitchFamily="34" charset="0"/>
              </a:rPr>
              <a:t>подключения </a:t>
            </a:r>
            <a:r>
              <a:rPr sz="1900" spc="-5" dirty="0">
                <a:latin typeface="Arial" panose="020B0604020202020204" pitchFamily="34" charset="0"/>
                <a:cs typeface="Arial" panose="020B0604020202020204" pitchFamily="34" charset="0"/>
              </a:rPr>
              <a:t>к </a:t>
            </a:r>
            <a:r>
              <a:rPr sz="1900" spc="-20" dirty="0">
                <a:latin typeface="Arial" panose="020B0604020202020204" pitchFamily="34" charset="0"/>
                <a:cs typeface="Arial" panose="020B0604020202020204" pitchFamily="34" charset="0"/>
              </a:rPr>
              <a:t>сети</a:t>
            </a:r>
            <a:r>
              <a:rPr sz="1900" spc="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900" spc="-15" dirty="0">
                <a:latin typeface="Arial" panose="020B0604020202020204" pitchFamily="34" charset="0"/>
                <a:cs typeface="Arial" panose="020B0604020202020204" pitchFamily="34" charset="0"/>
              </a:rPr>
              <a:t>Интернет)</a:t>
            </a:r>
            <a:endParaRPr sz="1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530351" y="3051697"/>
            <a:ext cx="571500" cy="52970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552399" y="4191000"/>
            <a:ext cx="554024" cy="50444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536448" y="5410200"/>
            <a:ext cx="588264" cy="5334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400811" y="562355"/>
            <a:ext cx="11791315" cy="913130"/>
          </a:xfrm>
          <a:custGeom>
            <a:avLst/>
            <a:gdLst/>
            <a:ahLst/>
            <a:cxnLst/>
            <a:rect l="l" t="t" r="r" b="b"/>
            <a:pathLst>
              <a:path w="11791315" h="913130">
                <a:moveTo>
                  <a:pt x="0" y="912876"/>
                </a:moveTo>
                <a:lnTo>
                  <a:pt x="11791188" y="912876"/>
                </a:lnTo>
                <a:lnTo>
                  <a:pt x="11791188" y="0"/>
                </a:lnTo>
                <a:lnTo>
                  <a:pt x="0" y="0"/>
                </a:lnTo>
                <a:lnTo>
                  <a:pt x="0" y="912876"/>
                </a:lnTo>
                <a:close/>
              </a:path>
            </a:pathLst>
          </a:custGeom>
          <a:solidFill>
            <a:srgbClr val="334F89"/>
          </a:solidFill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04800" y="562355"/>
            <a:ext cx="24765" cy="913130"/>
          </a:xfrm>
          <a:custGeom>
            <a:avLst/>
            <a:gdLst/>
            <a:ahLst/>
            <a:cxnLst/>
            <a:rect l="l" t="t" r="r" b="b"/>
            <a:pathLst>
              <a:path w="24764" h="913130">
                <a:moveTo>
                  <a:pt x="0" y="912876"/>
                </a:moveTo>
                <a:lnTo>
                  <a:pt x="24384" y="912876"/>
                </a:lnTo>
                <a:lnTo>
                  <a:pt x="24384" y="0"/>
                </a:lnTo>
                <a:lnTo>
                  <a:pt x="0" y="0"/>
                </a:lnTo>
                <a:lnTo>
                  <a:pt x="0" y="912876"/>
                </a:lnTo>
                <a:close/>
              </a:path>
            </a:pathLst>
          </a:custGeom>
          <a:solidFill>
            <a:srgbClr val="334F89"/>
          </a:solidFill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0" y="562355"/>
            <a:ext cx="248920" cy="913130"/>
          </a:xfrm>
          <a:custGeom>
            <a:avLst/>
            <a:gdLst/>
            <a:ahLst/>
            <a:cxnLst/>
            <a:rect l="l" t="t" r="r" b="b"/>
            <a:pathLst>
              <a:path w="248920" h="913130">
                <a:moveTo>
                  <a:pt x="0" y="912876"/>
                </a:moveTo>
                <a:lnTo>
                  <a:pt x="248411" y="912876"/>
                </a:lnTo>
                <a:lnTo>
                  <a:pt x="248411" y="0"/>
                </a:lnTo>
                <a:lnTo>
                  <a:pt x="0" y="0"/>
                </a:lnTo>
                <a:lnTo>
                  <a:pt x="0" y="912876"/>
                </a:lnTo>
                <a:close/>
              </a:path>
            </a:pathLst>
          </a:custGeom>
          <a:solidFill>
            <a:srgbClr val="334F89"/>
          </a:solidFill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93191" y="695070"/>
            <a:ext cx="10973233" cy="962443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spcBef>
                <a:spcPts val="105"/>
              </a:spcBef>
            </a:pPr>
            <a:r>
              <a:rPr lang="kk-KZ" sz="2000" b="1" spc="-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ВИДЕОУРОКИ </a:t>
            </a:r>
            <a:r>
              <a:rPr lang="kk-KZ" sz="2000" b="1" spc="-5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</a:t>
            </a:r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учебным предметам 1-11 классов на языках обучения </a:t>
            </a:r>
          </a:p>
          <a:p>
            <a:pPr marL="12700" marR="5080">
              <a:spcBef>
                <a:spcPts val="105"/>
              </a:spcBef>
            </a:pPr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(казахский, русский</a:t>
            </a:r>
            <a:r>
              <a:rPr lang="ru-RU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ru-RU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 marR="5080">
              <a:lnSpc>
                <a:spcPct val="100000"/>
              </a:lnSpc>
              <a:spcBef>
                <a:spcPts val="105"/>
              </a:spcBef>
            </a:pPr>
            <a:endParaRPr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329184" y="562355"/>
            <a:ext cx="71755" cy="913130"/>
          </a:xfrm>
          <a:custGeom>
            <a:avLst/>
            <a:gdLst/>
            <a:ahLst/>
            <a:cxnLst/>
            <a:rect l="l" t="t" r="r" b="b"/>
            <a:pathLst>
              <a:path w="71754" h="913130">
                <a:moveTo>
                  <a:pt x="0" y="912876"/>
                </a:moveTo>
                <a:lnTo>
                  <a:pt x="71628" y="912876"/>
                </a:lnTo>
                <a:lnTo>
                  <a:pt x="71628" y="0"/>
                </a:lnTo>
                <a:lnTo>
                  <a:pt x="0" y="0"/>
                </a:lnTo>
                <a:lnTo>
                  <a:pt x="0" y="912876"/>
                </a:lnTo>
                <a:close/>
              </a:path>
            </a:pathLst>
          </a:custGeom>
          <a:solidFill>
            <a:srgbClr val="61C3EE"/>
          </a:solidFill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574673" y="1749444"/>
            <a:ext cx="11109249" cy="62837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lvl="2" algn="ctr" hangingPunct="0"/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Трансляция видеоуроков для обучающихся на казахском языке - на телеканале </a:t>
            </a:r>
            <a:r>
              <a:rPr lang="ru-RU" sz="2000" b="1" spc="-15" dirty="0">
                <a:solidFill>
                  <a:srgbClr val="334F8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ru-RU" sz="2000" b="1" spc="-15" dirty="0" err="1">
                <a:solidFill>
                  <a:srgbClr val="334F8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Балапан</a:t>
            </a:r>
            <a:r>
              <a:rPr lang="ru-RU" sz="2000" b="1" spc="-15" dirty="0">
                <a:solidFill>
                  <a:srgbClr val="334F8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Трансляция видеоуроков для обучающихся на русском языке - на телеканале </a:t>
            </a:r>
            <a:r>
              <a:rPr lang="ru-RU" sz="2000" b="1" spc="-15" dirty="0">
                <a:solidFill>
                  <a:srgbClr val="334F8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«Ел-</a:t>
            </a:r>
            <a:r>
              <a:rPr lang="ru-RU" sz="2000" b="1" spc="-15" dirty="0" err="1">
                <a:solidFill>
                  <a:srgbClr val="334F8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арна</a:t>
            </a:r>
            <a:r>
              <a:rPr lang="ru-RU" sz="2000" b="1" spc="-15" dirty="0">
                <a:solidFill>
                  <a:srgbClr val="334F8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  <a:endParaRPr sz="2000" b="0" spc="-15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207871" y="4724400"/>
            <a:ext cx="5332730" cy="3149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3383915" algn="l"/>
                <a:tab pos="3687445" algn="l"/>
              </a:tabLst>
            </a:pPr>
            <a:r>
              <a:rPr lang="kk-KZ" sz="1900" spc="-10" dirty="0">
                <a:latin typeface="Arial" panose="020B0604020202020204" pitchFamily="34" charset="0"/>
                <a:cs typeface="Arial" panose="020B0604020202020204" pitchFamily="34" charset="0"/>
              </a:rPr>
              <a:t>Продолжительность ТВ-урока – 10 минут</a:t>
            </a:r>
            <a:endParaRPr sz="1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204061" y="3962400"/>
            <a:ext cx="5336540" cy="721351"/>
          </a:xfrm>
          <a:prstGeom prst="rect">
            <a:avLst/>
          </a:prstGeom>
        </p:spPr>
        <p:txBody>
          <a:bodyPr vert="horz" wrap="square" lIns="0" tIns="13525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65"/>
              </a:spcBef>
            </a:pPr>
            <a:r>
              <a:rPr lang="ru-RU" sz="1900" dirty="0">
                <a:latin typeface="Arial" panose="020B0604020202020204" pitchFamily="34" charset="0"/>
                <a:cs typeface="Arial" panose="020B0604020202020204" pitchFamily="34" charset="0"/>
              </a:rPr>
              <a:t>Количество часов не превышает недельную нагрузку по предмету</a:t>
            </a:r>
            <a:endParaRPr sz="1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491904" y="2905125"/>
            <a:ext cx="571500" cy="52970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552399" y="4296156"/>
            <a:ext cx="554024" cy="50444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536448" y="5562600"/>
            <a:ext cx="588264" cy="5334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50" name="Picture 2" descr="https://kievstreet.net/uploads/posts/2014-08/1408119259_tv.jpg">
            <a:extLst>
              <a:ext uri="{FF2B5EF4-FFF2-40B4-BE49-F238E27FC236}">
                <a16:creationId xmlns="" xmlns:a16="http://schemas.microsoft.com/office/drawing/2014/main" id="{9DD8EEA6-DF8F-4D5C-8931-4D94C3B162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972772" y="2689030"/>
            <a:ext cx="4762500" cy="3371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object 9">
            <a:extLst>
              <a:ext uri="{FF2B5EF4-FFF2-40B4-BE49-F238E27FC236}">
                <a16:creationId xmlns="" xmlns:a16="http://schemas.microsoft.com/office/drawing/2014/main" id="{0A959043-7704-4933-BB8D-7A2F50B90142}"/>
              </a:ext>
            </a:extLst>
          </p:cNvPr>
          <p:cNvSpPr txBox="1"/>
          <p:nvPr/>
        </p:nvSpPr>
        <p:spPr>
          <a:xfrm>
            <a:off x="1208848" y="2779903"/>
            <a:ext cx="5332730" cy="141256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0" lvl="2" indent="0" algn="just" hangingPunct="0"/>
            <a:r>
              <a:rPr lang="ru-RU" sz="1900" spc="-15" dirty="0">
                <a:latin typeface="Arial" panose="020B0604020202020204" pitchFamily="34" charset="0"/>
                <a:cs typeface="Arial" panose="020B0604020202020204" pitchFamily="34" charset="0"/>
              </a:rPr>
              <a:t>Эфирное время уроков </a:t>
            </a:r>
            <a:r>
              <a:rPr lang="ru-RU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 09-00 до 15-00 </a:t>
            </a:r>
            <a:r>
              <a:rPr lang="ru-RU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часов</a:t>
            </a:r>
          </a:p>
          <a:p>
            <a:pPr marL="0" lvl="2" algn="just" hangingPunct="0"/>
            <a:r>
              <a:rPr lang="ru-RU" spc="-15" dirty="0">
                <a:latin typeface="Arial" panose="020B0604020202020204" pitchFamily="34" charset="0"/>
                <a:cs typeface="Arial" panose="020B0604020202020204" pitchFamily="34" charset="0"/>
              </a:rPr>
              <a:t>Учебные предметы </a:t>
            </a:r>
            <a:r>
              <a:rPr lang="ru-RU" b="1" spc="-15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Информатика, Английский язык, Французский язык, Немецкий язык</a:t>
            </a:r>
            <a:r>
              <a:rPr lang="ru-RU" spc="-15" dirty="0">
                <a:latin typeface="Arial" panose="020B0604020202020204" pitchFamily="34" charset="0"/>
                <a:cs typeface="Arial" panose="020B0604020202020204" pitchFamily="34" charset="0"/>
              </a:rPr>
              <a:t>, вносится </a:t>
            </a:r>
            <a:r>
              <a:rPr lang="ru-RU" u="sng" spc="-15" dirty="0">
                <a:latin typeface="Arial" panose="020B0604020202020204" pitchFamily="34" charset="0"/>
                <a:cs typeface="Arial" panose="020B0604020202020204" pitchFamily="34" charset="0"/>
              </a:rPr>
              <a:t>в школьное расписание</a:t>
            </a:r>
            <a:endParaRPr lang="ru-RU" b="1" u="sng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2" indent="0" algn="just" hangingPunct="0"/>
            <a:r>
              <a:rPr lang="ru-RU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Прямоугольник 14">
            <a:extLst>
              <a:ext uri="{FF2B5EF4-FFF2-40B4-BE49-F238E27FC236}">
                <a16:creationId xmlns="" xmlns:a16="http://schemas.microsoft.com/office/drawing/2014/main" id="{3A2A6A1A-E629-4741-9918-8433D585732F}"/>
              </a:ext>
            </a:extLst>
          </p:cNvPr>
          <p:cNvSpPr/>
          <p:nvPr/>
        </p:nvSpPr>
        <p:spPr>
          <a:xfrm>
            <a:off x="1146986" y="5334000"/>
            <a:ext cx="6096000" cy="969496"/>
          </a:xfrm>
          <a:prstGeom prst="rect">
            <a:avLst/>
          </a:prstGeom>
        </p:spPr>
        <p:txBody>
          <a:bodyPr>
            <a:spAutoFit/>
          </a:bodyPr>
          <a:lstStyle/>
          <a:p>
            <a:pPr marL="12700">
              <a:spcBef>
                <a:spcPts val="1065"/>
              </a:spcBef>
            </a:pPr>
            <a:r>
              <a:rPr lang="en-US" sz="1900" dirty="0" err="1">
                <a:latin typeface="Arial" panose="020B0604020202020204" pitchFamily="34" charset="0"/>
                <a:cs typeface="Arial" panose="020B0604020202020204" pitchFamily="34" charset="0"/>
              </a:rPr>
              <a:t>Aitube</a:t>
            </a:r>
            <a:r>
              <a:rPr lang="ru-RU" sz="19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US" sz="1900" dirty="0" err="1">
                <a:latin typeface="Arial" panose="020B0604020202020204" pitchFamily="34" charset="0"/>
                <a:cs typeface="Arial" panose="020B0604020202020204" pitchFamily="34" charset="0"/>
              </a:rPr>
              <a:t>kz</a:t>
            </a:r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900" dirty="0">
                <a:latin typeface="Arial" panose="020B0604020202020204" pitchFamily="34" charset="0"/>
                <a:cs typeface="Arial" panose="020B0604020202020204" pitchFamily="34" charset="0"/>
              </a:rPr>
              <a:t>будут размещены разработанные видеоуроки, транслируемые на республиканских телеканалах.</a:t>
            </a:r>
          </a:p>
        </p:txBody>
      </p:sp>
    </p:spTree>
    <p:extLst>
      <p:ext uri="{BB962C8B-B14F-4D97-AF65-F5344CB8AC3E}">
        <p14:creationId xmlns:p14="http://schemas.microsoft.com/office/powerpoint/2010/main" xmlns="" val="955535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object 8"/>
          <p:cNvSpPr txBox="1"/>
          <p:nvPr/>
        </p:nvSpPr>
        <p:spPr>
          <a:xfrm>
            <a:off x="6985026" y="2209800"/>
            <a:ext cx="2412949" cy="1008000"/>
          </a:xfrm>
          <a:prstGeom prst="rect">
            <a:avLst/>
          </a:prstGeom>
          <a:solidFill>
            <a:srgbClr val="334F89"/>
          </a:solidFill>
        </p:spPr>
        <p:txBody>
          <a:bodyPr vert="horz" wrap="square" lIns="0" tIns="205740" rIns="0" bIns="0" rtlCol="0">
            <a:spAutoFit/>
          </a:bodyPr>
          <a:lstStyle/>
          <a:p>
            <a:pPr marR="252729" algn="ctr"/>
            <a:endParaRPr spc="-5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object 8"/>
          <p:cNvSpPr txBox="1"/>
          <p:nvPr/>
        </p:nvSpPr>
        <p:spPr>
          <a:xfrm>
            <a:off x="6985026" y="3429000"/>
            <a:ext cx="2412949" cy="684000"/>
          </a:xfrm>
          <a:prstGeom prst="rect">
            <a:avLst/>
          </a:prstGeom>
          <a:solidFill>
            <a:srgbClr val="334F89"/>
          </a:solidFill>
        </p:spPr>
        <p:txBody>
          <a:bodyPr vert="horz" wrap="square" lIns="0" tIns="205740" rIns="0" bIns="0" rtlCol="0">
            <a:spAutoFit/>
          </a:bodyPr>
          <a:lstStyle/>
          <a:p>
            <a:pPr marR="252729" algn="ctr"/>
            <a:endParaRPr spc="-5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object 8"/>
          <p:cNvSpPr txBox="1"/>
          <p:nvPr/>
        </p:nvSpPr>
        <p:spPr>
          <a:xfrm>
            <a:off x="6985026" y="4267200"/>
            <a:ext cx="2412949" cy="756000"/>
          </a:xfrm>
          <a:prstGeom prst="rect">
            <a:avLst/>
          </a:prstGeom>
          <a:solidFill>
            <a:srgbClr val="334F89"/>
          </a:solidFill>
        </p:spPr>
        <p:txBody>
          <a:bodyPr vert="horz" wrap="square" lIns="0" tIns="205740" rIns="0" bIns="0" rtlCol="0">
            <a:spAutoFit/>
          </a:bodyPr>
          <a:lstStyle/>
          <a:p>
            <a:pPr marR="252729" algn="ctr"/>
            <a:endParaRPr spc="-5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object 8"/>
          <p:cNvSpPr txBox="1"/>
          <p:nvPr/>
        </p:nvSpPr>
        <p:spPr>
          <a:xfrm>
            <a:off x="6985026" y="5919000"/>
            <a:ext cx="2412949" cy="558000"/>
          </a:xfrm>
          <a:prstGeom prst="rect">
            <a:avLst/>
          </a:prstGeom>
          <a:solidFill>
            <a:srgbClr val="334F89"/>
          </a:solidFill>
        </p:spPr>
        <p:txBody>
          <a:bodyPr vert="horz" wrap="square" lIns="0" tIns="205740" rIns="0" bIns="0" rtlCol="0">
            <a:spAutoFit/>
          </a:bodyPr>
          <a:lstStyle/>
          <a:p>
            <a:pPr marR="252729" algn="ctr"/>
            <a:endParaRPr spc="-5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object 8"/>
          <p:cNvSpPr txBox="1"/>
          <p:nvPr/>
        </p:nvSpPr>
        <p:spPr>
          <a:xfrm>
            <a:off x="6985026" y="5194304"/>
            <a:ext cx="2412949" cy="558000"/>
          </a:xfrm>
          <a:prstGeom prst="rect">
            <a:avLst/>
          </a:prstGeom>
          <a:solidFill>
            <a:srgbClr val="334F89"/>
          </a:solidFill>
        </p:spPr>
        <p:txBody>
          <a:bodyPr vert="horz" wrap="square" lIns="0" tIns="205740" rIns="0" bIns="0" rtlCol="0">
            <a:spAutoFit/>
          </a:bodyPr>
          <a:lstStyle/>
          <a:p>
            <a:pPr marR="252729" algn="ctr"/>
            <a:endParaRPr spc="-5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object 3"/>
          <p:cNvSpPr/>
          <p:nvPr/>
        </p:nvSpPr>
        <p:spPr>
          <a:xfrm>
            <a:off x="400811" y="562355"/>
            <a:ext cx="11791315" cy="913130"/>
          </a:xfrm>
          <a:custGeom>
            <a:avLst/>
            <a:gdLst/>
            <a:ahLst/>
            <a:cxnLst/>
            <a:rect l="l" t="t" r="r" b="b"/>
            <a:pathLst>
              <a:path w="11791315" h="913130">
                <a:moveTo>
                  <a:pt x="0" y="912876"/>
                </a:moveTo>
                <a:lnTo>
                  <a:pt x="11791188" y="912876"/>
                </a:lnTo>
                <a:lnTo>
                  <a:pt x="11791188" y="0"/>
                </a:lnTo>
                <a:lnTo>
                  <a:pt x="0" y="0"/>
                </a:lnTo>
                <a:lnTo>
                  <a:pt x="0" y="912876"/>
                </a:lnTo>
                <a:close/>
              </a:path>
            </a:pathLst>
          </a:custGeom>
          <a:solidFill>
            <a:srgbClr val="334F89"/>
          </a:solidFill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object 4"/>
          <p:cNvSpPr/>
          <p:nvPr/>
        </p:nvSpPr>
        <p:spPr>
          <a:xfrm>
            <a:off x="304800" y="562355"/>
            <a:ext cx="24765" cy="913130"/>
          </a:xfrm>
          <a:custGeom>
            <a:avLst/>
            <a:gdLst/>
            <a:ahLst/>
            <a:cxnLst/>
            <a:rect l="l" t="t" r="r" b="b"/>
            <a:pathLst>
              <a:path w="24764" h="913130">
                <a:moveTo>
                  <a:pt x="0" y="912876"/>
                </a:moveTo>
                <a:lnTo>
                  <a:pt x="24384" y="912876"/>
                </a:lnTo>
                <a:lnTo>
                  <a:pt x="24384" y="0"/>
                </a:lnTo>
                <a:lnTo>
                  <a:pt x="0" y="0"/>
                </a:lnTo>
                <a:lnTo>
                  <a:pt x="0" y="912876"/>
                </a:lnTo>
                <a:close/>
              </a:path>
            </a:pathLst>
          </a:custGeom>
          <a:solidFill>
            <a:srgbClr val="334F89"/>
          </a:solidFill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object 5"/>
          <p:cNvSpPr/>
          <p:nvPr/>
        </p:nvSpPr>
        <p:spPr>
          <a:xfrm>
            <a:off x="0" y="562355"/>
            <a:ext cx="248920" cy="913130"/>
          </a:xfrm>
          <a:custGeom>
            <a:avLst/>
            <a:gdLst/>
            <a:ahLst/>
            <a:cxnLst/>
            <a:rect l="l" t="t" r="r" b="b"/>
            <a:pathLst>
              <a:path w="248920" h="913130">
                <a:moveTo>
                  <a:pt x="0" y="912876"/>
                </a:moveTo>
                <a:lnTo>
                  <a:pt x="248411" y="912876"/>
                </a:lnTo>
                <a:lnTo>
                  <a:pt x="248411" y="0"/>
                </a:lnTo>
                <a:lnTo>
                  <a:pt x="0" y="0"/>
                </a:lnTo>
                <a:lnTo>
                  <a:pt x="0" y="912876"/>
                </a:lnTo>
                <a:close/>
              </a:path>
            </a:pathLst>
          </a:custGeom>
          <a:solidFill>
            <a:srgbClr val="334F89"/>
          </a:solidFill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object 6"/>
          <p:cNvSpPr txBox="1"/>
          <p:nvPr/>
        </p:nvSpPr>
        <p:spPr>
          <a:xfrm>
            <a:off x="793191" y="821758"/>
            <a:ext cx="10973233" cy="32124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spcBef>
                <a:spcPts val="105"/>
              </a:spcBef>
            </a:pPr>
            <a:r>
              <a:rPr lang="kk-KZ" sz="2000" b="1" spc="-5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СТРУКТУРА ТВ-УРОКА</a:t>
            </a:r>
            <a:endParaRPr lang="kk-KZ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object 7"/>
          <p:cNvSpPr/>
          <p:nvPr/>
        </p:nvSpPr>
        <p:spPr>
          <a:xfrm>
            <a:off x="329184" y="562355"/>
            <a:ext cx="71755" cy="913130"/>
          </a:xfrm>
          <a:custGeom>
            <a:avLst/>
            <a:gdLst/>
            <a:ahLst/>
            <a:cxnLst/>
            <a:rect l="l" t="t" r="r" b="b"/>
            <a:pathLst>
              <a:path w="71754" h="913130">
                <a:moveTo>
                  <a:pt x="0" y="912876"/>
                </a:moveTo>
                <a:lnTo>
                  <a:pt x="71628" y="912876"/>
                </a:lnTo>
                <a:lnTo>
                  <a:pt x="71628" y="0"/>
                </a:lnTo>
                <a:lnTo>
                  <a:pt x="0" y="0"/>
                </a:lnTo>
                <a:lnTo>
                  <a:pt x="0" y="912876"/>
                </a:lnTo>
                <a:close/>
              </a:path>
            </a:pathLst>
          </a:custGeom>
          <a:solidFill>
            <a:srgbClr val="61C3EE"/>
          </a:solidFill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object 10"/>
          <p:cNvSpPr txBox="1"/>
          <p:nvPr/>
        </p:nvSpPr>
        <p:spPr>
          <a:xfrm>
            <a:off x="2120362" y="4271608"/>
            <a:ext cx="4161104" cy="756000"/>
          </a:xfrm>
          <a:prstGeom prst="rect">
            <a:avLst/>
          </a:prstGeom>
          <a:solidFill>
            <a:srgbClr val="334F89"/>
          </a:solidFill>
        </p:spPr>
        <p:txBody>
          <a:bodyPr vert="horz" wrap="square" lIns="0" tIns="5080" rIns="0" bIns="0" rtlCol="0" anchor="ctr">
            <a:spAutoFit/>
          </a:bodyPr>
          <a:lstStyle/>
          <a:p>
            <a:pPr>
              <a:lnSpc>
                <a:spcPct val="100000"/>
              </a:lnSpc>
            </a:pPr>
            <a:endParaRPr lang="ru-RU" spc="-5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0000"/>
              </a:lnSpc>
            </a:pPr>
            <a:r>
              <a:rPr lang="ru-RU" spc="-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учебных заданий для закрепления (на экране крупным шрифтом 2-3 задания)</a:t>
            </a:r>
          </a:p>
          <a:p>
            <a:pPr>
              <a:lnSpc>
                <a:spcPct val="100000"/>
              </a:lnSpc>
            </a:pPr>
            <a:endParaRPr spc="-5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object 2"/>
          <p:cNvSpPr/>
          <p:nvPr/>
        </p:nvSpPr>
        <p:spPr>
          <a:xfrm>
            <a:off x="1143000" y="2229000"/>
            <a:ext cx="833755" cy="4248000"/>
          </a:xfrm>
          <a:custGeom>
            <a:avLst/>
            <a:gdLst/>
            <a:ahLst/>
            <a:cxnLst/>
            <a:rect l="l" t="t" r="r" b="b"/>
            <a:pathLst>
              <a:path w="833755" h="3914140">
                <a:moveTo>
                  <a:pt x="0" y="3913632"/>
                </a:moveTo>
                <a:lnTo>
                  <a:pt x="833627" y="3913632"/>
                </a:lnTo>
                <a:lnTo>
                  <a:pt x="833627" y="0"/>
                </a:lnTo>
                <a:lnTo>
                  <a:pt x="0" y="0"/>
                </a:lnTo>
                <a:lnTo>
                  <a:pt x="0" y="3913632"/>
                </a:lnTo>
                <a:close/>
              </a:path>
            </a:pathLst>
          </a:custGeom>
          <a:solidFill>
            <a:srgbClr val="61C3EE"/>
          </a:solidFill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object 9"/>
          <p:cNvSpPr txBox="1"/>
          <p:nvPr/>
        </p:nvSpPr>
        <p:spPr>
          <a:xfrm>
            <a:off x="2120362" y="3422039"/>
            <a:ext cx="4161104" cy="684000"/>
          </a:xfrm>
          <a:prstGeom prst="rect">
            <a:avLst/>
          </a:prstGeom>
          <a:solidFill>
            <a:srgbClr val="334F89"/>
          </a:solidFill>
        </p:spPr>
        <p:txBody>
          <a:bodyPr vert="horz" wrap="square" lIns="0" tIns="5080" rIns="0" bIns="0" rtlCol="0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40"/>
              </a:spcBef>
            </a:pP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вопросов для закрепления (на экране крупным шрифтом 2-3 вопроса)</a:t>
            </a:r>
            <a:endParaRPr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1" name="Группа 20"/>
          <p:cNvGrpSpPr/>
          <p:nvPr/>
        </p:nvGrpSpPr>
        <p:grpSpPr>
          <a:xfrm>
            <a:off x="2120362" y="2239540"/>
            <a:ext cx="4161104" cy="1016930"/>
            <a:chOff x="1053562" y="1963800"/>
            <a:chExt cx="4161104" cy="1016930"/>
          </a:xfrm>
        </p:grpSpPr>
        <p:sp>
          <p:nvSpPr>
            <p:cNvPr id="11" name="object 8"/>
            <p:cNvSpPr txBox="1"/>
            <p:nvPr/>
          </p:nvSpPr>
          <p:spPr>
            <a:xfrm>
              <a:off x="1053562" y="1963800"/>
              <a:ext cx="4161104" cy="1008000"/>
            </a:xfrm>
            <a:prstGeom prst="rect">
              <a:avLst/>
            </a:prstGeom>
            <a:solidFill>
              <a:srgbClr val="334F89"/>
            </a:solidFill>
          </p:spPr>
          <p:txBody>
            <a:bodyPr vert="horz" wrap="square" lIns="0" tIns="205740" rIns="0" bIns="0" rtlCol="0">
              <a:spAutoFit/>
            </a:bodyPr>
            <a:lstStyle/>
            <a:p>
              <a:pPr marR="252729" algn="ctr"/>
              <a:endParaRPr spc="-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" name="Прямоугольник 12">
              <a:extLst>
                <a:ext uri="{FF2B5EF4-FFF2-40B4-BE49-F238E27FC236}">
                  <a16:creationId xmlns="" xmlns:a16="http://schemas.microsoft.com/office/drawing/2014/main" id="{619182C5-3A4C-47A6-8292-5DFE8A3C3EC3}"/>
                </a:ext>
              </a:extLst>
            </p:cNvPr>
            <p:cNvSpPr/>
            <p:nvPr/>
          </p:nvSpPr>
          <p:spPr>
            <a:xfrm>
              <a:off x="1076676" y="2057400"/>
              <a:ext cx="4038398" cy="92333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объяснения нового учебного материала учителем (видео, в титрах Ф.И.О. учителя)</a:t>
              </a:r>
            </a:p>
          </p:txBody>
        </p:sp>
      </p:grpSp>
      <p:sp>
        <p:nvSpPr>
          <p:cNvPr id="14" name="Прямоугольник 13"/>
          <p:cNvSpPr/>
          <p:nvPr/>
        </p:nvSpPr>
        <p:spPr>
          <a:xfrm>
            <a:off x="7684791" y="2461759"/>
            <a:ext cx="101341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 минут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7684791" y="3516868"/>
            <a:ext cx="11390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минута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7684791" y="4431268"/>
            <a:ext cx="11390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минута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7684791" y="5269468"/>
            <a:ext cx="11390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минута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7684791" y="6012770"/>
            <a:ext cx="11390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минута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object 10"/>
          <p:cNvSpPr txBox="1"/>
          <p:nvPr/>
        </p:nvSpPr>
        <p:spPr>
          <a:xfrm>
            <a:off x="2113105" y="5193177"/>
            <a:ext cx="4161104" cy="559127"/>
          </a:xfrm>
          <a:prstGeom prst="rect">
            <a:avLst/>
          </a:prstGeom>
          <a:solidFill>
            <a:srgbClr val="334F89"/>
          </a:solidFill>
        </p:spPr>
        <p:txBody>
          <a:bodyPr vert="horz" wrap="square" lIns="0" tIns="5080" rIns="0" bIns="0" rtlCol="0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pc="-5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дополнительных </a:t>
            </a:r>
            <a:r>
              <a:rPr lang="ru-RU" spc="-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цифровых ресурсов по теме (1-2 ЦОР)</a:t>
            </a:r>
            <a:endParaRPr spc="-5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object 10"/>
          <p:cNvSpPr txBox="1"/>
          <p:nvPr/>
        </p:nvSpPr>
        <p:spPr>
          <a:xfrm>
            <a:off x="2120362" y="5917873"/>
            <a:ext cx="4161104" cy="559127"/>
          </a:xfrm>
          <a:prstGeom prst="rect">
            <a:avLst/>
          </a:prstGeom>
          <a:solidFill>
            <a:srgbClr val="334F89"/>
          </a:solidFill>
        </p:spPr>
        <p:txBody>
          <a:bodyPr vert="horz" wrap="square" lIns="0" tIns="5080" rIns="0" bIns="0" rtlCol="0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pc="-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ссылок на дополнительные ресурсы для самостоятельного изучения</a:t>
            </a:r>
            <a:endParaRPr spc="-5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2792960" y="1676400"/>
            <a:ext cx="20838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k-KZ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Урок состоит из: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object 2"/>
          <p:cNvSpPr/>
          <p:nvPr/>
        </p:nvSpPr>
        <p:spPr>
          <a:xfrm>
            <a:off x="9605645" y="2209800"/>
            <a:ext cx="833755" cy="4267200"/>
          </a:xfrm>
          <a:custGeom>
            <a:avLst/>
            <a:gdLst/>
            <a:ahLst/>
            <a:cxnLst/>
            <a:rect l="l" t="t" r="r" b="b"/>
            <a:pathLst>
              <a:path w="833755" h="3914140">
                <a:moveTo>
                  <a:pt x="0" y="3913632"/>
                </a:moveTo>
                <a:lnTo>
                  <a:pt x="833627" y="3913632"/>
                </a:lnTo>
                <a:lnTo>
                  <a:pt x="833627" y="0"/>
                </a:lnTo>
                <a:lnTo>
                  <a:pt x="0" y="0"/>
                </a:lnTo>
                <a:lnTo>
                  <a:pt x="0" y="3913632"/>
                </a:lnTo>
                <a:close/>
              </a:path>
            </a:pathLst>
          </a:custGeom>
          <a:solidFill>
            <a:srgbClr val="61C3EE"/>
          </a:solidFill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7312858" y="1676400"/>
            <a:ext cx="183114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k-KZ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Длительность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421847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8338" y="117695"/>
            <a:ext cx="11352662" cy="1325563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РАСПИСАНИЕ </a:t>
            </a:r>
            <a:r>
              <a:rPr lang="ru-RU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ВИДЕОУРОКОВ НА ТВ </a:t>
            </a:r>
            <a:r>
              <a:rPr lang="ru-RU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ДЛЯ  1-11 </a:t>
            </a:r>
            <a:r>
              <a:rPr lang="ru-RU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КЛАССОВ</a:t>
            </a:r>
            <a:br>
              <a:rPr lang="ru-RU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</a:t>
            </a:r>
            <a:r>
              <a:rPr lang="ru-RU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КАЗАХСКОМ ЯЗЫКЕ ОБУЧЕНИЯ </a:t>
            </a:r>
            <a:endParaRPr lang="ru-RU" sz="32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646010777"/>
              </p:ext>
            </p:extLst>
          </p:nvPr>
        </p:nvGraphicFramePr>
        <p:xfrm>
          <a:off x="228601" y="914400"/>
          <a:ext cx="11658600" cy="588712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14399">
                  <a:extLst>
                    <a:ext uri="{9D8B030D-6E8A-4147-A177-3AD203B41FA5}">
                      <a16:colId xmlns="" xmlns:a16="http://schemas.microsoft.com/office/drawing/2014/main" val="3241270592"/>
                    </a:ext>
                  </a:extLst>
                </a:gridCol>
                <a:gridCol w="838200">
                  <a:extLst>
                    <a:ext uri="{9D8B030D-6E8A-4147-A177-3AD203B41FA5}">
                      <a16:colId xmlns="" xmlns:a16="http://schemas.microsoft.com/office/drawing/2014/main" val="3411792203"/>
                    </a:ext>
                  </a:extLst>
                </a:gridCol>
                <a:gridCol w="825740">
                  <a:extLst>
                    <a:ext uri="{9D8B030D-6E8A-4147-A177-3AD203B41FA5}">
                      <a16:colId xmlns="" xmlns:a16="http://schemas.microsoft.com/office/drawing/2014/main" val="3187137990"/>
                    </a:ext>
                  </a:extLst>
                </a:gridCol>
                <a:gridCol w="918324">
                  <a:extLst>
                    <a:ext uri="{9D8B030D-6E8A-4147-A177-3AD203B41FA5}">
                      <a16:colId xmlns="" xmlns:a16="http://schemas.microsoft.com/office/drawing/2014/main" val="2809372458"/>
                    </a:ext>
                  </a:extLst>
                </a:gridCol>
                <a:gridCol w="987402">
                  <a:extLst>
                    <a:ext uri="{9D8B030D-6E8A-4147-A177-3AD203B41FA5}">
                      <a16:colId xmlns="" xmlns:a16="http://schemas.microsoft.com/office/drawing/2014/main" val="3777598954"/>
                    </a:ext>
                  </a:extLst>
                </a:gridCol>
                <a:gridCol w="1282736">
                  <a:extLst>
                    <a:ext uri="{9D8B030D-6E8A-4147-A177-3AD203B41FA5}">
                      <a16:colId xmlns="" xmlns:a16="http://schemas.microsoft.com/office/drawing/2014/main" val="1382910088"/>
                    </a:ext>
                  </a:extLst>
                </a:gridCol>
                <a:gridCol w="1154066">
                  <a:extLst>
                    <a:ext uri="{9D8B030D-6E8A-4147-A177-3AD203B41FA5}">
                      <a16:colId xmlns="" xmlns:a16="http://schemas.microsoft.com/office/drawing/2014/main" val="378971412"/>
                    </a:ext>
                  </a:extLst>
                </a:gridCol>
                <a:gridCol w="923777">
                  <a:extLst>
                    <a:ext uri="{9D8B030D-6E8A-4147-A177-3AD203B41FA5}">
                      <a16:colId xmlns="" xmlns:a16="http://schemas.microsoft.com/office/drawing/2014/main" val="78615819"/>
                    </a:ext>
                  </a:extLst>
                </a:gridCol>
                <a:gridCol w="741417">
                  <a:extLst>
                    <a:ext uri="{9D8B030D-6E8A-4147-A177-3AD203B41FA5}">
                      <a16:colId xmlns="" xmlns:a16="http://schemas.microsoft.com/office/drawing/2014/main" val="1960036683"/>
                    </a:ext>
                  </a:extLst>
                </a:gridCol>
                <a:gridCol w="953673">
                  <a:extLst>
                    <a:ext uri="{9D8B030D-6E8A-4147-A177-3AD203B41FA5}">
                      <a16:colId xmlns="" xmlns:a16="http://schemas.microsoft.com/office/drawing/2014/main" val="1137755490"/>
                    </a:ext>
                  </a:extLst>
                </a:gridCol>
                <a:gridCol w="1059805">
                  <a:extLst>
                    <a:ext uri="{9D8B030D-6E8A-4147-A177-3AD203B41FA5}">
                      <a16:colId xmlns="" xmlns:a16="http://schemas.microsoft.com/office/drawing/2014/main" val="2732346774"/>
                    </a:ext>
                  </a:extLst>
                </a:gridCol>
                <a:gridCol w="1059061">
                  <a:extLst>
                    <a:ext uri="{9D8B030D-6E8A-4147-A177-3AD203B41FA5}">
                      <a16:colId xmlns="" xmlns:a16="http://schemas.microsoft.com/office/drawing/2014/main" val="1894393688"/>
                    </a:ext>
                  </a:extLst>
                </a:gridCol>
              </a:tblGrid>
              <a:tr h="2885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Дни недели</a:t>
                      </a:r>
                      <a:endParaRPr lang="ru-RU" sz="900" kern="1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класс  </a:t>
                      </a:r>
                      <a:endParaRPr lang="ru-RU" sz="900" kern="1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</a:t>
                      </a:r>
                      <a:r>
                        <a:rPr lang="kk-KZ" sz="900" kern="15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класс</a:t>
                      </a:r>
                      <a:endParaRPr lang="ru-RU" sz="900" kern="15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</a:t>
                      </a:r>
                      <a:r>
                        <a:rPr lang="kk-KZ" sz="900" kern="15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класс</a:t>
                      </a:r>
                      <a:r>
                        <a:rPr lang="ru-RU" sz="900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900" kern="1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</a:t>
                      </a:r>
                      <a:r>
                        <a:rPr lang="kk-KZ" sz="900" kern="15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класс</a:t>
                      </a:r>
                      <a:endParaRPr lang="ru-RU" sz="900" kern="1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 </a:t>
                      </a:r>
                      <a:r>
                        <a:rPr lang="ru-RU" sz="900" kern="15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класс</a:t>
                      </a:r>
                      <a:endParaRPr lang="ru-RU" sz="900" kern="1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 </a:t>
                      </a:r>
                      <a:r>
                        <a:rPr lang="kk-KZ" sz="900" kern="15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класс</a:t>
                      </a:r>
                      <a:endParaRPr lang="ru-RU" sz="900" kern="15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 </a:t>
                      </a:r>
                      <a:r>
                        <a:rPr lang="ru-RU" sz="900" kern="15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класс</a:t>
                      </a:r>
                      <a:endParaRPr lang="ru-RU" sz="900" kern="1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 </a:t>
                      </a:r>
                      <a:r>
                        <a:rPr lang="kk-KZ" sz="900" kern="15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класс</a:t>
                      </a:r>
                      <a:endParaRPr lang="ru-RU" sz="900" kern="1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 класс</a:t>
                      </a:r>
                      <a:endParaRPr lang="ru-RU" sz="900" kern="1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 класс</a:t>
                      </a:r>
                      <a:endParaRPr lang="ru-RU" sz="900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 класс</a:t>
                      </a:r>
                      <a:endParaRPr lang="ru-RU" sz="900" kern="1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/>
                </a:tc>
                <a:extLst>
                  <a:ext uri="{0D108BD9-81ED-4DB2-BD59-A6C34878D82A}">
                    <a16:rowId xmlns="" xmlns:a16="http://schemas.microsoft.com/office/drawing/2014/main" val="1834457555"/>
                  </a:ext>
                </a:extLst>
              </a:tr>
              <a:tr h="67113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kern="15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Понеде</a:t>
                      </a:r>
                      <a:r>
                        <a:rPr lang="ru-RU" sz="900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л</a:t>
                      </a:r>
                      <a:r>
                        <a:rPr lang="kk-KZ" sz="900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ьник</a:t>
                      </a:r>
                      <a:endParaRPr lang="ru-RU" sz="900" kern="1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b="1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Сауат ашу </a:t>
                      </a:r>
                      <a:endParaRPr lang="ru-RU" sz="900" b="1" kern="15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b="1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Математика</a:t>
                      </a:r>
                      <a:endParaRPr lang="ru-RU" sz="900" b="1" kern="1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Қазақ тілі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Математика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Орыс тілі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Математика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Қазақ тілі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Орыс тілі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Математика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Жаратылыстану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Орыс тілі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Қазақ тілі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Математика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Қазақстан тарихы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Қазақ тілі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Математика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Қазақстан тарихы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Қазақ тілі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Алгебра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География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Физика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Қазақ тілі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Алгебра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Физика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Қазақ тілі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Алгебра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b="1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Алгебра және анализ</a:t>
                      </a:r>
                      <a:endParaRPr lang="ru-RU" sz="900" b="1" kern="15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kern="15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Қазақ</a:t>
                      </a:r>
                      <a:r>
                        <a:rPr lang="ru-RU" sz="900" b="1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b="1" kern="15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әдебиеті</a:t>
                      </a:r>
                      <a:endParaRPr lang="ru-RU" sz="900" b="1" kern="15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Геометрия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Химия</a:t>
                      </a:r>
                      <a:endParaRPr lang="ru-RU" sz="900" b="1" kern="1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Алгебра және анализ 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Орыс тілі 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Қазақстан тарихы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География 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/>
                </a:tc>
                <a:extLst>
                  <a:ext uri="{0D108BD9-81ED-4DB2-BD59-A6C34878D82A}">
                    <a16:rowId xmlns="" xmlns:a16="http://schemas.microsoft.com/office/drawing/2014/main" val="2916049400"/>
                  </a:ext>
                </a:extLst>
              </a:tr>
              <a:tr h="100837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Втор</a:t>
                      </a:r>
                      <a:r>
                        <a:rPr lang="ru-RU" sz="900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</a:t>
                      </a:r>
                      <a:r>
                        <a:rPr lang="kk-KZ" sz="900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ик</a:t>
                      </a:r>
                      <a:endParaRPr lang="ru-RU" sz="900" kern="1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Математика</a:t>
                      </a:r>
                      <a:endParaRPr lang="ru-RU" sz="900" b="1" kern="15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Сауат ашу</a:t>
                      </a:r>
                      <a:endParaRPr lang="ru-RU" sz="900" b="1" kern="1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b="1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Қазақ тілі</a:t>
                      </a:r>
                      <a:endParaRPr lang="ru-RU" sz="900" b="1" kern="15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b="1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Математика</a:t>
                      </a:r>
                      <a:endParaRPr lang="ru-RU" sz="900" b="1" kern="1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Қазақ тілі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Математика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Қазақ тілі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Математика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Математика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Қазақ әдебиеті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Жаратылыстану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Орыс тілі және әдебиеті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Математика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Қазақ әдебиеті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Жаратылыстану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Орыс тілі және әдебиеті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Геометрия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Химия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Қазақстан тарихы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Орыс тілі және әдебиеті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Қазақ әдебиеті</a:t>
                      </a:r>
                      <a:endParaRPr lang="ru-RU" sz="900" b="1" kern="15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Геометрия</a:t>
                      </a:r>
                      <a:endParaRPr lang="ru-RU" sz="900" b="1" kern="15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Қазақстан тарихы</a:t>
                      </a:r>
                      <a:endParaRPr lang="ru-RU" sz="900" b="1" kern="15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b="1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Орыс тілі әдебиеті</a:t>
                      </a:r>
                      <a:endParaRPr lang="ru-RU" sz="900" b="1" kern="1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Орыс тілі және әдебиеті 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Қазақстан тарихы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Геометрия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Биология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Алгебра және анализ бастамалары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Қазақ әдебиеті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Геометрия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Химия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Алгебра </a:t>
                      </a: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және анализ 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Қазақстан тарихы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География 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/>
                </a:tc>
                <a:extLst>
                  <a:ext uri="{0D108BD9-81ED-4DB2-BD59-A6C34878D82A}">
                    <a16:rowId xmlns="" xmlns:a16="http://schemas.microsoft.com/office/drawing/2014/main" val="694149033"/>
                  </a:ext>
                </a:extLst>
              </a:tr>
              <a:tr h="9755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Среда </a:t>
                      </a:r>
                      <a:endParaRPr lang="ru-RU" sz="900" kern="1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Математика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Сауат ашу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Қазақ тілі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Жаратылыстану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Орыс тілі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Математика</a:t>
                      </a:r>
                      <a:endParaRPr lang="ru-RU" sz="900" b="1" kern="15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Қазақ тілі</a:t>
                      </a:r>
                      <a:endParaRPr lang="ru-RU" sz="900" b="1" kern="15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b="1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Орыс тілі</a:t>
                      </a:r>
                      <a:endParaRPr lang="ru-RU" sz="900" b="1" kern="1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Қазақ тілі</a:t>
                      </a:r>
                      <a:endParaRPr lang="ru-RU" sz="900" b="1" kern="15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Математика</a:t>
                      </a:r>
                      <a:endParaRPr lang="ru-RU" sz="900" b="1" kern="15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b="1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Орыс тілі</a:t>
                      </a:r>
                      <a:endParaRPr lang="ru-RU" sz="900" b="1" kern="1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Қазақ тілі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Математика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Қазақстан тарихы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Қазақ тілі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Математика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Қазақстан тарихы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Алгебра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Қазақ тілі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Биология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Алгебра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Қазақ тілі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География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Алгебра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Қазақ тілі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География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Алгебра және анализ бастамалары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Қазақстан тарихы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Химия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Дүниежүзі тарихы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Орыс тілі және әдебиеті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Алгебра </a:t>
                      </a: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және анализ 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Биология 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Химия 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/>
                </a:tc>
                <a:extLst>
                  <a:ext uri="{0D108BD9-81ED-4DB2-BD59-A6C34878D82A}">
                    <a16:rowId xmlns="" xmlns:a16="http://schemas.microsoft.com/office/drawing/2014/main" val="1690111954"/>
                  </a:ext>
                </a:extLst>
              </a:tr>
              <a:tr h="98277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Четверг</a:t>
                      </a:r>
                      <a:endParaRPr lang="ru-RU" sz="900" kern="1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Сауат ашу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Дүниетану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Математика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Дүниетану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Жаратылыстану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Математика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Математика</a:t>
                      </a:r>
                      <a:endParaRPr lang="ru-RU" sz="900" b="1" kern="15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Қазақ тілі</a:t>
                      </a:r>
                      <a:endParaRPr lang="ru-RU" sz="900" b="1" kern="1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Қазақ</a:t>
                      </a:r>
                      <a:r>
                        <a:rPr lang="ru-RU" sz="900" b="1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b="1" kern="15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әдебиеті</a:t>
                      </a:r>
                      <a:endParaRPr lang="ru-RU" sz="900" b="1" kern="15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Математика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Дүние</a:t>
                      </a:r>
                      <a:r>
                        <a:rPr lang="ru-RU" sz="900" b="1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b="1" kern="15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жүзі</a:t>
                      </a:r>
                      <a:r>
                        <a:rPr lang="ru-RU" sz="900" b="1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b="1" kern="15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тарихы</a:t>
                      </a:r>
                      <a:endParaRPr lang="ru-RU" sz="900" b="1" kern="15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b="1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Орыс тілі және әдебиеті</a:t>
                      </a:r>
                      <a:endParaRPr lang="ru-RU" sz="900" b="1" kern="1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Қазақ</a:t>
                      </a:r>
                      <a:r>
                        <a:rPr lang="ru-RU" sz="900" b="1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b="1" kern="15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әдебиет</a:t>
                      </a:r>
                      <a:r>
                        <a:rPr lang="kk-KZ" sz="900" b="1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і</a:t>
                      </a:r>
                      <a:endParaRPr lang="ru-RU" sz="900" b="1" kern="15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Математика</a:t>
                      </a:r>
                      <a:endParaRPr lang="ru-RU" sz="900" b="1" kern="15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Дүние жүзі тарихы</a:t>
                      </a:r>
                      <a:endParaRPr lang="ru-RU" sz="900" b="1" kern="15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b="1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Орыс тілі және әдебиеті</a:t>
                      </a:r>
                      <a:endParaRPr lang="ru-RU" sz="900" b="1" kern="1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Қазақ әдебиеті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Физика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Қазақстан тарихы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Орыс тілі және әдебиеті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Қазақстан тарихы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Химия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Дүние жүзі тарихы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Орыс тілі және әдебиеті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Қазақ әдебиеті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Қазақстан тарихы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Химия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Орыс тілі және әдебиеті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Алгебра және анализ бастамалары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Қазақ әдебиеті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Физика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География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Физика 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Қазақ тілі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Қазақ әдебиеті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/>
                </a:tc>
                <a:extLst>
                  <a:ext uri="{0D108BD9-81ED-4DB2-BD59-A6C34878D82A}">
                    <a16:rowId xmlns="" xmlns:a16="http://schemas.microsoft.com/office/drawing/2014/main" val="1045360046"/>
                  </a:ext>
                </a:extLst>
              </a:tr>
              <a:tr h="129838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Пятница</a:t>
                      </a:r>
                      <a:endParaRPr lang="ru-RU" sz="900" kern="1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Сауат ашу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Жаратылыстану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Математика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Қазақ тілі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Дүниетану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Математика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Математика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Дүниетану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Математика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Қазақ тілі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Жаратылыстану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Математика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Қазақ</a:t>
                      </a:r>
                      <a:r>
                        <a:rPr lang="ru-RU" sz="900" b="1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b="1" kern="15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тілі</a:t>
                      </a:r>
                      <a:endParaRPr lang="ru-RU" sz="900" b="1" kern="15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Жаратылыстану</a:t>
                      </a:r>
                      <a:endParaRPr lang="ru-RU" sz="900" b="1" kern="1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Қазақ тілі</a:t>
                      </a:r>
                      <a:endParaRPr lang="ru-RU" sz="900" b="1" kern="15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Алгебра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Дүние</a:t>
                      </a:r>
                      <a:r>
                        <a:rPr lang="ru-RU" sz="900" b="1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b="1" kern="15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жүзі</a:t>
                      </a:r>
                      <a:r>
                        <a:rPr lang="ru-RU" sz="900" b="1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b="1" kern="15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тарихы</a:t>
                      </a:r>
                      <a:r>
                        <a:rPr lang="ru-RU" sz="900" b="1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ru-RU" sz="900" b="1" kern="1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Геометрия</a:t>
                      </a:r>
                      <a:endParaRPr lang="ru-RU" sz="900" b="1" kern="15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Алгебра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Биология</a:t>
                      </a:r>
                      <a:endParaRPr lang="ru-RU" sz="900" b="1" kern="1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Геометрия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Алгебра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Дүние</a:t>
                      </a:r>
                      <a:r>
                        <a:rPr lang="ru-RU" sz="900" b="1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b="1" kern="15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жүзі</a:t>
                      </a:r>
                      <a:r>
                        <a:rPr lang="ru-RU" sz="900" b="1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b="1" kern="15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тарихы</a:t>
                      </a:r>
                      <a:endParaRPr lang="ru-RU" sz="900" b="1" kern="1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Алгебра </a:t>
                      </a:r>
                      <a:r>
                        <a:rPr lang="ru-RU" sz="900" b="1" kern="15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және</a:t>
                      </a:r>
                      <a:r>
                        <a:rPr lang="ru-RU" sz="900" b="1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анализ </a:t>
                      </a:r>
                      <a:r>
                        <a:rPr lang="ru-RU" sz="900" b="1" kern="15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бастамалары</a:t>
                      </a:r>
                      <a:endParaRPr lang="ru-RU" sz="900" b="1" kern="15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Қазақстан</a:t>
                      </a:r>
                      <a:r>
                        <a:rPr lang="ru-RU" sz="900" b="1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b="1" kern="15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тарихы</a:t>
                      </a:r>
                      <a:endParaRPr lang="ru-RU" sz="900" b="1" kern="15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Биология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География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b="1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Орыс тілі және әдебиеті</a:t>
                      </a:r>
                      <a:endParaRPr lang="ru-RU" sz="900" b="1" kern="1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Химия 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Қазақ тілі</a:t>
                      </a:r>
                      <a:endParaRPr lang="ru-RU" sz="900" b="1" kern="15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Биология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b="1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Орыс тілі </a:t>
                      </a:r>
                      <a:endParaRPr lang="ru-RU" sz="900" b="1" kern="15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b="1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Ағылшын тілі</a:t>
                      </a:r>
                      <a:endParaRPr lang="ru-RU" sz="900" b="1" kern="1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/>
                </a:tc>
                <a:extLst>
                  <a:ext uri="{0D108BD9-81ED-4DB2-BD59-A6C34878D82A}">
                    <a16:rowId xmlns="" xmlns:a16="http://schemas.microsoft.com/office/drawing/2014/main" val="27260094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584029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8338" y="122237"/>
            <a:ext cx="11352662" cy="1325563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РАСПИСАНИЕ </a:t>
            </a:r>
            <a:r>
              <a:rPr lang="ru-RU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ВИДЕОУРОКОВ НА ТВ </a:t>
            </a:r>
            <a:r>
              <a:rPr lang="ru-RU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ДЛЯ  1-11 </a:t>
            </a:r>
            <a:r>
              <a:rPr lang="ru-RU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КЛАССОВ</a:t>
            </a:r>
            <a:br>
              <a:rPr lang="ru-RU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</a:t>
            </a:r>
            <a:r>
              <a:rPr lang="ru-RU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РУССКОМ ЯЗЫКЕ ОБУЧЕНИЯ </a:t>
            </a:r>
            <a:endParaRPr lang="ru-RU" sz="32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624483207"/>
              </p:ext>
            </p:extLst>
          </p:nvPr>
        </p:nvGraphicFramePr>
        <p:xfrm>
          <a:off x="184088" y="914400"/>
          <a:ext cx="11823824" cy="583887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82712">
                  <a:extLst>
                    <a:ext uri="{9D8B030D-6E8A-4147-A177-3AD203B41FA5}">
                      <a16:colId xmlns="" xmlns:a16="http://schemas.microsoft.com/office/drawing/2014/main" val="3241270592"/>
                    </a:ext>
                  </a:extLst>
                </a:gridCol>
                <a:gridCol w="838200">
                  <a:extLst>
                    <a:ext uri="{9D8B030D-6E8A-4147-A177-3AD203B41FA5}">
                      <a16:colId xmlns="" xmlns:a16="http://schemas.microsoft.com/office/drawing/2014/main" val="3411792203"/>
                    </a:ext>
                  </a:extLst>
                </a:gridCol>
                <a:gridCol w="961725">
                  <a:extLst>
                    <a:ext uri="{9D8B030D-6E8A-4147-A177-3AD203B41FA5}">
                      <a16:colId xmlns="" xmlns:a16="http://schemas.microsoft.com/office/drawing/2014/main" val="3187137990"/>
                    </a:ext>
                  </a:extLst>
                </a:gridCol>
                <a:gridCol w="863589">
                  <a:extLst>
                    <a:ext uri="{9D8B030D-6E8A-4147-A177-3AD203B41FA5}">
                      <a16:colId xmlns="" xmlns:a16="http://schemas.microsoft.com/office/drawing/2014/main" val="2809372458"/>
                    </a:ext>
                  </a:extLst>
                </a:gridCol>
                <a:gridCol w="1070286">
                  <a:extLst>
                    <a:ext uri="{9D8B030D-6E8A-4147-A177-3AD203B41FA5}">
                      <a16:colId xmlns="" xmlns:a16="http://schemas.microsoft.com/office/drawing/2014/main" val="3777598954"/>
                    </a:ext>
                  </a:extLst>
                </a:gridCol>
                <a:gridCol w="1232026">
                  <a:extLst>
                    <a:ext uri="{9D8B030D-6E8A-4147-A177-3AD203B41FA5}">
                      <a16:colId xmlns="" xmlns:a16="http://schemas.microsoft.com/office/drawing/2014/main" val="1382910088"/>
                    </a:ext>
                  </a:extLst>
                </a:gridCol>
                <a:gridCol w="1170420">
                  <a:extLst>
                    <a:ext uri="{9D8B030D-6E8A-4147-A177-3AD203B41FA5}">
                      <a16:colId xmlns="" xmlns:a16="http://schemas.microsoft.com/office/drawing/2014/main" val="378971412"/>
                    </a:ext>
                  </a:extLst>
                </a:gridCol>
                <a:gridCol w="936864">
                  <a:extLst>
                    <a:ext uri="{9D8B030D-6E8A-4147-A177-3AD203B41FA5}">
                      <a16:colId xmlns="" xmlns:a16="http://schemas.microsoft.com/office/drawing/2014/main" val="78615819"/>
                    </a:ext>
                  </a:extLst>
                </a:gridCol>
                <a:gridCol w="851690">
                  <a:extLst>
                    <a:ext uri="{9D8B030D-6E8A-4147-A177-3AD203B41FA5}">
                      <a16:colId xmlns="" xmlns:a16="http://schemas.microsoft.com/office/drawing/2014/main" val="1960036683"/>
                    </a:ext>
                  </a:extLst>
                </a:gridCol>
                <a:gridCol w="867421">
                  <a:extLst>
                    <a:ext uri="{9D8B030D-6E8A-4147-A177-3AD203B41FA5}">
                      <a16:colId xmlns="" xmlns:a16="http://schemas.microsoft.com/office/drawing/2014/main" val="1137755490"/>
                    </a:ext>
                  </a:extLst>
                </a:gridCol>
                <a:gridCol w="1074824">
                  <a:extLst>
                    <a:ext uri="{9D8B030D-6E8A-4147-A177-3AD203B41FA5}">
                      <a16:colId xmlns="" xmlns:a16="http://schemas.microsoft.com/office/drawing/2014/main" val="2732346774"/>
                    </a:ext>
                  </a:extLst>
                </a:gridCol>
                <a:gridCol w="1074067">
                  <a:extLst>
                    <a:ext uri="{9D8B030D-6E8A-4147-A177-3AD203B41FA5}">
                      <a16:colId xmlns="" xmlns:a16="http://schemas.microsoft.com/office/drawing/2014/main" val="1894393688"/>
                    </a:ext>
                  </a:extLst>
                </a:gridCol>
              </a:tblGrid>
              <a:tr h="2885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Дни недели</a:t>
                      </a:r>
                      <a:endParaRPr lang="ru-RU" sz="900" kern="1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класс </a:t>
                      </a:r>
                      <a:endParaRPr lang="ru-RU" sz="900" kern="15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900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класс </a:t>
                      </a:r>
                      <a:endParaRPr lang="ru-RU" sz="900" kern="15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900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класс </a:t>
                      </a:r>
                      <a:endParaRPr lang="ru-RU" sz="900" kern="15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900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класс </a:t>
                      </a:r>
                      <a:endParaRPr lang="ru-RU" sz="900" kern="15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900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 класс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900" kern="1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 класс</a:t>
                      </a:r>
                      <a:endParaRPr lang="ru-RU" sz="900" kern="15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900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 класс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900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 класс</a:t>
                      </a:r>
                      <a:endParaRPr lang="ru-RU" sz="900" kern="15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900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 класс</a:t>
                      </a:r>
                      <a:endParaRPr lang="ru-RU" sz="900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 класс</a:t>
                      </a:r>
                      <a:endParaRPr lang="ru-RU" sz="900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 класс</a:t>
                      </a:r>
                      <a:endParaRPr lang="ru-RU" sz="900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/>
                </a:tc>
                <a:extLst>
                  <a:ext uri="{0D108BD9-81ED-4DB2-BD59-A6C34878D82A}">
                    <a16:rowId xmlns="" xmlns:a16="http://schemas.microsoft.com/office/drawing/2014/main" val="1834457555"/>
                  </a:ext>
                </a:extLst>
              </a:tr>
              <a:tr h="67113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900" kern="15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900" kern="15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Понеде</a:t>
                      </a:r>
                      <a:r>
                        <a:rPr lang="ru-RU" sz="900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л</a:t>
                      </a:r>
                      <a:r>
                        <a:rPr lang="kk-KZ" sz="900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ьник</a:t>
                      </a:r>
                      <a:endParaRPr lang="ru-RU" sz="900" kern="1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b="1" kern="15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Обучение грамоте</a:t>
                      </a:r>
                      <a:endParaRPr lang="ru-RU" sz="900" b="1" kern="1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b="1" kern="15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Математика</a:t>
                      </a:r>
                      <a:endParaRPr lang="ru-RU" sz="900" b="1" kern="1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Математика 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Русский язык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Қазақ тілі 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Математика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Русский язык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Қазақ тілі 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Математика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Естествознание 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Қазақ тілі 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Русский язык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Математика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История Казахстана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Рус. язык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Математика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История Казахстана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Рус. язык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Алгебра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География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kern="15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Физика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b="1" kern="15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Рус. язык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b="1" kern="15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Алгебра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kern="15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Физика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kern="15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Рус. язык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kern="15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Алгебра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Алгебра и начала анализа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Рус.литер.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Физика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kern="15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Химия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Алгебра и начала анализа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Қазақ тілі 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История Казахст.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География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2916049400"/>
                  </a:ext>
                </a:extLst>
              </a:tr>
              <a:tr h="100837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Втор</a:t>
                      </a:r>
                      <a:r>
                        <a:rPr lang="ru-RU" sz="900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</a:t>
                      </a:r>
                      <a:r>
                        <a:rPr lang="kk-KZ" sz="900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ик</a:t>
                      </a:r>
                      <a:endParaRPr lang="ru-RU" sz="900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Математика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Обучение грамоте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Русский язык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Математика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Математика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Русский язык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Русский язык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Математика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Математика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Русская литература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Қазақ тілі және әдебиеті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Естествознание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Математика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Русская литература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Қазақ тілі және әдебиеті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Естествознание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Геометрия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Химия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Қазақ тілі және әдебиеті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История Казахстана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Русская литература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Геометрия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b="1" kern="15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Қазақ тілі және әдебиеті</a:t>
                      </a:r>
                      <a:endParaRPr lang="ru-RU" sz="900" b="1" kern="1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История Казахст.</a:t>
                      </a:r>
                      <a:endParaRPr lang="ru-RU" sz="900" b="1" kern="1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b="1" kern="15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Қазақ тілі және әдебиеті</a:t>
                      </a:r>
                      <a:endParaRPr lang="ru-RU" sz="900" b="1" kern="1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Геометрия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История Казахстана</a:t>
                      </a:r>
                      <a:endParaRPr lang="ru-RU" sz="900" b="1" kern="1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Биология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Русский язык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Русская литература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Геометрия 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Биология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Геометрия 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Физика</a:t>
                      </a: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Всемирная история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694149033"/>
                  </a:ext>
                </a:extLst>
              </a:tr>
              <a:tr h="9755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Среда </a:t>
                      </a:r>
                      <a:endParaRPr lang="ru-RU" sz="900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Математика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Обучение грамоте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Русский язык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Естествознание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Қазақ тілі 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Математика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Русский язык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Қазақ тілі 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Русский язык</a:t>
                      </a:r>
                      <a:endParaRPr lang="ru-RU" sz="900" b="1" kern="1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Математика</a:t>
                      </a:r>
                      <a:endParaRPr lang="ru-RU" sz="900" b="1" kern="1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b="1" kern="15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Қазақ тілі </a:t>
                      </a:r>
                      <a:endParaRPr lang="ru-RU" sz="900" b="1" kern="1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Русский язык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Математика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История Казахстана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Русский язык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Математика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История Казахстана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Алгебра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Русский язык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Биология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Алгебра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Русский язык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География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Алгебра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Русский язык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География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Алгебра и начала анализа 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Қазақ тілі және әдебиеті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История Казахстана 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Химия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Всемирная история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Алгебра и начала анализа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Биология 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Химия 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690111954"/>
                  </a:ext>
                </a:extLst>
              </a:tr>
              <a:tr h="98277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Четверг</a:t>
                      </a:r>
                      <a:endParaRPr lang="ru-RU" sz="900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Обучение грамоте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Познание мира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Познание мира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Математика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Русская литература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Математика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Познание мира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Математика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Русская литература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Математика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Всемирная история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Қазақ тілі және әдебиеті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Русская литература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Математика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Всемирная история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Қазақ тілі және әдебиеті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Русская литература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Физика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История Казахстана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Қазақ тілі және әдебиеті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История Казахстана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Химия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Всемирная история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Қазақ тілі және әдебиеті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Русская литература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История Казахстана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Химия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Қазақ тілі және әдебиеті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Русский язык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Русская литература</a:t>
                      </a:r>
                      <a:r>
                        <a:rPr lang="ru-RU" sz="900" b="1" i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Физика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География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Физика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Русский язык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Русская литература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45360046"/>
                  </a:ext>
                </a:extLst>
              </a:tr>
              <a:tr h="129838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Пятница</a:t>
                      </a:r>
                      <a:endParaRPr lang="ru-RU" sz="900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Обучение грамоте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Естествознание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Математика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Русский язык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Математика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Познание мира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Математика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Русский язык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Математика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Русский язык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Естествознание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Математика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Русский язык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Естествознание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Русский язык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Алгебра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Всемирная история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Геометрия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Алгебра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Биология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Геометрия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Алгебра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Всемирная история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Алгебра и начала анализа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История Казахстана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Биология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Всемирная история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Қазақ тілі және әдебиеті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Химия 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Русский язык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Биология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b="1" kern="15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Қазақ тілі </a:t>
                      </a:r>
                      <a:endParaRPr lang="ru-RU" sz="900" b="1" kern="1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b="1" kern="15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Английский язык</a:t>
                      </a:r>
                      <a:endParaRPr lang="ru-RU" sz="900" b="1" kern="1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27260094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033022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20979" y="1469766"/>
            <a:ext cx="833755" cy="5083434"/>
          </a:xfrm>
          <a:custGeom>
            <a:avLst/>
            <a:gdLst/>
            <a:ahLst/>
            <a:cxnLst/>
            <a:rect l="l" t="t" r="r" b="b"/>
            <a:pathLst>
              <a:path w="833755" h="3914140">
                <a:moveTo>
                  <a:pt x="0" y="3913632"/>
                </a:moveTo>
                <a:lnTo>
                  <a:pt x="833627" y="3913632"/>
                </a:lnTo>
                <a:lnTo>
                  <a:pt x="833627" y="0"/>
                </a:lnTo>
                <a:lnTo>
                  <a:pt x="0" y="0"/>
                </a:lnTo>
                <a:lnTo>
                  <a:pt x="0" y="3913632"/>
                </a:lnTo>
                <a:close/>
              </a:path>
            </a:pathLst>
          </a:custGeom>
          <a:solidFill>
            <a:srgbClr val="61C3EE"/>
          </a:solidFill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400811" y="457200"/>
            <a:ext cx="11791315" cy="647700"/>
          </a:xfrm>
          <a:custGeom>
            <a:avLst/>
            <a:gdLst/>
            <a:ahLst/>
            <a:cxnLst/>
            <a:rect l="l" t="t" r="r" b="b"/>
            <a:pathLst>
              <a:path w="11791315" h="647700">
                <a:moveTo>
                  <a:pt x="0" y="647700"/>
                </a:moveTo>
                <a:lnTo>
                  <a:pt x="11791188" y="647700"/>
                </a:lnTo>
                <a:lnTo>
                  <a:pt x="11791188" y="0"/>
                </a:lnTo>
                <a:lnTo>
                  <a:pt x="0" y="0"/>
                </a:lnTo>
                <a:lnTo>
                  <a:pt x="0" y="647700"/>
                </a:lnTo>
                <a:close/>
              </a:path>
            </a:pathLst>
          </a:custGeom>
          <a:solidFill>
            <a:srgbClr val="334F89"/>
          </a:solidFill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04800" y="457200"/>
            <a:ext cx="24765" cy="647700"/>
          </a:xfrm>
          <a:custGeom>
            <a:avLst/>
            <a:gdLst/>
            <a:ahLst/>
            <a:cxnLst/>
            <a:rect l="l" t="t" r="r" b="b"/>
            <a:pathLst>
              <a:path w="24764" h="647700">
                <a:moveTo>
                  <a:pt x="0" y="647700"/>
                </a:moveTo>
                <a:lnTo>
                  <a:pt x="24384" y="647700"/>
                </a:lnTo>
                <a:lnTo>
                  <a:pt x="24384" y="0"/>
                </a:lnTo>
                <a:lnTo>
                  <a:pt x="0" y="0"/>
                </a:lnTo>
                <a:lnTo>
                  <a:pt x="0" y="647700"/>
                </a:lnTo>
                <a:close/>
              </a:path>
            </a:pathLst>
          </a:custGeom>
          <a:solidFill>
            <a:srgbClr val="334F89"/>
          </a:solidFill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0" y="457200"/>
            <a:ext cx="248920" cy="647700"/>
          </a:xfrm>
          <a:custGeom>
            <a:avLst/>
            <a:gdLst/>
            <a:ahLst/>
            <a:cxnLst/>
            <a:rect l="l" t="t" r="r" b="b"/>
            <a:pathLst>
              <a:path w="248920" h="647700">
                <a:moveTo>
                  <a:pt x="0" y="647700"/>
                </a:moveTo>
                <a:lnTo>
                  <a:pt x="248411" y="647700"/>
                </a:lnTo>
                <a:lnTo>
                  <a:pt x="248411" y="0"/>
                </a:lnTo>
                <a:lnTo>
                  <a:pt x="0" y="0"/>
                </a:lnTo>
                <a:lnTo>
                  <a:pt x="0" y="647700"/>
                </a:lnTo>
                <a:close/>
              </a:path>
            </a:pathLst>
          </a:custGeom>
          <a:solidFill>
            <a:srgbClr val="334F89"/>
          </a:solidFill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691387" y="567943"/>
            <a:ext cx="7956550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200" spc="-15" dirty="0">
                <a:latin typeface="Arial" panose="020B0604020202020204" pitchFamily="34" charset="0"/>
                <a:cs typeface="Arial" panose="020B0604020202020204" pitchFamily="34" charset="0"/>
              </a:rPr>
              <a:t>МОДЕЛИ </a:t>
            </a:r>
            <a:r>
              <a:rPr sz="2200" spc="-20" dirty="0">
                <a:latin typeface="Arial" panose="020B0604020202020204" pitchFamily="34" charset="0"/>
                <a:cs typeface="Arial" panose="020B0604020202020204" pitchFamily="34" charset="0"/>
              </a:rPr>
              <a:t>ОРГАНИЗАЦИИ </a:t>
            </a:r>
            <a:r>
              <a:rPr sz="2200" spc="-25" dirty="0">
                <a:latin typeface="Arial" panose="020B0604020202020204" pitchFamily="34" charset="0"/>
                <a:cs typeface="Arial" panose="020B0604020202020204" pitchFamily="34" charset="0"/>
              </a:rPr>
              <a:t>ДИСТАНЦИОННОГО</a:t>
            </a:r>
            <a:r>
              <a:rPr sz="22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200" spc="-15" dirty="0">
                <a:latin typeface="Arial" panose="020B0604020202020204" pitchFamily="34" charset="0"/>
                <a:cs typeface="Arial" panose="020B0604020202020204" pitchFamily="34" charset="0"/>
              </a:rPr>
              <a:t>ОБУЧЕНИЯ</a:t>
            </a:r>
            <a:endParaRPr sz="2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329184" y="457200"/>
            <a:ext cx="71755" cy="647700"/>
          </a:xfrm>
          <a:custGeom>
            <a:avLst/>
            <a:gdLst/>
            <a:ahLst/>
            <a:cxnLst/>
            <a:rect l="l" t="t" r="r" b="b"/>
            <a:pathLst>
              <a:path w="71754" h="647700">
                <a:moveTo>
                  <a:pt x="0" y="647700"/>
                </a:moveTo>
                <a:lnTo>
                  <a:pt x="71628" y="647700"/>
                </a:lnTo>
                <a:lnTo>
                  <a:pt x="71628" y="0"/>
                </a:lnTo>
                <a:lnTo>
                  <a:pt x="0" y="0"/>
                </a:lnTo>
                <a:lnTo>
                  <a:pt x="0" y="647700"/>
                </a:lnTo>
                <a:close/>
              </a:path>
            </a:pathLst>
          </a:custGeom>
          <a:solidFill>
            <a:srgbClr val="61C3EE"/>
          </a:solidFill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048870" y="1447800"/>
            <a:ext cx="3744000" cy="602729"/>
          </a:xfrm>
          <a:prstGeom prst="rect">
            <a:avLst/>
          </a:prstGeom>
          <a:solidFill>
            <a:srgbClr val="334F89"/>
          </a:solidFill>
        </p:spPr>
        <p:txBody>
          <a:bodyPr vert="horz" wrap="square" lIns="0" tIns="109220" rIns="0" bIns="0" rtlCol="0">
            <a:spAutoFit/>
          </a:bodyPr>
          <a:lstStyle/>
          <a:p>
            <a:pPr marL="160655" algn="ctr">
              <a:lnSpc>
                <a:spcPct val="100000"/>
              </a:lnSpc>
              <a:spcBef>
                <a:spcPts val="860"/>
              </a:spcBef>
            </a:pPr>
            <a:r>
              <a:rPr sz="1600" spc="-1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Электронный </a:t>
            </a:r>
            <a:r>
              <a:rPr sz="1600" spc="-1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журнал</a:t>
            </a:r>
            <a:r>
              <a:rPr sz="1600" spc="3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spc="-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</a:t>
            </a:r>
            <a:r>
              <a:rPr sz="1600" spc="-5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дневник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spc="-1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kundelik</a:t>
            </a:r>
            <a:r>
              <a:rPr lang="ru-RU" sz="1600" spc="-1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US" sz="1600" spc="-1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kz</a:t>
            </a:r>
            <a:r>
              <a:rPr lang="ru-RU" sz="1600" spc="-1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sz="1600" spc="-10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1056600" y="5868670"/>
            <a:ext cx="3744000" cy="684530"/>
          </a:xfrm>
          <a:custGeom>
            <a:avLst/>
            <a:gdLst/>
            <a:ahLst/>
            <a:cxnLst/>
            <a:rect l="l" t="t" r="r" b="b"/>
            <a:pathLst>
              <a:path w="3671570" h="684529">
                <a:moveTo>
                  <a:pt x="0" y="684276"/>
                </a:moveTo>
                <a:lnTo>
                  <a:pt x="3671315" y="684276"/>
                </a:lnTo>
                <a:lnTo>
                  <a:pt x="3671315" y="0"/>
                </a:lnTo>
                <a:lnTo>
                  <a:pt x="0" y="0"/>
                </a:lnTo>
                <a:lnTo>
                  <a:pt x="0" y="684276"/>
                </a:lnTo>
                <a:close/>
              </a:path>
            </a:pathLst>
          </a:custGeom>
          <a:solidFill>
            <a:srgbClr val="334F89"/>
          </a:solidFill>
        </p:spPr>
        <p:txBody>
          <a:bodyPr wrap="square" lIns="0" tIns="0" rIns="0" bIns="0" rtlCol="0"/>
          <a:lstStyle/>
          <a:p>
            <a:endParaRPr sz="16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035840" y="5971733"/>
            <a:ext cx="3671570" cy="50526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27355" marR="280670" indent="-140335">
              <a:lnSpc>
                <a:spcPct val="100000"/>
              </a:lnSpc>
              <a:spcBef>
                <a:spcPts val="100"/>
              </a:spcBef>
            </a:pPr>
            <a:r>
              <a:rPr sz="1600" spc="-2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Ресурсы </a:t>
            </a:r>
            <a:r>
              <a:rPr sz="1600" spc="-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социальных </a:t>
            </a:r>
            <a:r>
              <a:rPr sz="1600" spc="-2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сетей </a:t>
            </a:r>
            <a:r>
              <a:rPr sz="16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 </a:t>
            </a:r>
            <a:r>
              <a:rPr sz="1600" spc="-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мобильных</a:t>
            </a:r>
            <a:r>
              <a:rPr sz="1600" spc="-2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мессенджеров</a:t>
            </a:r>
            <a:endParaRPr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047983" y="5357211"/>
            <a:ext cx="3744000" cy="357789"/>
          </a:xfrm>
          <a:prstGeom prst="rect">
            <a:avLst/>
          </a:prstGeom>
          <a:solidFill>
            <a:srgbClr val="334F89"/>
          </a:solidFill>
        </p:spPr>
        <p:txBody>
          <a:bodyPr vert="horz" wrap="square" lIns="0" tIns="110489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1600" spc="-5" dirty="0" err="1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Личный</a:t>
            </a:r>
            <a:r>
              <a:rPr sz="1600" spc="-5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сайт </a:t>
            </a:r>
            <a:r>
              <a:rPr sz="1600" spc="-1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(блог)</a:t>
            </a:r>
            <a:r>
              <a:rPr sz="1600" spc="-3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spc="-2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учителя</a:t>
            </a:r>
            <a:endParaRPr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4914900" y="1447800"/>
            <a:ext cx="7134225" cy="5149597"/>
          </a:xfrm>
          <a:custGeom>
            <a:avLst/>
            <a:gdLst/>
            <a:ahLst/>
            <a:cxnLst/>
            <a:rect l="l" t="t" r="r" b="b"/>
            <a:pathLst>
              <a:path w="7134225" h="5247640">
                <a:moveTo>
                  <a:pt x="0" y="5247132"/>
                </a:moveTo>
                <a:lnTo>
                  <a:pt x="7133844" y="5247132"/>
                </a:lnTo>
                <a:lnTo>
                  <a:pt x="7133844" y="0"/>
                </a:lnTo>
                <a:lnTo>
                  <a:pt x="0" y="0"/>
                </a:lnTo>
                <a:lnTo>
                  <a:pt x="0" y="5247132"/>
                </a:lnTo>
                <a:close/>
              </a:path>
            </a:pathLst>
          </a:custGeom>
          <a:solidFill>
            <a:srgbClr val="334F89"/>
          </a:solidFill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4994275" y="1432029"/>
            <a:ext cx="6910120" cy="5106526"/>
          </a:xfrm>
          <a:prstGeom prst="rect">
            <a:avLst/>
          </a:prstGeom>
        </p:spPr>
        <p:txBody>
          <a:bodyPr vert="horz" wrap="square" lIns="0" tIns="119380" rIns="0" bIns="0" rtlCol="0">
            <a:spAutoFit/>
          </a:bodyPr>
          <a:lstStyle/>
          <a:p>
            <a:pPr marL="1227455">
              <a:lnSpc>
                <a:spcPct val="100000"/>
              </a:lnSpc>
              <a:spcBef>
                <a:spcPts val="940"/>
              </a:spcBef>
            </a:pPr>
            <a:r>
              <a:rPr sz="1350" b="1" spc="-1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ЦИФРОВЫЕ </a:t>
            </a:r>
            <a:r>
              <a:rPr sz="1350" b="1" spc="-3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ОБРАЗОВАТЕЛЬНЫЕ</a:t>
            </a:r>
            <a:r>
              <a:rPr sz="1350" b="1" spc="6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350" b="1" spc="-1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РЕСУРСЫ</a:t>
            </a:r>
          </a:p>
          <a:p>
            <a:pPr lvl="0"/>
            <a:r>
              <a:rPr lang="ru-RU" sz="13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ДЛЯ ВСЕХ: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sz="13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ru-RU" sz="135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Coursera</a:t>
            </a:r>
            <a:r>
              <a:rPr lang="ru-RU" sz="13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 — проект в сфере массового онлайн-образования. Стоит отметить, что компания обратилась в Министерство образования и науки РК с предложением открыть бесплатный доступ к </a:t>
            </a:r>
            <a:r>
              <a:rPr lang="ru-RU" sz="135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информации.https</a:t>
            </a:r>
            <a:r>
              <a:rPr lang="ru-RU" sz="13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://www.coursera.org/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sz="13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Академия Хана — некоммерческая образовательная организация. Для школьников также открыт бесплатный доступ к </a:t>
            </a:r>
            <a:r>
              <a:rPr lang="ru-RU" sz="135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ресурсу.https</a:t>
            </a:r>
            <a:r>
              <a:rPr lang="ru-RU" sz="13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://ru.khanacademy.org/</a:t>
            </a:r>
          </a:p>
          <a:p>
            <a:pPr lvl="0"/>
            <a:r>
              <a:rPr lang="ru-RU" sz="13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ДЛЯ ШКОЛЬНИКОВ:</a:t>
            </a:r>
          </a:p>
          <a:p>
            <a:pPr marL="342900" lvl="0" indent="-342900">
              <a:buAutoNum type="arabicPeriod"/>
            </a:pPr>
            <a:r>
              <a:rPr lang="ru-RU" sz="13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ru-RU" sz="135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Bilim</a:t>
            </a:r>
            <a:r>
              <a:rPr lang="ru-RU" sz="13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35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media</a:t>
            </a:r>
            <a:r>
              <a:rPr lang="ru-RU" sz="13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35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Group</a:t>
            </a:r>
            <a:r>
              <a:rPr lang="ru-RU" sz="13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». Огромная база с образовательным контентом, в которой более 40 тыс. материалов. Казахстанской компанией все ресурсы открыты </a:t>
            </a:r>
            <a:r>
              <a:rPr lang="ru-RU" sz="135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бесплатно.https</a:t>
            </a:r>
            <a:r>
              <a:rPr lang="ru-RU" sz="13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://bilimland.kz</a:t>
            </a:r>
          </a:p>
          <a:p>
            <a:pPr marL="342900" lvl="0" indent="-342900">
              <a:buAutoNum type="arabicPeriod"/>
            </a:pPr>
            <a:r>
              <a:rPr lang="ru-RU" sz="13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ru-RU" sz="135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Daryn</a:t>
            </a:r>
            <a:r>
              <a:rPr lang="ru-RU" sz="13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35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Online</a:t>
            </a:r>
            <a:r>
              <a:rPr lang="ru-RU" sz="13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». Молодые ребята с хорошим образовательным ресурсом обнулили свои тарифы. Весь контент соответствует </a:t>
            </a:r>
            <a:r>
              <a:rPr lang="ru-RU" sz="135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ГОСО.https</a:t>
            </a:r>
            <a:r>
              <a:rPr lang="ru-RU" sz="13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://daryn.online</a:t>
            </a:r>
          </a:p>
          <a:p>
            <a:pPr marL="342900" lvl="0" indent="-342900">
              <a:buAutoNum type="arabicPeriod"/>
            </a:pPr>
            <a:r>
              <a:rPr lang="ru-RU" sz="13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Платформа </a:t>
            </a:r>
            <a:r>
              <a:rPr lang="ru-RU" sz="135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Opiq</a:t>
            </a:r>
            <a:r>
              <a:rPr lang="ru-RU" sz="13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Интерактивный ресурс содержит школьные учебники. Большая часть учебников издательства «</a:t>
            </a:r>
            <a:r>
              <a:rPr lang="ru-RU" sz="135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Алматыкітап</a:t>
            </a:r>
            <a:r>
              <a:rPr lang="ru-RU" sz="13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35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баспасы</a:t>
            </a:r>
            <a:r>
              <a:rPr lang="ru-RU" sz="13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». Ожидаем, что к данному эстонскому проекту подключатся и другие издательства.www.opiq.kz</a:t>
            </a:r>
          </a:p>
          <a:p>
            <a:pPr marL="342900" lvl="0" indent="-342900">
              <a:buAutoNum type="arabicPeriod"/>
            </a:pPr>
            <a:r>
              <a:rPr lang="ru-RU" sz="135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Виртуальныи</a:t>
            </a:r>
            <a:r>
              <a:rPr lang="ru-RU" sz="13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̆ тренажер для подготовки к ЕНТ iTest.www.itest.kz</a:t>
            </a:r>
          </a:p>
          <a:p>
            <a:pPr marL="342900" lvl="0" indent="-342900">
              <a:buAutoNum type="arabicPeriod"/>
            </a:pPr>
            <a:r>
              <a:rPr lang="ru-RU" sz="13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Образовательной портал для школьников и </a:t>
            </a:r>
            <a:r>
              <a:rPr lang="ru-RU" sz="135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студентов.https</a:t>
            </a:r>
            <a:r>
              <a:rPr lang="ru-RU" sz="13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://100ballov.kz/</a:t>
            </a:r>
          </a:p>
          <a:p>
            <a:pPr marL="342900" lvl="0" indent="-342900">
              <a:buAutoNum type="arabicPeriod"/>
            </a:pPr>
            <a:r>
              <a:rPr lang="ru-RU" sz="13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NIS </a:t>
            </a:r>
            <a:r>
              <a:rPr lang="ru-RU" sz="135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Play</a:t>
            </a:r>
            <a:r>
              <a:rPr lang="ru-RU" sz="13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http://play.nis.edu.kz/application/registration</a:t>
            </a:r>
          </a:p>
          <a:p>
            <a:pPr marL="342900" lvl="0" indent="-342900">
              <a:buAutoNum type="arabicPeriod"/>
            </a:pPr>
            <a:r>
              <a:rPr lang="ru-RU" sz="13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Академия STEM. Стоит отметить, что казахстанские ребята хорошо справляются с популяризацией STEM </a:t>
            </a:r>
            <a:r>
              <a:rPr lang="ru-RU" sz="135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образования.https</a:t>
            </a:r>
            <a:r>
              <a:rPr lang="ru-RU" sz="13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://stem-academia.com/</a:t>
            </a:r>
            <a:r>
              <a:rPr lang="ru-RU" sz="135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ru-RU" sz="13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ru-RU" sz="135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main-page</a:t>
            </a:r>
            <a:r>
              <a:rPr lang="ru-RU" sz="13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</a:p>
          <a:p>
            <a:pPr marL="342900" lvl="0" indent="-342900">
              <a:buAutoNum type="arabicPeriod"/>
            </a:pPr>
            <a:r>
              <a:rPr lang="ru-RU" sz="13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Программа </a:t>
            </a:r>
            <a:r>
              <a:rPr lang="ru-RU" sz="135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начальнои</a:t>
            </a:r>
            <a:r>
              <a:rPr lang="ru-RU" sz="13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̆ школы iMektep.www.imektep.kz</a:t>
            </a:r>
          </a:p>
          <a:p>
            <a:pPr marL="342900" lvl="0" indent="-342900">
              <a:buAutoNum type="arabicPeriod"/>
            </a:pPr>
            <a:r>
              <a:rPr lang="ru-RU" sz="13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Платформа для изучения </a:t>
            </a:r>
            <a:r>
              <a:rPr lang="ru-RU" sz="135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STEM.http</a:t>
            </a:r>
            <a:r>
              <a:rPr lang="ru-RU" sz="13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://makeathon.kazneuro.kz/</a:t>
            </a:r>
            <a:endParaRPr lang="ru-RU" sz="1350" dirty="0">
              <a:solidFill>
                <a:schemeClr val="bg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391668" y="1573461"/>
            <a:ext cx="598932" cy="4572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329621" y="2421874"/>
            <a:ext cx="584779" cy="32083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281940" y="3395635"/>
            <a:ext cx="708660" cy="45110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373381" y="4333556"/>
            <a:ext cx="541019" cy="49377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143255" y="5183125"/>
            <a:ext cx="989076" cy="989075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object 8">
            <a:extLst>
              <a:ext uri="{FF2B5EF4-FFF2-40B4-BE49-F238E27FC236}">
                <a16:creationId xmlns="" xmlns:a16="http://schemas.microsoft.com/office/drawing/2014/main" id="{2EEA0F84-5F6B-4AD3-AB12-B283FA49DD36}"/>
              </a:ext>
            </a:extLst>
          </p:cNvPr>
          <p:cNvSpPr txBox="1"/>
          <p:nvPr/>
        </p:nvSpPr>
        <p:spPr>
          <a:xfrm>
            <a:off x="1057175" y="2150317"/>
            <a:ext cx="3744000" cy="1210588"/>
          </a:xfrm>
          <a:prstGeom prst="rect">
            <a:avLst/>
          </a:prstGeom>
          <a:solidFill>
            <a:srgbClr val="334F89"/>
          </a:solidFill>
        </p:spPr>
        <p:txBody>
          <a:bodyPr vert="horz" wrap="square" lIns="0" tIns="109220" rIns="0" bIns="0" rtlCol="0">
            <a:spAutoFit/>
          </a:bodyPr>
          <a:lstStyle/>
          <a:p>
            <a:pPr marL="160655" algn="ctr">
              <a:spcBef>
                <a:spcPts val="860"/>
              </a:spcBef>
            </a:pPr>
            <a:r>
              <a:rPr lang="en-US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Streaming, </a:t>
            </a:r>
            <a:r>
              <a:rPr lang="kk-KZ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Платформы: </a:t>
            </a:r>
          </a:p>
          <a:p>
            <a:pPr marL="160655" algn="ctr">
              <a:spcBef>
                <a:spcPts val="860"/>
              </a:spcBef>
            </a:pPr>
            <a: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Bilimland.kz, sabak.kz, aitube.kz, youtube.com </a:t>
            </a:r>
            <a:r>
              <a:rPr lang="kk-KZ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приложения </a:t>
            </a:r>
            <a: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Zoom, Skype, Moodle, Opiq.kz</a:t>
            </a:r>
          </a:p>
        </p:txBody>
      </p:sp>
      <p:sp>
        <p:nvSpPr>
          <p:cNvPr id="25" name="object 8">
            <a:extLst>
              <a:ext uri="{FF2B5EF4-FFF2-40B4-BE49-F238E27FC236}">
                <a16:creationId xmlns="" xmlns:a16="http://schemas.microsoft.com/office/drawing/2014/main" id="{FE33593C-11B5-4162-9AF2-527A0FA0AE7E}"/>
              </a:ext>
            </a:extLst>
          </p:cNvPr>
          <p:cNvSpPr txBox="1"/>
          <p:nvPr/>
        </p:nvSpPr>
        <p:spPr>
          <a:xfrm>
            <a:off x="1053210" y="3476828"/>
            <a:ext cx="3744000" cy="1095172"/>
          </a:xfrm>
          <a:prstGeom prst="rect">
            <a:avLst/>
          </a:prstGeom>
          <a:solidFill>
            <a:srgbClr val="334F89"/>
          </a:solidFill>
        </p:spPr>
        <p:txBody>
          <a:bodyPr vert="horz" wrap="square" lIns="0" tIns="109220" rIns="0" bIns="0" rtlCol="0">
            <a:spAutoFit/>
          </a:bodyPr>
          <a:lstStyle/>
          <a:p>
            <a:pPr algn="ctr"/>
            <a:r>
              <a:rPr lang="en-US" sz="1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Aitube</a:t>
            </a:r>
            <a:r>
              <a:rPr lang="ru-RU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US" sz="1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kz</a:t>
            </a:r>
            <a:r>
              <a:rPr lang="en-US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будут размещены разработанные видеоуроки, транслируемые на республиканских телеканалах.</a:t>
            </a:r>
            <a:endParaRPr lang="ru-RU" sz="1600" dirty="0">
              <a:solidFill>
                <a:schemeClr val="bg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object 8">
            <a:extLst>
              <a:ext uri="{FF2B5EF4-FFF2-40B4-BE49-F238E27FC236}">
                <a16:creationId xmlns="" xmlns:a16="http://schemas.microsoft.com/office/drawing/2014/main" id="{D334415B-1EFC-4EE6-B30E-9D2675507765}"/>
              </a:ext>
            </a:extLst>
          </p:cNvPr>
          <p:cNvSpPr txBox="1"/>
          <p:nvPr/>
        </p:nvSpPr>
        <p:spPr>
          <a:xfrm>
            <a:off x="1042973" y="4655071"/>
            <a:ext cx="3744000" cy="602729"/>
          </a:xfrm>
          <a:prstGeom prst="rect">
            <a:avLst/>
          </a:prstGeom>
          <a:solidFill>
            <a:srgbClr val="334F89"/>
          </a:solidFill>
        </p:spPr>
        <p:txBody>
          <a:bodyPr vert="horz" wrap="square" lIns="0" tIns="109220" rIns="0" bIns="0" rtlCol="0">
            <a:spAutoFit/>
          </a:bodyPr>
          <a:lstStyle/>
          <a:p>
            <a:pPr algn="ctr"/>
            <a:r>
              <a:rPr lang="ru-RU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Сайты школ, социальные сети: </a:t>
            </a:r>
          </a:p>
          <a:p>
            <a:pPr algn="ctr"/>
            <a:r>
              <a:rPr lang="en-US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Facebook</a:t>
            </a:r>
            <a:r>
              <a:rPr lang="ru-RU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Instagram</a:t>
            </a:r>
            <a:r>
              <a:rPr lang="ru-RU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и </a:t>
            </a:r>
            <a:r>
              <a:rPr lang="ru-RU" sz="1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др</a:t>
            </a:r>
            <a:endParaRPr lang="ru-RU" sz="1600" dirty="0">
              <a:solidFill>
                <a:schemeClr val="bg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65354" y="1644063"/>
            <a:ext cx="11674246" cy="4993675"/>
          </a:xfrm>
        </p:spPr>
        <p:txBody>
          <a:bodyPr/>
          <a:lstStyle/>
          <a:p>
            <a:pPr indent="-285750">
              <a:lnSpc>
                <a:spcPct val="110000"/>
              </a:lnSpc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организации среднего образования строго соблюдаются меры по обеспечению санитарно-эпидемиологического благополучия обучающихся, педагогов и других сотрудников, о принятых мерах незамедлительно информируется вышестоящий орган управления.</a:t>
            </a:r>
          </a:p>
          <a:p>
            <a:pPr indent="-285750">
              <a:lnSpc>
                <a:spcPct val="110000"/>
              </a:lnSpc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Процесс 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обучения с использованием дистанционных технологий осуществляется в соответствии с ГОСО, Типовыми учебными планами и программами с утвержденным расписанием уроков. При необходимости в расписание уроков вносятся коррективы для обеспечения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гибк</a:t>
            </a:r>
            <a:r>
              <a:rPr lang="kk-KZ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ой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формы обучения.</a:t>
            </a:r>
          </a:p>
          <a:p>
            <a:pPr indent="-285750">
              <a:lnSpc>
                <a:spcPct val="110000"/>
              </a:lnSpc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kk-KZ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се участники процесса обучения имеют  доступ к  ТВ-урокам и электронным платформам с учебным контентом.</a:t>
            </a:r>
          </a:p>
          <a:p>
            <a:pPr indent="-285750">
              <a:lnSpc>
                <a:spcPct val="110000"/>
              </a:lnSpc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kk-KZ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Организацию  </a:t>
            </a:r>
            <a:r>
              <a:rPr lang="kk-KZ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процесса обучения с использованием дистанционных технологий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и </a:t>
            </a:r>
            <a:r>
              <a:rPr lang="kk-KZ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информационно-разъснительную работу с  педагогами, сотрудниками, родителями (законными представителями детей) координирует руководитель организации среднего образования.</a:t>
            </a:r>
            <a:endParaRPr lang="ru-RU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-285750">
              <a:lnSpc>
                <a:spcPct val="110000"/>
              </a:lnSpc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организациях образования руководителем обеспечивается инструктаж всех участников процесса обучения по вопросам</a:t>
            </a:r>
            <a:r>
              <a:rPr lang="kk-KZ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endParaRPr lang="ru-RU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-285750">
              <a:lnSpc>
                <a:spcPct val="110000"/>
              </a:lnSpc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ответственности каждого за сохранение здоровья, о мерах предосторожности; </a:t>
            </a:r>
          </a:p>
          <a:p>
            <a:pPr indent="-285750">
              <a:lnSpc>
                <a:spcPct val="110000"/>
              </a:lnSpc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организации индивидуальной и (или) групповой работы с обучающимися с применением информационно-коммуникационных технологий;</a:t>
            </a:r>
          </a:p>
          <a:p>
            <a:pPr indent="-285750">
              <a:lnSpc>
                <a:spcPct val="110000"/>
              </a:lnSpc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индивидуального консультирования родителей при необходимости.</a:t>
            </a:r>
          </a:p>
          <a:p>
            <a:pPr indent="-285750">
              <a:lnSpc>
                <a:spcPct val="110000"/>
              </a:lnSpc>
              <a:spcAft>
                <a:spcPts val="400"/>
              </a:spcAft>
              <a:buFont typeface="Arial" panose="020B0604020202020204" pitchFamily="34" charset="0"/>
              <a:buChar char="•"/>
            </a:pPr>
            <a:endParaRPr lang="ru-RU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object 3"/>
          <p:cNvSpPr/>
          <p:nvPr/>
        </p:nvSpPr>
        <p:spPr>
          <a:xfrm>
            <a:off x="400811" y="457200"/>
            <a:ext cx="11791315" cy="900000"/>
          </a:xfrm>
          <a:custGeom>
            <a:avLst/>
            <a:gdLst/>
            <a:ahLst/>
            <a:cxnLst/>
            <a:rect l="l" t="t" r="r" b="b"/>
            <a:pathLst>
              <a:path w="11791315" h="647700">
                <a:moveTo>
                  <a:pt x="0" y="647700"/>
                </a:moveTo>
                <a:lnTo>
                  <a:pt x="11791188" y="647700"/>
                </a:lnTo>
                <a:lnTo>
                  <a:pt x="11791188" y="0"/>
                </a:lnTo>
                <a:lnTo>
                  <a:pt x="0" y="0"/>
                </a:lnTo>
                <a:lnTo>
                  <a:pt x="0" y="647700"/>
                </a:lnTo>
                <a:close/>
              </a:path>
            </a:pathLst>
          </a:custGeom>
          <a:solidFill>
            <a:srgbClr val="334F89"/>
          </a:solidFill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object 4"/>
          <p:cNvSpPr/>
          <p:nvPr/>
        </p:nvSpPr>
        <p:spPr>
          <a:xfrm>
            <a:off x="304800" y="457200"/>
            <a:ext cx="24765" cy="900000"/>
          </a:xfrm>
          <a:custGeom>
            <a:avLst/>
            <a:gdLst/>
            <a:ahLst/>
            <a:cxnLst/>
            <a:rect l="l" t="t" r="r" b="b"/>
            <a:pathLst>
              <a:path w="24764" h="647700">
                <a:moveTo>
                  <a:pt x="0" y="647700"/>
                </a:moveTo>
                <a:lnTo>
                  <a:pt x="24384" y="647700"/>
                </a:lnTo>
                <a:lnTo>
                  <a:pt x="24384" y="0"/>
                </a:lnTo>
                <a:lnTo>
                  <a:pt x="0" y="0"/>
                </a:lnTo>
                <a:lnTo>
                  <a:pt x="0" y="647700"/>
                </a:lnTo>
                <a:close/>
              </a:path>
            </a:pathLst>
          </a:custGeom>
          <a:solidFill>
            <a:srgbClr val="334F89"/>
          </a:solidFill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object 5"/>
          <p:cNvSpPr/>
          <p:nvPr/>
        </p:nvSpPr>
        <p:spPr>
          <a:xfrm>
            <a:off x="0" y="457200"/>
            <a:ext cx="248920" cy="900000"/>
          </a:xfrm>
          <a:custGeom>
            <a:avLst/>
            <a:gdLst/>
            <a:ahLst/>
            <a:cxnLst/>
            <a:rect l="l" t="t" r="r" b="b"/>
            <a:pathLst>
              <a:path w="248920" h="647700">
                <a:moveTo>
                  <a:pt x="0" y="647700"/>
                </a:moveTo>
                <a:lnTo>
                  <a:pt x="248411" y="647700"/>
                </a:lnTo>
                <a:lnTo>
                  <a:pt x="248411" y="0"/>
                </a:lnTo>
                <a:lnTo>
                  <a:pt x="0" y="0"/>
                </a:lnTo>
                <a:lnTo>
                  <a:pt x="0" y="647700"/>
                </a:lnTo>
                <a:close/>
              </a:path>
            </a:pathLst>
          </a:custGeom>
          <a:solidFill>
            <a:srgbClr val="334F89"/>
          </a:solidFill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object 6"/>
          <p:cNvSpPr txBox="1">
            <a:spLocks noGrp="1"/>
          </p:cNvSpPr>
          <p:nvPr>
            <p:ph type="title"/>
          </p:nvPr>
        </p:nvSpPr>
        <p:spPr>
          <a:xfrm>
            <a:off x="533400" y="567943"/>
            <a:ext cx="11506199" cy="68929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ru-RU" sz="2200" spc="-15" dirty="0" smtClean="0">
                <a:latin typeface="Arial" panose="020B0604020202020204" pitchFamily="34" charset="0"/>
                <a:cs typeface="Arial" panose="020B0604020202020204" pitchFamily="34" charset="0"/>
              </a:rPr>
              <a:t>ПОРЯДОК ОРГАНИЗАЦИИ ПРОЦЕССА ОБУЧЕНИЯ В ОРГАНИЗАЦИЯХ СРЕДНЕГО ОБРАЗОВАНИЯ</a:t>
            </a:r>
            <a:endParaRPr lang="ru-RU" sz="2200" spc="-15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object 7"/>
          <p:cNvSpPr/>
          <p:nvPr/>
        </p:nvSpPr>
        <p:spPr>
          <a:xfrm>
            <a:off x="329184" y="457200"/>
            <a:ext cx="71755" cy="900000"/>
          </a:xfrm>
          <a:custGeom>
            <a:avLst/>
            <a:gdLst/>
            <a:ahLst/>
            <a:cxnLst/>
            <a:rect l="l" t="t" r="r" b="b"/>
            <a:pathLst>
              <a:path w="71754" h="647700">
                <a:moveTo>
                  <a:pt x="0" y="647700"/>
                </a:moveTo>
                <a:lnTo>
                  <a:pt x="71628" y="647700"/>
                </a:lnTo>
                <a:lnTo>
                  <a:pt x="71628" y="0"/>
                </a:lnTo>
                <a:lnTo>
                  <a:pt x="0" y="0"/>
                </a:lnTo>
                <a:lnTo>
                  <a:pt x="0" y="647700"/>
                </a:lnTo>
                <a:close/>
              </a:path>
            </a:pathLst>
          </a:custGeom>
          <a:solidFill>
            <a:srgbClr val="61C3EE"/>
          </a:solidFill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030336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458</TotalTime>
  <Words>3093</Words>
  <Application>Microsoft Office PowerPoint</Application>
  <PresentationFormat>Произвольный</PresentationFormat>
  <Paragraphs>593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Office Theme</vt:lpstr>
      <vt:lpstr>РЕКОМЕНДАЦИИ</vt:lpstr>
      <vt:lpstr>УСЛОВИЯ ОРГАНИЗАЦИИ ДИСТАНЦИОННОГО ОБУЧЕНИЯ</vt:lpstr>
      <vt:lpstr>Учебный процесс с использованием дистанционных образовательных технологий обеспечивается следующими техническими средствами:</vt:lpstr>
      <vt:lpstr>Трансляция видеоуроков для обучающихся на казахском языке - на телеканале «Балапан», Трансляция видеоуроков для обучающихся на русском языке - на телеканале «Ел-арна»</vt:lpstr>
      <vt:lpstr>Слайд 5</vt:lpstr>
      <vt:lpstr>РАСПИСАНИЕ ВИДЕОУРОКОВ НА ТВ ДЛЯ  1-11 КЛАССОВ НА КАЗАХСКОМ ЯЗЫКЕ ОБУЧЕНИЯ </vt:lpstr>
      <vt:lpstr>РАСПИСАНИЕ ВИДЕОУРОКОВ НА ТВ ДЛЯ  1-11 КЛАССОВ НА РУССКОМ ЯЗЫКЕ ОБУЧЕНИЯ </vt:lpstr>
      <vt:lpstr>МОДЕЛИ ОРГАНИЗАЦИИ ДИСТАНЦИОННОГО ОБУЧЕНИЯ</vt:lpstr>
      <vt:lpstr>ПОРЯДОК ОРГАНИЗАЦИИ ПРОЦЕССА ОБУЧЕНИЯ В ОРГАНИЗАЦИЯХ СРЕДНЕГО ОБРАЗОВАНИЯ</vt:lpstr>
      <vt:lpstr>АЛГОРИТМЫ ДЕЙСТВИЯ ПРИ ОРГАНИЗАЦИИ ДИСТАНЦИОННОГО ОБУЧЕНИЯ</vt:lpstr>
      <vt:lpstr>АЛГОРИТМЫ ДЕЙСТВИЯ ПРИ ОРГАНИЗАЦИИ ДИСТАНЦИОННОГО ОБУЧЕНИЯ</vt:lpstr>
      <vt:lpstr>АЛГОРИТМЫ ДЕЙСТВИЯ ПРИ ОРГАНИЗАЦИИ ДИСТАНЦИОННОГО ОБУЧЕНИЯ</vt:lpstr>
      <vt:lpstr>АЛГОРИТМЫ ДЕЙСТВИЯ ПРИ ОРГАНИЗАЦИИ ДИСТАНЦИОННОГО ОБУЧЕНИЯ</vt:lpstr>
      <vt:lpstr>АЛГОРИТМЫ ДЕЙСТВИЯ ПРИ ОРГАНИЗАЦИИ ДИСТАНЦИОННОГО ОБУЧЕНИЯ</vt:lpstr>
      <vt:lpstr>ДЕЯТЕЛЬНОСТЬ УЧАСТНИКОВ УЧЕБНО-ВОСПИТАТЕЛЬНОГО ПРОЦЕССА  ОРГАНИЗАЦИЙ СРЕДНЕГО ОБРАЗОВАНИЯ</vt:lpstr>
      <vt:lpstr>УЧИТЕЛЬ-ПРЕДМЕТНИК И ОБУЧАЮЩИЙСЯ, ИМЕЮЩИЕ ДОСТУП К ИНТЕРНЕТУ И ИСПОЛЬЗУЮЩИЕ ДИСТАНЦИОННЫЕ ТЕХНОЛОГИИ ОБУЧЕНИЯ:</vt:lpstr>
      <vt:lpstr>УЧИТЕЛЬ-ПРЕДМЕТНИК И ОБУЧАЮЩИЙСЯ, НЕ ИМЕЮЩИЙ ДОСТУП К ИНТЕРНЕТУ И ИСПОЛЬЗУЮЩИЙ ТВ-УРОКИ:</vt:lpstr>
      <vt:lpstr>ОБУЧАЮЩИЙСЯ:</vt:lpstr>
      <vt:lpstr>РОДИТЕЛИ (ЗАКОННЫЕ ПРЕДСТАВИТЕЛИ) ОБУЧАЮЩИХСЯ:</vt:lpstr>
      <vt:lpstr>ОРГАНИЗАЦИЯ</vt:lpstr>
      <vt:lpstr>CALL-ЦЕНТР по вопросам организации дистанционного обучения и  работы школ города Павлодара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Надежда Алексеевна Филипповна</dc:creator>
  <cp:lastModifiedBy>Учитель</cp:lastModifiedBy>
  <cp:revision>33</cp:revision>
  <dcterms:created xsi:type="dcterms:W3CDTF">2020-03-27T03:47:26Z</dcterms:created>
  <dcterms:modified xsi:type="dcterms:W3CDTF">2020-03-30T08:08:33Z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2020-03-20T00:00:00Z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2020-03-27T00:00:00Z</vt:filetime>
  </property>
</Properties>
</file>