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8" r:id="rId3"/>
    <p:sldId id="27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D9019-59B5-4306-9035-C7CEC32C26A6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DEF61-31D6-4A5E-824E-5840177D8B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9F4D-8045-4BFD-87F6-F26559FDF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DAD36-6887-4EBE-AD47-5B13CCA7C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3D7D1-4194-4036-A3F0-56BCA9A54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AEF81-DC45-4922-BC5F-47D362BA7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4230B-544E-4B35-B170-59865CE72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C4FD8-191D-4D51-A859-533F941CA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BEE42-3C22-41E1-A8C3-F836C41CA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E80C-C5AE-4950-B7A6-AC23DFFCB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503A4-B756-4276-8C74-6F2E0E313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E36F1-83FF-49F3-9C01-FCA79BDC9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176A-B051-4887-97C1-BBDC672B1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565DA-16ED-49E2-9B76-51CE2D3C9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7030D-0AB4-4939-8545-9DF851946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BCBE-3B77-4F37-9640-36A2F5DFA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FB632-8898-497E-833B-F53BBAB88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EE888-3054-45BF-8B6E-C878003B2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4B8D790-80CB-4887-9B68-65810B564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image" Target="../media/image16.wmf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41350"/>
            <a:ext cx="7848600" cy="5716588"/>
          </a:xfrm>
        </p:spPr>
        <p:txBody>
          <a:bodyPr/>
          <a:lstStyle/>
          <a:p>
            <a:pPr marL="1622425" indent="-1622425" algn="l" eaLnBrk="1" hangingPunct="1"/>
            <a:endParaRPr lang="ru-RU" sz="4000" dirty="0" smtClean="0"/>
          </a:p>
        </p:txBody>
      </p:sp>
      <p:sp>
        <p:nvSpPr>
          <p:cNvPr id="30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6" name="Picture 4" descr="C:\Documents and Settings\Admin\Рабочий стол\Фон для презентации. 100 штук\My_new_fons_next 100\15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8692617" cy="609397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СОПШДО № 17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</a:t>
            </a:r>
            <a:r>
              <a:rPr lang="ru-RU" sz="66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</a:t>
            </a:r>
            <a:r>
              <a:rPr lang="ru-RU" sz="66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  </a:t>
            </a:r>
            <a:r>
              <a:rPr lang="ru-RU" sz="66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</a:t>
            </a:r>
            <a:r>
              <a:rPr lang="ru-RU" sz="66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Библиотечный урок</a:t>
            </a:r>
          </a:p>
          <a:p>
            <a:pPr algn="ctr"/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Подготовила: Сулейменова К.Н.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8" descr="C:\Documents and Settings\Admin\Рабочий стол\папка5\Фото164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9722" t="2647" r="17361" b="3013"/>
          <a:stretch>
            <a:fillRect/>
          </a:stretch>
        </p:blipFill>
        <p:spPr bwMode="auto">
          <a:xfrm rot="21057053">
            <a:off x="468667" y="3115279"/>
            <a:ext cx="3357586" cy="3500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C:\Documents and Settings\Admin\Рабочий стол\Фон для презентации. 100 штук\My_new_fons_next 100\15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285776"/>
            <a:ext cx="9753600" cy="7315200"/>
          </a:xfrm>
          <a:prstGeom prst="rect">
            <a:avLst/>
          </a:prstGeom>
          <a:noFill/>
        </p:spPr>
      </p:pic>
      <p:sp>
        <p:nvSpPr>
          <p:cNvPr id="1638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00174"/>
            <a:ext cx="5643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defRPr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	Очень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краткое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изложение </a:t>
            </a:r>
          </a:p>
          <a:p>
            <a:pPr marL="609600" indent="-609600" eaLnBrk="1" hangingPunct="1">
              <a:defRPr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содержания книги, с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краткой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ее</a:t>
            </a:r>
          </a:p>
          <a:p>
            <a:pPr marL="609600" indent="-609600" eaLnBrk="1" hangingPunct="1">
              <a:defRPr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характеристикой или оценкой.</a:t>
            </a:r>
          </a:p>
          <a:p>
            <a:pPr marL="609600" indent="-609600" eaLnBrk="1" hangingPunct="1">
              <a:defRPr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Можно узнать не только о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чем</a:t>
            </a:r>
          </a:p>
          <a:p>
            <a:pPr marL="609600" indent="-609600" eaLnBrk="1" hangingPunct="1">
              <a:defRPr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эта книга,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но и кто ее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главные</a:t>
            </a:r>
          </a:p>
          <a:p>
            <a:pPr marL="609600" indent="-609600" eaLnBrk="1" hangingPunct="1">
              <a:defRPr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герои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, для кого написана </a:t>
            </a:r>
            <a:endParaRPr lang="ru-RU" sz="2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 eaLnBrk="1" hangingPunct="1">
              <a:defRPr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книга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, иногда есть сведения об </a:t>
            </a:r>
            <a:endParaRPr lang="ru-RU" sz="2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 eaLnBrk="1" hangingPunct="1">
              <a:defRPr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авторе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и других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его</a:t>
            </a:r>
          </a:p>
          <a:p>
            <a:pPr marL="609600" indent="-609600" eaLnBrk="1" hangingPunct="1">
              <a:defRPr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произведениях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28604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Аннотация</a:t>
            </a:r>
            <a:endParaRPr lang="ru-RU" sz="6000" dirty="0"/>
          </a:p>
        </p:txBody>
      </p:sp>
      <p:pic>
        <p:nvPicPr>
          <p:cNvPr id="40962" name="Picture 2" descr="C:\Documents and Settings\Admin\Рабочий стол\папка5\Фото201.jpg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 l="11111" t="1493" r="8888" b="5970"/>
          <a:stretch>
            <a:fillRect/>
          </a:stretch>
        </p:blipFill>
        <p:spPr bwMode="auto">
          <a:xfrm>
            <a:off x="6215074" y="1571612"/>
            <a:ext cx="2714644" cy="44291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C:\Documents and Settings\Admin\Рабочий стол\Фон для презентации. 100 штук\My_new_fons_next 100\15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638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00240"/>
            <a:ext cx="70009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Для чего нужна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обложка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Как называется первый лист книги?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О чем может рассказать титульный лист?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Что можно узнать из оглавления?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Что такое аннотация?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71480"/>
            <a:ext cx="4857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Вопросы</a:t>
            </a:r>
            <a:endParaRPr lang="ru-RU" sz="6000" dirty="0"/>
          </a:p>
        </p:txBody>
      </p:sp>
    </p:spTree>
    <p:custDataLst>
      <p:tags r:id="rId1"/>
    </p:custDataLst>
  </p:cSld>
  <p:clrMapOvr>
    <a:masterClrMapping/>
  </p:clrMapOvr>
  <p:transition advTm="5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Documents and Settings\Admin\Рабочий стол\Фон для презентации. 100 штук\My_new_fons_next 100\15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ru-RU" sz="6000" i="1" dirty="0" smtClean="0">
                <a:solidFill>
                  <a:srgbClr val="FF0000"/>
                </a:solidFill>
              </a:rPr>
              <a:t>Обложка</a:t>
            </a:r>
            <a:endParaRPr lang="ru-RU" sz="6000" i="1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2984"/>
            <a:ext cx="4691066" cy="521497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Чтобы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страницы не потерялись и были всегда аккуратными на них «одевают» специальную одежду книги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–обложку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. Она бывает мягкой, сделанной из бумаги, или твёрдой – тогда её называют переплётом. На них печатают фамилию автора, название книги, иногда название издательства и год издания.</a:t>
            </a:r>
          </a:p>
        </p:txBody>
      </p:sp>
      <p:sp>
        <p:nvSpPr>
          <p:cNvPr id="13316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2" name="Picture 6" descr="Рисунок7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5429256" y="1428736"/>
            <a:ext cx="3243263" cy="493236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Documents and Settings\Admin\Рабочий стол\Фон для презентации. 100 штук\My_new_fons_next 100\15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467600" cy="762000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FF0000"/>
                </a:solidFill>
              </a:rPr>
              <a:t>Форзац - </a:t>
            </a:r>
            <a:endParaRPr lang="ru-RU" sz="6000" b="1" i="1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1428736"/>
            <a:ext cx="6643734" cy="528641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это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лист бумаги,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соединяющий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основную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часть книги с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крышкой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переплета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 Часто это просто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белая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бумага.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Но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иногда оформитель 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использует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форзац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для  того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чтобы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сразу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еще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до текста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создать у 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читателя определенное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настроение. Тогда на форзаце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печатают справочные сведения,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таблицу, карту, декоративный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рисунок. 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29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5">
            <a:lum contrast="40000"/>
          </a:blip>
          <a:srcRect l="5131" r="56385" b="3992"/>
          <a:stretch>
            <a:fillRect/>
          </a:stretch>
        </p:blipFill>
        <p:spPr bwMode="auto">
          <a:xfrm>
            <a:off x="7358082" y="1928802"/>
            <a:ext cx="1428760" cy="3500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Documents and Settings\Admin\Рабочий стол\Фон для презентации. 100 штук\My_new_fons_next 100\15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96200" cy="838200"/>
          </a:xfrm>
        </p:spPr>
        <p:txBody>
          <a:bodyPr/>
          <a:lstStyle/>
          <a:p>
            <a:pPr algn="l" eaLnBrk="1" hangingPunct="1"/>
            <a:r>
              <a:rPr lang="ru-RU" sz="6000" b="1" i="1" dirty="0" smtClean="0">
                <a:solidFill>
                  <a:srgbClr val="FF0000"/>
                </a:solidFill>
              </a:rPr>
              <a:t>Корешок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2976" y="1571612"/>
            <a:ext cx="4000528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Корешок всегда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на виду. Если книга стоит на полке, то всякий может его увидеть. Глядя на корешок каждый узнает, как называется книга и кто её написал. </a:t>
            </a:r>
          </a:p>
        </p:txBody>
      </p:sp>
      <p:sp>
        <p:nvSpPr>
          <p:cNvPr id="14340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70" name="Picture 10" descr="Рисунок10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6084888" y="1268413"/>
            <a:ext cx="933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Рисунок8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/>
          <a:stretch>
            <a:fillRect/>
          </a:stretch>
        </p:blipFill>
        <p:spPr bwMode="auto">
          <a:xfrm>
            <a:off x="7019925" y="908050"/>
            <a:ext cx="6699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Рисунок9"/>
          <p:cNvPicPr>
            <a:picLocks noChangeAspect="1" noChangeArrowheads="1"/>
          </p:cNvPicPr>
          <p:nvPr/>
        </p:nvPicPr>
        <p:blipFill>
          <a:blip r:embed="rId7">
            <a:lum contrast="40000"/>
          </a:blip>
          <a:srcRect/>
          <a:stretch>
            <a:fillRect/>
          </a:stretch>
        </p:blipFill>
        <p:spPr bwMode="auto">
          <a:xfrm>
            <a:off x="7740650" y="188913"/>
            <a:ext cx="969963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Documents and Settings\Admin\Рабочий стол\Фон для презентации. 100 штук\My_new_fons_next 100\15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467600" cy="762000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FF0000"/>
                </a:solidFill>
              </a:rPr>
              <a:t>Титульный лист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00496" y="1600200"/>
            <a:ext cx="4714908" cy="449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Первая страница книги – это титульный лист. Он всегда нарядный и красивый. На нём печатается автор, заглавие книги. Место и год издания, а так же сведения о художниках, переводчиках и оформителях книги</a:t>
            </a:r>
          </a:p>
        </p:txBody>
      </p:sp>
      <p:sp>
        <p:nvSpPr>
          <p:cNvPr id="1536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9" name="Picture 9" descr="C:\Documents and Settings\Admin\Рабочий стол\папка5\Фото16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>
            <a:lum contrast="40000"/>
          </a:blip>
          <a:srcRect t="2525" r="6250" b="2771"/>
          <a:stretch>
            <a:fillRect/>
          </a:stretch>
        </p:blipFill>
        <p:spPr bwMode="auto">
          <a:xfrm>
            <a:off x="500034" y="1714488"/>
            <a:ext cx="3214710" cy="428628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C:\Documents and Settings\Admin\Рабочий стол\Фон для презентации. 100 штук\My_new_fons_next 100\15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467600" cy="838200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FF0000"/>
                </a:solidFill>
              </a:rPr>
              <a:t>Буквица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5867400" cy="4648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«Буквица» - большая, заглавная буква, яркая и красочная. С неё начинается повествование.</a:t>
            </a:r>
          </a:p>
        </p:txBody>
      </p:sp>
      <p:sp>
        <p:nvSpPr>
          <p:cNvPr id="1638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6" name="Picture 8" descr="Рисунок12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285720" y="3429000"/>
            <a:ext cx="4194175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Рисунок13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/>
          <a:stretch>
            <a:fillRect/>
          </a:stretch>
        </p:blipFill>
        <p:spPr bwMode="auto">
          <a:xfrm>
            <a:off x="5072066" y="3786190"/>
            <a:ext cx="15843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Рисунок13"/>
          <p:cNvPicPr>
            <a:picLocks noChangeAspect="1" noChangeArrowheads="1"/>
          </p:cNvPicPr>
          <p:nvPr>
            <p:ph sz="half" idx="2"/>
          </p:nvPr>
        </p:nvPicPr>
        <p:blipFill>
          <a:blip r:embed="rId7">
            <a:lum bright="-20000" contrast="40000"/>
          </a:blip>
          <a:srcRect/>
          <a:stretch>
            <a:fillRect/>
          </a:stretch>
        </p:blipFill>
        <p:spPr>
          <a:xfrm>
            <a:off x="7164388" y="1628775"/>
            <a:ext cx="1593850" cy="4525963"/>
          </a:xfrm>
          <a:noFill/>
        </p:spPr>
      </p:pic>
    </p:spTree>
    <p:custDataLst>
      <p:tags r:id="rId1"/>
    </p:custDataLst>
  </p:cSld>
  <p:clrMapOvr>
    <a:masterClrMapping/>
  </p:clrMapOvr>
  <p:transition advTm="5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C:\Documents and Settings\Admin\Рабочий стол\Фон для презентации. 100 штук\My_new_fons_next 100\15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638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2143117"/>
            <a:ext cx="3571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Автор обычно хочет сказать несколько слов тому, кто взял в руки его книгу.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Может быть написано и другим человеком, который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делится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с читателем своими впечатлениями о книге и ее авторе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285728"/>
            <a:ext cx="5715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Предисловие</a:t>
            </a:r>
            <a:endParaRPr lang="ru-RU" sz="60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1"/>
          </p:nvPr>
        </p:nvSpPr>
        <p:spPr>
          <a:xfrm>
            <a:off x="642910" y="1600201"/>
            <a:ext cx="3643338" cy="4472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9939" name="Picture 3" descr="C:\Documents and Settings\Admin\Рабочий стол\папка5\Фото200.jpg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 l="1818" r="5454"/>
          <a:stretch>
            <a:fillRect/>
          </a:stretch>
        </p:blipFill>
        <p:spPr bwMode="auto">
          <a:xfrm>
            <a:off x="642910" y="1571612"/>
            <a:ext cx="3643338" cy="450059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C:\Documents and Settings\Admin\Рабочий стол\Фон для презентации. 100 штук\My_new_fons_next 100\15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214338"/>
            <a:ext cx="9753600" cy="7315200"/>
          </a:xfrm>
          <a:prstGeom prst="rect">
            <a:avLst/>
          </a:prstGeom>
          <a:noFill/>
        </p:spPr>
      </p:pic>
      <p:sp>
        <p:nvSpPr>
          <p:cNvPr id="1638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8" descr="HH0054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85728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571612"/>
            <a:ext cx="528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Рассказывает кратко о дальнейшей судьбе героев.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28604"/>
            <a:ext cx="5786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Послесловие</a:t>
            </a:r>
            <a:endParaRPr lang="ru-RU" sz="6000" dirty="0">
              <a:latin typeface="+mn-lt"/>
              <a:cs typeface="Times New Roman" pitchFamily="18" charset="0"/>
            </a:endParaRPr>
          </a:p>
        </p:txBody>
      </p:sp>
      <p:pic>
        <p:nvPicPr>
          <p:cNvPr id="38914" name="Picture 2" descr="C:\Documents and Settings\Admin\Рабочий стол\папка5\Фото192.jp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285720" y="2714620"/>
            <a:ext cx="4572032" cy="35004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C:\Documents and Settings\Admin\Рабочий стол\Фон для презентации. 100 штук\My_new_fons_next 100\15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285776"/>
            <a:ext cx="9753600" cy="7315200"/>
          </a:xfrm>
          <a:prstGeom prst="rect">
            <a:avLst/>
          </a:prstGeom>
          <a:noFill/>
        </p:spPr>
      </p:pic>
      <p:sp>
        <p:nvSpPr>
          <p:cNvPr id="1638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7" descr="MCj0406184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2060575"/>
            <a:ext cx="4176713" cy="4392613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1500175"/>
            <a:ext cx="35719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00B050"/>
                </a:solidFill>
              </a:rPr>
              <a:t>Оглавление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Перечисляются названия рассказов, сказок, </a:t>
            </a:r>
            <a:endParaRPr lang="ru-RU" sz="2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глав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, которые есть в книге, и указываются страницы, на которых можно найти начало каждого рассказа или главы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85728"/>
            <a:ext cx="5786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Содержание </a:t>
            </a:r>
            <a:endParaRPr lang="ru-RU" sz="6000" dirty="0"/>
          </a:p>
        </p:txBody>
      </p:sp>
    </p:spTree>
    <p:custDataLst>
      <p:tags r:id="rId1"/>
    </p:custDataLst>
  </p:cSld>
  <p:clrMapOvr>
    <a:masterClrMapping/>
  </p:clrMapOvr>
  <p:transition advTm="5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|1.|1.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|1.|1.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1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0.8|0.7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|1.|1.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|1.|1.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|1.|1.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|1.|1.|0.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314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Wingdings</vt:lpstr>
      <vt:lpstr>Tahoma</vt:lpstr>
      <vt:lpstr>Оформление по умолчанию</vt:lpstr>
      <vt:lpstr>Слайд 1</vt:lpstr>
      <vt:lpstr>Обложка</vt:lpstr>
      <vt:lpstr>Форзац - </vt:lpstr>
      <vt:lpstr>Корешок</vt:lpstr>
      <vt:lpstr>Титульный лист</vt:lpstr>
      <vt:lpstr>Буквица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книги</dc:title>
  <dc:creator>Исламова</dc:creator>
  <cp:lastModifiedBy>COMP</cp:lastModifiedBy>
  <cp:revision>34</cp:revision>
  <dcterms:created xsi:type="dcterms:W3CDTF">2006-05-21T12:14:59Z</dcterms:created>
  <dcterms:modified xsi:type="dcterms:W3CDTF">2012-03-20T18:45:50Z</dcterms:modified>
</cp:coreProperties>
</file>