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0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5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9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7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0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3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8B93441-3A72-440C-B0CB-1E90CB1C13E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1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9400" y="201613"/>
            <a:ext cx="7912100" cy="34178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«ШЫҒЫС АҚЫЛДАРЫ»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«МУДРЕЦЫ ВОСТОКА»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7200" y="5434013"/>
            <a:ext cx="5194300" cy="1168400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 smtClean="0">
                <a:latin typeface="Segoe Script" panose="020B0504020000000003" pitchFamily="34" charset="0"/>
              </a:rPr>
              <a:t>ақпараттық</a:t>
            </a:r>
            <a:r>
              <a:rPr lang="ru-RU" sz="3200" b="1" dirty="0" smtClean="0">
                <a:latin typeface="Segoe Script" panose="020B0504020000000003" pitchFamily="34" charset="0"/>
              </a:rPr>
              <a:t> </a:t>
            </a:r>
            <a:r>
              <a:rPr lang="ru-RU" sz="3200" b="1" dirty="0" err="1" smtClean="0">
                <a:latin typeface="Segoe Script" panose="020B0504020000000003" pitchFamily="34" charset="0"/>
              </a:rPr>
              <a:t>сабақ</a:t>
            </a:r>
            <a:endParaRPr lang="ru-RU" sz="3200" b="1" dirty="0" smtClean="0">
              <a:latin typeface="Segoe Script" panose="020B0504020000000003" pitchFamily="34" charset="0"/>
            </a:endParaRPr>
          </a:p>
          <a:p>
            <a:r>
              <a:rPr lang="ru-RU" sz="3200" b="1" dirty="0" err="1" smtClean="0">
                <a:latin typeface="Segoe Script" panose="020B0504020000000003" pitchFamily="34" charset="0"/>
              </a:rPr>
              <a:t>инфоурок</a:t>
            </a:r>
            <a:endParaRPr lang="ru-RU" sz="3200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7" y="925513"/>
            <a:ext cx="3951873" cy="5092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2" y="3656488"/>
            <a:ext cx="3005588" cy="1511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02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889" t="2221" r="20889" b="3111"/>
          <a:stretch/>
        </p:blipFill>
        <p:spPr>
          <a:xfrm>
            <a:off x="1590676" y="2393283"/>
            <a:ext cx="1613998" cy="22475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33" y="11517"/>
            <a:ext cx="1499826" cy="2328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060" y="3638494"/>
            <a:ext cx="2474878" cy="1626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t="7527"/>
          <a:stretch/>
        </p:blipFill>
        <p:spPr>
          <a:xfrm>
            <a:off x="9726111" y="1892301"/>
            <a:ext cx="2465889" cy="1746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298" y="2312329"/>
            <a:ext cx="1752600" cy="22044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403" y="2321133"/>
            <a:ext cx="1733550" cy="217684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648041" y="2339997"/>
            <a:ext cx="1668176" cy="2125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26406" t="2830" r="24408" b="5318"/>
          <a:stretch/>
        </p:blipFill>
        <p:spPr>
          <a:xfrm>
            <a:off x="3142559" y="11517"/>
            <a:ext cx="1463034" cy="23008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00" y="2339997"/>
            <a:ext cx="1604227" cy="2300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4" y="2365615"/>
            <a:ext cx="1552786" cy="203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642733" cy="2365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0028" y="-9609"/>
            <a:ext cx="2514600" cy="19019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1611" y="1"/>
            <a:ext cx="1714500" cy="2366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1748" y="-9608"/>
            <a:ext cx="1762125" cy="23765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9835" y="11517"/>
            <a:ext cx="1680126" cy="2300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922499"/>
            <a:ext cx="12032438" cy="2130841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Книги</a:t>
            </a:r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и труды Аль-</a:t>
            </a:r>
            <a:r>
              <a:rPr lang="ru-RU" sz="72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Фараби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69817" y="4451786"/>
            <a:ext cx="1833743" cy="2387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8"/>
          <a:srcRect l="21294" t="6698" r="19447" b="5006"/>
          <a:stretch/>
        </p:blipFill>
        <p:spPr>
          <a:xfrm>
            <a:off x="9314" y="4465874"/>
            <a:ext cx="1647592" cy="2328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3002" y="4498895"/>
            <a:ext cx="1658142" cy="23591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86017" y="4678197"/>
            <a:ext cx="2873818" cy="21912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4311" y="5257800"/>
            <a:ext cx="2458627" cy="1600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05193" y="4516789"/>
            <a:ext cx="1759118" cy="23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852" y="4356410"/>
            <a:ext cx="1652159" cy="229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15" y="2112888"/>
            <a:ext cx="1694835" cy="2243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459888"/>
            <a:ext cx="10571998" cy="97045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FF00"/>
                </a:solidFill>
                <a:latin typeface="Mistral" panose="03090702030407020403" pitchFamily="66" charset="0"/>
              </a:rPr>
              <a:t>Ли­те­ра­ту­ра. Со­чи­не­ния</a:t>
            </a:r>
            <a:r>
              <a:rPr lang="ru-RU" sz="44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                                   О </a:t>
            </a:r>
            <a:r>
              <a:rPr lang="ru-RU" sz="4400" dirty="0">
                <a:solidFill>
                  <a:srgbClr val="FFFF00"/>
                </a:solidFill>
                <a:latin typeface="Mistral" panose="03090702030407020403" pitchFamily="66" charset="0"/>
              </a:rPr>
              <a:t>нём</a:t>
            </a:r>
            <a:endParaRPr lang="ru-RU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981200"/>
            <a:ext cx="11874500" cy="4876799"/>
          </a:xfrm>
        </p:spPr>
        <p:txBody>
          <a:bodyPr numCol="2">
            <a:normAutofit fontScale="32500" lnSpcReduction="20000"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sz="2500" b="1" dirty="0" smtClean="0"/>
          </a:p>
          <a:p>
            <a:pPr marL="0" indent="0" algn="r">
              <a:buNone/>
            </a:pPr>
            <a:endParaRPr lang="ru-RU" sz="3500" b="1" dirty="0">
              <a:solidFill>
                <a:schemeClr val="accent3"/>
              </a:solidFill>
            </a:endParaRPr>
          </a:p>
          <a:p>
            <a:pPr marL="0" indent="0" algn="r">
              <a:buNone/>
            </a:pPr>
            <a:endParaRPr lang="ru-RU" sz="35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3500" b="1" dirty="0" err="1" smtClean="0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Фи­ло­соф­ские трак­та­ты. Ал­ма-Ата, 1970.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Ма­те­ма­ти­чес­кие трак­та­ты. Ал­ма-Ата, 1972.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Со­ци­аль­но-эти­чес­кие трак­та­ты. Ал­ма-Ата, 1973.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Ло­ги­чес­кие трак­та­ты. Ал­ма-Ата, 1975.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Ком­мен­та­рии к «Аль­ма­гес­ту» Пто­ле­мея. Ал­ма-Ата, 1975.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О ра­зу­ме и на­уке. Ал­ма-Ата, 1975.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Ис­то­ри­ко-фи­ло­соф­ские трак­та­ты. Ал­ма-Ата, 1985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Ес­тест­вен­но­на­уч­ные трак­та­ты. Ал­ма-Ата, 1987</a:t>
            </a:r>
          </a:p>
          <a:p>
            <a:pPr marL="0" indent="0">
              <a:buNone/>
            </a:pPr>
            <a:r>
              <a:rPr lang="ru-RU" sz="35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3500" b="1" dirty="0">
                <a:solidFill>
                  <a:schemeClr val="accent3"/>
                </a:solidFill>
              </a:rPr>
              <a:t>. Трак­та­ты о му­зы­ке и по­э­зии. Ал­ма-Ата, </a:t>
            </a:r>
            <a:r>
              <a:rPr lang="ru-RU" sz="3500" b="1" dirty="0" smtClean="0">
                <a:solidFill>
                  <a:schemeClr val="accent3"/>
                </a:solidFill>
              </a:rPr>
              <a:t>1993.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Га­фу­ров </a:t>
            </a:r>
            <a:r>
              <a:rPr lang="ru-RU" sz="3400" b="1" dirty="0">
                <a:solidFill>
                  <a:schemeClr val="accent5"/>
                </a:solidFill>
              </a:rPr>
              <a:t>Б. Г., </a:t>
            </a:r>
            <a:r>
              <a:rPr lang="ru-RU" sz="3400" b="1" dirty="0" err="1">
                <a:solidFill>
                  <a:schemeClr val="accent5"/>
                </a:solidFill>
              </a:rPr>
              <a:t>Ка­сым­жа­нов</a:t>
            </a:r>
            <a:r>
              <a:rPr lang="ru-RU" sz="3400" b="1" dirty="0">
                <a:solidFill>
                  <a:schemeClr val="accent5"/>
                </a:solidFill>
              </a:rPr>
              <a:t> А. Х.,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 в ис­то­рии куль­ту­ры. М., 1975.</a:t>
            </a:r>
          </a:p>
          <a:p>
            <a:pPr marL="0" indent="0" algn="r">
              <a:buNone/>
            </a:pPr>
            <a:r>
              <a:rPr lang="ru-RU" sz="3400" b="1" dirty="0" err="1" smtClean="0">
                <a:solidFill>
                  <a:schemeClr val="accent5"/>
                </a:solidFill>
              </a:rPr>
              <a:t>Да­у­ке­е­ва</a:t>
            </a:r>
            <a:r>
              <a:rPr lang="ru-RU" sz="3400" b="1" dirty="0" smtClean="0">
                <a:solidFill>
                  <a:schemeClr val="accent5"/>
                </a:solidFill>
              </a:rPr>
              <a:t> </a:t>
            </a:r>
            <a:r>
              <a:rPr lang="ru-RU" sz="3400" b="1" dirty="0">
                <a:solidFill>
                  <a:schemeClr val="accent5"/>
                </a:solidFill>
              </a:rPr>
              <a:t>С. Фи­ло­со­фия му­зы­ки Абу </a:t>
            </a:r>
            <a:r>
              <a:rPr lang="ru-RU" sz="3400" b="1" dirty="0" err="1">
                <a:solidFill>
                  <a:schemeClr val="accent5"/>
                </a:solidFill>
              </a:rPr>
              <a:t>Нас­ра</a:t>
            </a:r>
            <a:r>
              <a:rPr lang="ru-RU" sz="3400" b="1" dirty="0">
                <a:solidFill>
                  <a:schemeClr val="accent5"/>
                </a:solidFill>
              </a:rPr>
              <a:t> Му­хам­ма­да </a:t>
            </a:r>
            <a:r>
              <a:rPr lang="ru-RU" sz="3400" b="1" dirty="0" err="1">
                <a:solidFill>
                  <a:schemeClr val="accent5"/>
                </a:solidFill>
              </a:rPr>
              <a:t>аль-Фа­ра­би</a:t>
            </a:r>
            <a:r>
              <a:rPr lang="ru-RU" sz="3400" b="1" dirty="0">
                <a:solidFill>
                  <a:schemeClr val="accent5"/>
                </a:solidFill>
              </a:rPr>
              <a:t>. Ал­ма­ты: Фонд Со­рос — </a:t>
            </a:r>
            <a:r>
              <a:rPr lang="ru-RU" sz="3400" b="1" dirty="0" err="1">
                <a:solidFill>
                  <a:schemeClr val="accent5"/>
                </a:solidFill>
              </a:rPr>
              <a:t>Ка­хах­стан</a:t>
            </a:r>
            <a:r>
              <a:rPr lang="ru-RU" sz="3400" b="1" dirty="0">
                <a:solidFill>
                  <a:schemeClr val="accent5"/>
                </a:solidFill>
              </a:rPr>
              <a:t>, 2002.</a:t>
            </a:r>
          </a:p>
          <a:p>
            <a:pPr marL="0" indent="0" algn="r">
              <a:buNone/>
            </a:pPr>
            <a:r>
              <a:rPr lang="ru-RU" sz="3400" b="1" dirty="0" err="1">
                <a:solidFill>
                  <a:schemeClr val="accent5"/>
                </a:solidFill>
              </a:rPr>
              <a:t>Ка­сым­жа­нов</a:t>
            </a:r>
            <a:r>
              <a:rPr lang="ru-RU" sz="3400" b="1" dirty="0">
                <a:solidFill>
                  <a:schemeClr val="accent5"/>
                </a:solidFill>
              </a:rPr>
              <a:t> А. Х. Абу-</a:t>
            </a:r>
            <a:r>
              <a:rPr lang="ru-RU" sz="3400" b="1" dirty="0" err="1">
                <a:solidFill>
                  <a:schemeClr val="accent5"/>
                </a:solidFill>
              </a:rPr>
              <a:t>Наср</a:t>
            </a:r>
            <a:r>
              <a:rPr lang="ru-RU" sz="3400" b="1" dirty="0">
                <a:solidFill>
                  <a:schemeClr val="accent5"/>
                </a:solidFill>
              </a:rPr>
              <a:t> </a:t>
            </a:r>
            <a:r>
              <a:rPr lang="ru-RU" sz="3400" b="1" dirty="0" err="1">
                <a:solidFill>
                  <a:schemeClr val="accent5"/>
                </a:solidFill>
              </a:rPr>
              <a:t>аль-Фа­ра­би</a:t>
            </a:r>
            <a:r>
              <a:rPr lang="ru-RU" sz="3400" b="1" dirty="0">
                <a:solidFill>
                  <a:schemeClr val="accent5"/>
                </a:solidFill>
              </a:rPr>
              <a:t>. М.: Мысль, 1982.</a:t>
            </a:r>
          </a:p>
          <a:p>
            <a:pPr marL="0" indent="0" algn="r">
              <a:buNone/>
            </a:pPr>
            <a:r>
              <a:rPr lang="ru-RU" sz="3400" b="1" dirty="0" err="1">
                <a:solidFill>
                  <a:schemeClr val="accent5"/>
                </a:solidFill>
              </a:rPr>
              <a:t>Ку­бе­сов</a:t>
            </a:r>
            <a:r>
              <a:rPr lang="ru-RU" sz="3400" b="1" dirty="0">
                <a:solidFill>
                  <a:schemeClr val="accent5"/>
                </a:solidFill>
              </a:rPr>
              <a:t> А. Ма­те­ма­ти­чес­кое на­сле­дие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. Ал­ма-Ата, На­ука, 1974.</a:t>
            </a:r>
          </a:p>
          <a:p>
            <a:pPr marL="0" indent="0" algn="r">
              <a:buNone/>
            </a:pPr>
            <a:r>
              <a:rPr lang="ru-RU" sz="3400" b="1" dirty="0" err="1">
                <a:solidFill>
                  <a:schemeClr val="accent5"/>
                </a:solidFill>
              </a:rPr>
              <a:t>Са­га­де­ев</a:t>
            </a:r>
            <a:r>
              <a:rPr lang="ru-RU" sz="3400" b="1" dirty="0">
                <a:solidFill>
                  <a:schemeClr val="accent5"/>
                </a:solidFill>
              </a:rPr>
              <a:t> А. В. Уче­ние Ибн Руш­да о со­от­но­ше­нии фи­ло­со­фии, тео­ло­гии и ре­ли­гии и его ис­то­ки в тру­дах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. В кн.: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. На­уч­ное твор­чест­во. М., 1975.</a:t>
            </a:r>
          </a:p>
          <a:p>
            <a:pPr marL="0" indent="0" algn="r">
              <a:buNone/>
            </a:pPr>
            <a:r>
              <a:rPr lang="ru-RU" sz="3400" b="1" dirty="0" err="1" smtClean="0">
                <a:solidFill>
                  <a:schemeClr val="accent5"/>
                </a:solidFill>
              </a:rPr>
              <a:t>Хай­рул­ла­ев</a:t>
            </a:r>
            <a:r>
              <a:rPr lang="ru-RU" sz="3400" b="1" dirty="0" smtClean="0">
                <a:solidFill>
                  <a:schemeClr val="accent5"/>
                </a:solidFill>
              </a:rPr>
              <a:t> </a:t>
            </a:r>
            <a:r>
              <a:rPr lang="ru-RU" sz="3400" b="1" dirty="0">
                <a:solidFill>
                  <a:schemeClr val="accent5"/>
                </a:solidFill>
              </a:rPr>
              <a:t>М. М. </a:t>
            </a:r>
            <a:r>
              <a:rPr lang="ru-RU" sz="3400" b="1" dirty="0" err="1">
                <a:solidFill>
                  <a:schemeClr val="accent5"/>
                </a:solidFill>
              </a:rPr>
              <a:t>Фа­ра­би</a:t>
            </a:r>
            <a:r>
              <a:rPr lang="ru-RU" sz="3400" b="1" dirty="0">
                <a:solidFill>
                  <a:schemeClr val="accent5"/>
                </a:solidFill>
              </a:rPr>
              <a:t>, эпо­ха и уче­ние. Таш­кент, 1975.</a:t>
            </a:r>
          </a:p>
          <a:p>
            <a:pPr marL="0" indent="0" algn="r">
              <a:buNone/>
            </a:pPr>
            <a:r>
              <a:rPr lang="ru-RU" sz="3400" b="1" dirty="0" err="1">
                <a:solidFill>
                  <a:schemeClr val="accent5"/>
                </a:solidFill>
              </a:rPr>
              <a:t>Хай­рул­ла­ев</a:t>
            </a:r>
            <a:r>
              <a:rPr lang="ru-RU" sz="3400" b="1" dirty="0">
                <a:solidFill>
                  <a:schemeClr val="accent5"/>
                </a:solidFill>
              </a:rPr>
              <a:t> М. М. Абу </a:t>
            </a:r>
            <a:r>
              <a:rPr lang="ru-RU" sz="3400" b="1" dirty="0" err="1">
                <a:solidFill>
                  <a:schemeClr val="accent5"/>
                </a:solidFill>
              </a:rPr>
              <a:t>Наср</a:t>
            </a:r>
            <a:r>
              <a:rPr lang="ru-RU" sz="3400" b="1" dirty="0">
                <a:solidFill>
                  <a:schemeClr val="accent5"/>
                </a:solidFill>
              </a:rPr>
              <a:t>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: 873-950. М., 1982.</a:t>
            </a:r>
          </a:p>
          <a:p>
            <a:pPr marL="0" indent="0" algn="r">
              <a:buNone/>
            </a:pPr>
            <a:r>
              <a:rPr lang="ru-RU" sz="3400" b="1" dirty="0" err="1">
                <a:solidFill>
                  <a:schemeClr val="accent5"/>
                </a:solidFill>
              </a:rPr>
              <a:t>Шай­му­хам­бе­то­ва</a:t>
            </a:r>
            <a:r>
              <a:rPr lang="ru-RU" sz="3400" b="1" dirty="0">
                <a:solidFill>
                  <a:schemeClr val="accent5"/>
                </a:solidFill>
              </a:rPr>
              <a:t> Г. Б. Уче­ние Пла­то­на об иде­ях и те­о­рия ра­зу­ма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. В кн.: </a:t>
            </a:r>
            <a:r>
              <a:rPr lang="ru-RU" sz="34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3400" b="1" dirty="0">
                <a:solidFill>
                  <a:schemeClr val="accent5"/>
                </a:solidFill>
              </a:rPr>
              <a:t>. На­уч­ное твор­чест­во. М., 1975.</a:t>
            </a:r>
          </a:p>
          <a:p>
            <a:pPr marL="0" indent="0" algn="r">
              <a:buNone/>
            </a:pPr>
            <a:r>
              <a:rPr lang="en-US" sz="3400" b="1" dirty="0" err="1">
                <a:solidFill>
                  <a:schemeClr val="accent5"/>
                </a:solidFill>
              </a:rPr>
              <a:t>Madkour</a:t>
            </a:r>
            <a:r>
              <a:rPr lang="en-US" sz="3400" b="1" dirty="0">
                <a:solidFill>
                  <a:schemeClr val="accent5"/>
                </a:solidFill>
              </a:rPr>
              <a:t> J. La place </a:t>
            </a:r>
            <a:r>
              <a:rPr lang="en-US" sz="3400" b="1" dirty="0" err="1">
                <a:solidFill>
                  <a:schemeClr val="accent5"/>
                </a:solidFill>
              </a:rPr>
              <a:t>d’al-Farabi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dans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l’ecole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philosophique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musulmane</a:t>
            </a:r>
            <a:r>
              <a:rPr lang="en-US" sz="3400" b="1" dirty="0">
                <a:solidFill>
                  <a:schemeClr val="accent5"/>
                </a:solidFill>
              </a:rPr>
              <a:t>. P., 1934.</a:t>
            </a:r>
          </a:p>
          <a:p>
            <a:pPr marL="0" indent="0" algn="r">
              <a:buNone/>
            </a:pPr>
            <a:r>
              <a:rPr lang="en-US" sz="3400" b="1" dirty="0">
                <a:solidFill>
                  <a:schemeClr val="accent5"/>
                </a:solidFill>
              </a:rPr>
              <a:t>Habib Hassan </a:t>
            </a:r>
            <a:r>
              <a:rPr lang="en-US" sz="3400" b="1" dirty="0" err="1">
                <a:solidFill>
                  <a:schemeClr val="accent5"/>
                </a:solidFill>
              </a:rPr>
              <a:t>Touma</a:t>
            </a:r>
            <a:r>
              <a:rPr lang="en-US" sz="3400" b="1" dirty="0">
                <a:solidFill>
                  <a:schemeClr val="accent5"/>
                </a:solidFill>
              </a:rPr>
              <a:t>. The Music of the Arabs. Trans. Laurie Schwartz. Portland (Oregon): Amadeus Press, 1996.</a:t>
            </a:r>
          </a:p>
          <a:p>
            <a:pPr marL="0" indent="0" algn="r">
              <a:buNone/>
            </a:pPr>
            <a:r>
              <a:rPr lang="en-US" sz="3400" b="1" dirty="0" err="1">
                <a:solidFill>
                  <a:schemeClr val="accent5"/>
                </a:solidFill>
              </a:rPr>
              <a:t>Fakhry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M.Al-Farabi</a:t>
            </a:r>
            <a:r>
              <a:rPr lang="en-US" sz="3400" b="1" dirty="0">
                <a:solidFill>
                  <a:schemeClr val="accent5"/>
                </a:solidFill>
              </a:rPr>
              <a:t>, Founder of </a:t>
            </a:r>
            <a:r>
              <a:rPr lang="en-US" sz="3400" b="1" dirty="0" err="1">
                <a:solidFill>
                  <a:schemeClr val="accent5"/>
                </a:solidFill>
              </a:rPr>
              <a:t>islamic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 err="1">
                <a:solidFill>
                  <a:schemeClr val="accent5"/>
                </a:solidFill>
              </a:rPr>
              <a:t>neoplatonism</a:t>
            </a:r>
            <a:r>
              <a:rPr lang="en-US" sz="3400" b="1" dirty="0">
                <a:solidFill>
                  <a:schemeClr val="accent5"/>
                </a:solidFill>
              </a:rPr>
              <a:t>: His life, works, and influence. Oxford: </a:t>
            </a:r>
            <a:r>
              <a:rPr lang="en-US" sz="3400" b="1" dirty="0" err="1">
                <a:solidFill>
                  <a:schemeClr val="accent5"/>
                </a:solidFill>
              </a:rPr>
              <a:t>Oneworld</a:t>
            </a:r>
            <a:r>
              <a:rPr lang="en-US" sz="3400" b="1" dirty="0">
                <a:solidFill>
                  <a:schemeClr val="accent5"/>
                </a:solidFill>
              </a:rPr>
              <a:t> Publications, 2002.</a:t>
            </a:r>
          </a:p>
          <a:p>
            <a:pPr marL="0" indent="0" algn="r">
              <a:buNone/>
            </a:pPr>
            <a:r>
              <a:rPr lang="en-US" sz="3400" b="1" dirty="0" err="1">
                <a:solidFill>
                  <a:schemeClr val="accent5"/>
                </a:solidFill>
              </a:rPr>
              <a:t>Marcinkowski</a:t>
            </a:r>
            <a:r>
              <a:rPr lang="en-US" sz="3400" b="1" dirty="0">
                <a:solidFill>
                  <a:schemeClr val="accent5"/>
                </a:solidFill>
              </a:rPr>
              <a:t> C. A Biographical note on Ibn </a:t>
            </a:r>
            <a:r>
              <a:rPr lang="en-US" sz="3400" b="1" dirty="0" err="1">
                <a:solidFill>
                  <a:schemeClr val="accent5"/>
                </a:solidFill>
              </a:rPr>
              <a:t>Bajjah</a:t>
            </a:r>
            <a:r>
              <a:rPr lang="en-US" sz="3400" b="1" dirty="0">
                <a:solidFill>
                  <a:schemeClr val="accent5"/>
                </a:solidFill>
              </a:rPr>
              <a:t> (</a:t>
            </a:r>
            <a:r>
              <a:rPr lang="en-US" sz="3400" b="1" dirty="0" err="1">
                <a:solidFill>
                  <a:schemeClr val="accent5"/>
                </a:solidFill>
              </a:rPr>
              <a:t>Avempace</a:t>
            </a:r>
            <a:r>
              <a:rPr lang="en-US" sz="3400" b="1" dirty="0">
                <a:solidFill>
                  <a:schemeClr val="accent5"/>
                </a:solidFill>
              </a:rPr>
              <a:t>) and an </a:t>
            </a:r>
            <a:r>
              <a:rPr lang="en-US" sz="3400" b="1" dirty="0" err="1">
                <a:solidFill>
                  <a:schemeClr val="accent5"/>
                </a:solidFill>
              </a:rPr>
              <a:t>english</a:t>
            </a:r>
            <a:r>
              <a:rPr lang="en-US" sz="3400" b="1" dirty="0">
                <a:solidFill>
                  <a:schemeClr val="accent5"/>
                </a:solidFill>
              </a:rPr>
              <a:t> translation of his Annotations to Al-</a:t>
            </a:r>
            <a:r>
              <a:rPr lang="en-US" sz="3400" b="1" dirty="0" err="1">
                <a:solidFill>
                  <a:schemeClr val="accent5"/>
                </a:solidFill>
              </a:rPr>
              <a:t>Farabi’s</a:t>
            </a:r>
            <a:r>
              <a:rPr lang="en-US" sz="3400" b="1" dirty="0">
                <a:solidFill>
                  <a:schemeClr val="accent5"/>
                </a:solidFill>
              </a:rPr>
              <a:t> «</a:t>
            </a:r>
            <a:r>
              <a:rPr lang="en-US" sz="3400" b="1" dirty="0" err="1">
                <a:solidFill>
                  <a:schemeClr val="accent5"/>
                </a:solidFill>
              </a:rPr>
              <a:t>Isagoge</a:t>
            </a:r>
            <a:r>
              <a:rPr lang="en-US" sz="3400" b="1" dirty="0">
                <a:solidFill>
                  <a:schemeClr val="accent5"/>
                </a:solidFill>
              </a:rPr>
              <a:t>». Iqbal Review, 43, p. 83-99.</a:t>
            </a:r>
          </a:p>
          <a:p>
            <a:pPr marL="0" indent="0" algn="r">
              <a:buNone/>
            </a:pPr>
            <a:r>
              <a:rPr lang="en-US" sz="3400" b="1" dirty="0" err="1">
                <a:solidFill>
                  <a:schemeClr val="accent5"/>
                </a:solidFill>
              </a:rPr>
              <a:t>Reisman</a:t>
            </a:r>
            <a:r>
              <a:rPr lang="en-US" sz="3400" b="1" dirty="0">
                <a:solidFill>
                  <a:schemeClr val="accent5"/>
                </a:solidFill>
              </a:rPr>
              <a:t> D. Al-</a:t>
            </a:r>
            <a:r>
              <a:rPr lang="en-US" sz="3400" b="1" dirty="0" err="1">
                <a:solidFill>
                  <a:schemeClr val="accent5"/>
                </a:solidFill>
              </a:rPr>
              <a:t>Farabi</a:t>
            </a:r>
            <a:r>
              <a:rPr lang="en-US" sz="3400" b="1" dirty="0">
                <a:solidFill>
                  <a:schemeClr val="accent5"/>
                </a:solidFill>
              </a:rPr>
              <a:t> and the Philosophical Curriculum. In Adamson P., Taylor R. The Cambridge Companion to Arabic Philosophy. Cambridge UP, 2005.</a:t>
            </a:r>
          </a:p>
          <a:p>
            <a:pPr marL="0" indent="0" algn="r">
              <a:buNone/>
            </a:pPr>
            <a:r>
              <a:rPr lang="en-US" sz="3400" b="1" dirty="0">
                <a:solidFill>
                  <a:schemeClr val="accent5"/>
                </a:solidFill>
              </a:rPr>
              <a:t>Corbin, H. History of Islamic Philosophy. London: Keagan Paul Int., 1993.</a:t>
            </a:r>
            <a:endParaRPr lang="ru-RU" sz="34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66" y="24363"/>
            <a:ext cx="3850406" cy="18414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1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2736" cy="2206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-282318"/>
            <a:ext cx="3162300" cy="2631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132" y="254000"/>
            <a:ext cx="6345667" cy="165089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Универсальный музыкант</a:t>
            </a:r>
            <a:endParaRPr lang="ru-RU" sz="60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1" y="2441216"/>
            <a:ext cx="11864974" cy="430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не разделял исламскую религию и науку, и призывал постигать их и развивать одновременно. Основные сочинения, которые прославили имя Аль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: «Геммы премудрости», «Трактат о взглядах жителей добродетельного города», трактат о классификации наук, «Большая книга о музыке».</a:t>
            </a:r>
          </a:p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Аль —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был также универсальным музыкантом: он играл на различных инструментах, пел, сочинял песни и Кюи и сам был умелым мастером изготовления музыкальных инструментов. Свою любовь к музыке он изложил в труде « Великая книга музыки».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04" y="1079500"/>
            <a:ext cx="2298391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257800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37389"/>
            <a:ext cx="2619375" cy="1972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1" y="447188"/>
            <a:ext cx="66675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Памяти философа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0"/>
            <a:ext cx="12014200" cy="3732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Строительство этнокультурного центра и мавзолея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. В Сирии, где он умер и похоронен, великому ученому Аль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установлен памятник на территории историко-культурного центра. В столице Сирии – городе Дамаске создан историко-культурный центр Аль 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, занимающийся изучением наследия великого ученого. Рукописи Аль —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находятся во многих библиотеках мира. Наши казахстанские ученые тоже вносят свой вклад в развитие </a:t>
            </a:r>
            <a:r>
              <a:rPr lang="ru-RU" sz="2400" b="1" dirty="0" err="1">
                <a:latin typeface="Segoe Script" panose="020B0504020000000003" pitchFamily="34" charset="0"/>
              </a:rPr>
              <a:t>фарабиеведения</a:t>
            </a:r>
            <a:r>
              <a:rPr lang="ru-RU" sz="2400" b="1" dirty="0">
                <a:latin typeface="Segoe Script" panose="020B0504020000000003" pitchFamily="34" charset="0"/>
              </a:rPr>
              <a:t> (изучения наследия Аль –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), в Казахстане издано много книг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 казахском и русском языках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708" y="237389"/>
            <a:ext cx="2469094" cy="1972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42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46" y="139698"/>
            <a:ext cx="2145978" cy="21459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242" t="3889" r="4683" b="5445"/>
          <a:stretch/>
        </p:blipFill>
        <p:spPr>
          <a:xfrm>
            <a:off x="26423" y="5250764"/>
            <a:ext cx="2272277" cy="1607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0929" t="6508" r="7293" b="9467"/>
          <a:stretch/>
        </p:blipFill>
        <p:spPr>
          <a:xfrm>
            <a:off x="1" y="2191509"/>
            <a:ext cx="2298699" cy="152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524" y="349820"/>
            <a:ext cx="4593630" cy="2605941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В истории мировой </a:t>
            </a:r>
            <a:b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культуры</a:t>
            </a:r>
            <a:endParaRPr lang="ru-RU" sz="66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46" y="1866900"/>
            <a:ext cx="9791700" cy="499110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Аль-</a:t>
            </a:r>
            <a:r>
              <a:rPr lang="ru-RU" sz="24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400" b="1" dirty="0" smtClean="0">
                <a:latin typeface="Segoe Script" panose="020B0504020000000003" pitchFamily="34" charset="0"/>
              </a:rPr>
              <a:t> (870 – 950 гг.) – выдающийся ученый и мыслитель не только Казахстана, но и всей Центральной Азии, второй учитель после Аристотеля. Имя аль-</a:t>
            </a:r>
            <a:r>
              <a:rPr lang="ru-RU" sz="24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400" b="1" dirty="0" smtClean="0">
                <a:latin typeface="Segoe Script" panose="020B0504020000000003" pitchFamily="34" charset="0"/>
              </a:rPr>
              <a:t> прочно вошло в историю мировой науки и культуры. Его труды, оказав большое влияние на европейское Возрождение, стали связующим мостом для сближения культур и философий Запада и Востока.</a:t>
            </a:r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412" y="48358"/>
            <a:ext cx="3174834" cy="18185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15929" y="1929899"/>
            <a:ext cx="347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 США выпустили монеты и марки с изображением аль-</a:t>
            </a:r>
            <a:r>
              <a:rPr lang="ru-RU" sz="1400" b="1" dirty="0" err="1" smtClean="0"/>
              <a:t>Фараби</a:t>
            </a:r>
            <a:endParaRPr lang="ru-RU" sz="1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7556" t="5927" r="5334" b="3999"/>
          <a:stretch/>
        </p:blipFill>
        <p:spPr>
          <a:xfrm>
            <a:off x="0" y="553829"/>
            <a:ext cx="2298700" cy="1640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3499" t="3669" r="3464" b="3887"/>
          <a:stretch/>
        </p:blipFill>
        <p:spPr>
          <a:xfrm>
            <a:off x="0" y="3657388"/>
            <a:ext cx="2298700" cy="15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83" y="127550"/>
            <a:ext cx="3728917" cy="2107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00225" cy="2533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47188"/>
            <a:ext cx="70104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Казахстан и Сирия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2235199"/>
            <a:ext cx="11811000" cy="4622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В 2007 году правительства Казахстана и Сирии договорились о сотрудничестве в строительстве историко-культурного центра и мавзолея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, реставрации мавзолея Султана Аз-Захира </a:t>
            </a:r>
            <a:r>
              <a:rPr lang="ru-RU" sz="2400" b="1" dirty="0" err="1">
                <a:latin typeface="Segoe Script" panose="020B0504020000000003" pitchFamily="34" charset="0"/>
              </a:rPr>
              <a:t>Бейбарса</a:t>
            </a:r>
            <a:r>
              <a:rPr lang="ru-RU" sz="2400" b="1" dirty="0">
                <a:latin typeface="Segoe Script" panose="020B0504020000000003" pitchFamily="34" charset="0"/>
              </a:rPr>
              <a:t> в сирийской столице. Казахстан профинансировал строительство музея-мавзолея и этнокультурного центра на месте захоронения Абу </a:t>
            </a:r>
            <a:r>
              <a:rPr lang="ru-RU" sz="2400" b="1" dirty="0" err="1">
                <a:latin typeface="Segoe Script" panose="020B0504020000000003" pitchFamily="34" charset="0"/>
              </a:rPr>
              <a:t>Насра</a:t>
            </a:r>
            <a:r>
              <a:rPr lang="ru-RU" sz="2400" b="1" dirty="0">
                <a:latin typeface="Segoe Script" panose="020B0504020000000003" pitchFamily="34" charset="0"/>
              </a:rPr>
              <a:t>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. Передать объект Сирии в свое время не удалось в связи с военным положением, введенным в стране. До 2016 года охрану объекта обеспечивала казахстанская сторона. Все же предполагается, что историко-культурный центр и мавзолей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и Султана </a:t>
            </a:r>
            <a:r>
              <a:rPr lang="ru-RU" sz="2400" b="1" dirty="0" err="1">
                <a:latin typeface="Segoe Script" panose="020B0504020000000003" pitchFamily="34" charset="0"/>
              </a:rPr>
              <a:t>Бейбарса</a:t>
            </a:r>
            <a:r>
              <a:rPr lang="ru-RU" sz="2400" b="1" dirty="0">
                <a:latin typeface="Segoe Script" panose="020B0504020000000003" pitchFamily="34" charset="0"/>
              </a:rPr>
              <a:t> в Дамаске перейдет на баланс Сирии</a:t>
            </a:r>
          </a:p>
        </p:txBody>
      </p:sp>
    </p:spTree>
    <p:extLst>
      <p:ext uri="{BB962C8B-B14F-4D97-AF65-F5344CB8AC3E}">
        <p14:creationId xmlns:p14="http://schemas.microsoft.com/office/powerpoint/2010/main" val="34265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63" y="45875"/>
            <a:ext cx="2619375" cy="1663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3" y="137074"/>
            <a:ext cx="1712921" cy="228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86" y="113139"/>
            <a:ext cx="2323928" cy="221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928" y="45874"/>
            <a:ext cx="3086100" cy="1663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580" y="1612900"/>
            <a:ext cx="6952720" cy="1079500"/>
          </a:xfrm>
        </p:spPr>
        <p:txBody>
          <a:bodyPr/>
          <a:lstStyle/>
          <a:p>
            <a:r>
              <a:rPr lang="ru-RU" sz="7200" dirty="0">
                <a:solidFill>
                  <a:srgbClr val="FFFF00"/>
                </a:solidFill>
                <a:latin typeface="Mistral" panose="03090702030407020403" pitchFamily="66" charset="0"/>
              </a:rPr>
              <a:t>Памяти философа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6" y="2426331"/>
            <a:ext cx="11617544" cy="4330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b="1" dirty="0">
                <a:latin typeface="Segoe Script" panose="020B0504020000000003" pitchFamily="34" charset="0"/>
              </a:rPr>
              <a:t>В Казахстане именем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 названо крупнейшее учебное заведение – Казахский национальный университет, на его территории есть библиотека, также названная в честь великого философа. В Шымкенте педагогический институт культуры тоже носит имя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В августе 2019 года в Стамбуле был открыт этнографический дом-музей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Открытие этнографического дома-музея приурочено к празднованию 1150-летия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В ведущих университетах Турции, Иордании, Италии, Китая, Египта, Болгарии и других стран открыты и успешно действуют научно-образовательные центры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1150-летие Аль-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 будет отмечаться под эгидой ЮНЕСКО в 2020 году в международном масштабе. </a:t>
            </a:r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486" y="5172075"/>
            <a:ext cx="2081213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0" y="278971"/>
            <a:ext cx="5651500" cy="133350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108199"/>
            <a:ext cx="11887200" cy="4457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Он жил в Средней Азии тюрок по происхождению на 100 лет раньше Авиценны.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Его трактаты о математике, музыке и, может быть, даже о медицине ,хотя точно не знаю ,переведены были на все основные языки Европы еще в 12 веке ,когда в Европе открывались первые университеты с помощью арабов, которые приезжали учить европейцев медицине, математике ,астрономии и другим точным наукам.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Его трактаты в средневековой версии можно встретить в библиотеках университетов Сорбонны, Кордовы и в других старейших университетах.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Имя Аль 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 -наиболее любимое </a:t>
            </a:r>
            <a:r>
              <a:rPr lang="ru-RU" sz="2600" b="1" dirty="0" smtClean="0">
                <a:latin typeface="Segoe Script" panose="020B0504020000000003" pitchFamily="34" charset="0"/>
              </a:rPr>
              <a:t>известными </a:t>
            </a:r>
            <a:r>
              <a:rPr lang="ru-RU" sz="2600" b="1" dirty="0">
                <a:latin typeface="Segoe Script" panose="020B0504020000000003" pitchFamily="34" charset="0"/>
              </a:rPr>
              <a:t>востоковедами</a:t>
            </a:r>
            <a:r>
              <a:rPr lang="ru-RU" sz="2600" b="1" dirty="0" smtClean="0">
                <a:latin typeface="Segoe Script" panose="020B0504020000000003" pitchFamily="34" charset="0"/>
              </a:rPr>
              <a:t>.</a:t>
            </a:r>
            <a:endParaRPr lang="ru-RU" sz="2600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817" t="3084" r="11116" b="3723"/>
          <a:stretch/>
        </p:blipFill>
        <p:spPr>
          <a:xfrm>
            <a:off x="152400" y="0"/>
            <a:ext cx="2120900" cy="2003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014" y="-63255"/>
            <a:ext cx="283488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0" y="598143"/>
            <a:ext cx="8839366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C000"/>
                </a:solidFill>
                <a:latin typeface="Mistral" panose="03090702030407020403" pitchFamily="66" charset="0"/>
              </a:rPr>
              <a:t>Абу-</a:t>
            </a:r>
            <a:r>
              <a:rPr lang="ru-RU" sz="7200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Насыр</a:t>
            </a:r>
            <a:r>
              <a:rPr lang="ru-RU" sz="7200" dirty="0" smtClean="0">
                <a:solidFill>
                  <a:srgbClr val="FFC000"/>
                </a:solidFill>
                <a:latin typeface="Mistral" panose="03090702030407020403" pitchFamily="66" charset="0"/>
              </a:rPr>
              <a:t> аль-</a:t>
            </a:r>
            <a:r>
              <a:rPr lang="ru-RU" sz="7200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Фараби</a:t>
            </a:r>
            <a:endParaRPr lang="ru-RU" sz="72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212" y="2336800"/>
            <a:ext cx="9480988" cy="4283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latin typeface="Segoe Script" panose="020B0504020000000003" pitchFamily="34" charset="0"/>
              </a:rPr>
              <a:t>Абу-</a:t>
            </a:r>
            <a:r>
              <a:rPr lang="ru-RU" sz="3600" b="1" dirty="0" err="1">
                <a:latin typeface="Segoe Script" panose="020B0504020000000003" pitchFamily="34" charset="0"/>
              </a:rPr>
              <a:t>Насыр</a:t>
            </a:r>
            <a:r>
              <a:rPr lang="ru-RU" sz="3600" b="1" dirty="0">
                <a:latin typeface="Segoe Script" panose="020B0504020000000003" pitchFamily="34" charset="0"/>
              </a:rPr>
              <a:t> Мухаммад Ибн-Мухаммад Ибн-Тархан ибн-</a:t>
            </a:r>
            <a:r>
              <a:rPr lang="ru-RU" sz="3600" b="1" dirty="0" err="1">
                <a:latin typeface="Segoe Script" panose="020B0504020000000003" pitchFamily="34" charset="0"/>
              </a:rPr>
              <a:t>Узлаг</a:t>
            </a:r>
            <a:r>
              <a:rPr lang="ru-RU" sz="3600" b="1" dirty="0">
                <a:latin typeface="Segoe Script" panose="020B0504020000000003" pitchFamily="34" charset="0"/>
              </a:rPr>
              <a:t> аль-</a:t>
            </a:r>
            <a:r>
              <a:rPr lang="ru-RU" sz="3600" b="1" dirty="0" err="1">
                <a:latin typeface="Segoe Script" panose="020B0504020000000003" pitchFamily="34" charset="0"/>
              </a:rPr>
              <a:t>Фараби</a:t>
            </a:r>
            <a:r>
              <a:rPr lang="ru-RU" sz="3600" b="1" dirty="0">
                <a:latin typeface="Segoe Script" panose="020B0504020000000003" pitchFamily="34" charset="0"/>
              </a:rPr>
              <a:t> </a:t>
            </a:r>
            <a:r>
              <a:rPr lang="ru-RU" sz="3600" b="1" dirty="0" err="1">
                <a:latin typeface="Segoe Script" panose="020B0504020000000003" pitchFamily="34" charset="0"/>
              </a:rPr>
              <a:t>ат</a:t>
            </a:r>
            <a:r>
              <a:rPr lang="ru-RU" sz="3600" b="1" dirty="0">
                <a:latin typeface="Segoe Script" panose="020B0504020000000003" pitchFamily="34" charset="0"/>
              </a:rPr>
              <a:t>-Турки - полное имя Учителя Востока. Аль-</a:t>
            </a:r>
            <a:r>
              <a:rPr lang="ru-RU" sz="3600" b="1" dirty="0" err="1">
                <a:latin typeface="Segoe Script" panose="020B0504020000000003" pitchFamily="34" charset="0"/>
              </a:rPr>
              <a:t>Фараби</a:t>
            </a:r>
            <a:r>
              <a:rPr lang="ru-RU" sz="3600" b="1" dirty="0">
                <a:latin typeface="Segoe Script" panose="020B0504020000000003" pitchFamily="34" charset="0"/>
              </a:rPr>
              <a:t> был из привилегированных слоев тюрков. О его положении свидетельствует слово "тархан" (сословие тюркской знати), которое есть в составе полного имени.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93" y="2431933"/>
            <a:ext cx="2635607" cy="3511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48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Цитата: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Segoe Script" panose="020B0504020000000003" pitchFamily="34" charset="0"/>
              </a:rPr>
              <a:t>Правдивость по отношению к самому себе возникает только тогда, когда человек приписывает самому себе благие качества, добрые поступки, которые у него имеются</a:t>
            </a:r>
            <a:r>
              <a:rPr lang="ru-RU" sz="3600" b="1" dirty="0" smtClean="0">
                <a:latin typeface="Segoe Script" panose="020B0504020000000003" pitchFamily="34" charset="0"/>
              </a:rPr>
              <a:t>.</a:t>
            </a:r>
            <a:endParaRPr lang="ru-RU" sz="3600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6" y="183091"/>
            <a:ext cx="1847248" cy="2469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15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2792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884" y="0"/>
            <a:ext cx="3102114" cy="185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0" y="447188"/>
            <a:ext cx="66421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Детские годы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2425700"/>
            <a:ext cx="9956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Segoe Script" panose="020B0504020000000003" pitchFamily="34" charset="0"/>
              </a:rPr>
              <a:t>Родился он в семье военачальника тархана из кыпчакского рода в местности Фараб (арабское название г. </a:t>
            </a:r>
            <a:r>
              <a:rPr lang="ru-RU" sz="2400" dirty="0" err="1">
                <a:latin typeface="Segoe Script" panose="020B0504020000000003" pitchFamily="34" charset="0"/>
              </a:rPr>
              <a:t>Отрара</a:t>
            </a:r>
            <a:r>
              <a:rPr lang="ru-RU" sz="2400" dirty="0">
                <a:latin typeface="Segoe Script" panose="020B0504020000000003" pitchFamily="34" charset="0"/>
              </a:rPr>
              <a:t>). В детстве, также как все дети, играл со своими сверстниками, купался в водах реки Арысь, учился конной езде. Но уже тогда он отличался от других детей чрезвычайной любознательностью, старательностью, уникальными способностями. В IX-X вв. город </a:t>
            </a:r>
            <a:r>
              <a:rPr lang="ru-RU" sz="2400" dirty="0" err="1">
                <a:latin typeface="Segoe Script" panose="020B0504020000000003" pitchFamily="34" charset="0"/>
              </a:rPr>
              <a:t>Отрар</a:t>
            </a:r>
            <a:r>
              <a:rPr lang="ru-RU" sz="2400" dirty="0">
                <a:latin typeface="Segoe Script" panose="020B0504020000000003" pitchFamily="34" charset="0"/>
              </a:rPr>
              <a:t> был крупным политическим, культурным и торговым центром и являлся узловым пунктом караванных дорог великого Шелкового Пути, который связывал средневековую Европу и Азию.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512" y="492125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123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"/>
            <a:ext cx="2254250" cy="2466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" y="185523"/>
            <a:ext cx="2713376" cy="2281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222287"/>
            <a:ext cx="11544300" cy="445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Основу научных знаний Абу </a:t>
            </a:r>
            <a:r>
              <a:rPr lang="ru-RU" sz="2400" b="1" dirty="0" err="1">
                <a:latin typeface="Segoe Script" panose="020B0504020000000003" pitchFamily="34" charset="0"/>
              </a:rPr>
              <a:t>Наср</a:t>
            </a:r>
            <a:r>
              <a:rPr lang="ru-RU" sz="2400" b="1" dirty="0">
                <a:latin typeface="Segoe Script" panose="020B0504020000000003" pitchFamily="34" charset="0"/>
              </a:rPr>
              <a:t> получил в </a:t>
            </a:r>
            <a:r>
              <a:rPr lang="ru-RU" sz="2400" b="1" dirty="0" err="1">
                <a:latin typeface="Segoe Script" panose="020B0504020000000003" pitchFamily="34" charset="0"/>
              </a:rPr>
              <a:t>Отраре</a:t>
            </a:r>
            <a:r>
              <a:rPr lang="ru-RU" sz="2400" b="1" dirty="0">
                <a:latin typeface="Segoe Script" panose="020B0504020000000003" pitchFamily="34" charset="0"/>
              </a:rPr>
              <a:t>, где он жил до 20-ти лет, где он имел возможность ознакомиться с философскими и научными произведениями богатейшей по тем временам библиотеки, второй в мире по числу книг и рукописей (после знаменитого Александрийского книгохранилища).  </a:t>
            </a:r>
            <a:endParaRPr lang="ru-RU" sz="2400" b="1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Учиться </a:t>
            </a:r>
            <a:r>
              <a:rPr lang="ru-RU" sz="2400" b="1" dirty="0">
                <a:latin typeface="Segoe Script" panose="020B0504020000000003" pitchFamily="34" charset="0"/>
              </a:rPr>
              <a:t>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начал в медресе в городе </a:t>
            </a:r>
            <a:r>
              <a:rPr lang="ru-RU" sz="2400" b="1" dirty="0" err="1">
                <a:latin typeface="Segoe Script" panose="020B0504020000000003" pitchFamily="34" charset="0"/>
              </a:rPr>
              <a:t>Отраре</a:t>
            </a:r>
            <a:r>
              <a:rPr lang="ru-RU" sz="2400" b="1" dirty="0">
                <a:latin typeface="Segoe Script" panose="020B0504020000000003" pitchFamily="34" charset="0"/>
              </a:rPr>
              <a:t>, а затем продолжил свое образование в городах </a:t>
            </a:r>
            <a:r>
              <a:rPr lang="ru-RU" sz="2400" b="1" dirty="0" err="1">
                <a:latin typeface="Segoe Script" panose="020B0504020000000003" pitchFamily="34" charset="0"/>
              </a:rPr>
              <a:t>Шаш</a:t>
            </a:r>
            <a:r>
              <a:rPr lang="ru-RU" sz="2400" b="1" dirty="0">
                <a:latin typeface="Segoe Script" panose="020B0504020000000003" pitchFamily="34" charset="0"/>
              </a:rPr>
              <a:t>, Самарканд, Бухара, а также в ряде других городов Ближнего и Среднего Востока (</a:t>
            </a:r>
            <a:r>
              <a:rPr lang="ru-RU" sz="2400" b="1" dirty="0" err="1">
                <a:latin typeface="Segoe Script" panose="020B0504020000000003" pitchFamily="34" charset="0"/>
              </a:rPr>
              <a:t>Мерв</a:t>
            </a:r>
            <a:r>
              <a:rPr lang="ru-RU" sz="2400" b="1" dirty="0">
                <a:latin typeface="Segoe Script" panose="020B0504020000000003" pitchFamily="34" charset="0"/>
              </a:rPr>
              <a:t>, </a:t>
            </a:r>
            <a:r>
              <a:rPr lang="ru-RU" sz="2400" b="1" dirty="0" err="1">
                <a:latin typeface="Segoe Script" panose="020B0504020000000003" pitchFamily="34" charset="0"/>
              </a:rPr>
              <a:t>Хорран</a:t>
            </a:r>
            <a:r>
              <a:rPr lang="ru-RU" sz="2400" b="1" dirty="0">
                <a:latin typeface="Segoe Script" panose="020B0504020000000003" pitchFamily="34" charset="0"/>
              </a:rPr>
              <a:t>, Александрия, Каир, Дамаск, Багдад). </a:t>
            </a:r>
          </a:p>
        </p:txBody>
      </p:sp>
    </p:spTree>
    <p:extLst>
      <p:ext uri="{BB962C8B-B14F-4D97-AF65-F5344CB8AC3E}">
        <p14:creationId xmlns:p14="http://schemas.microsoft.com/office/powerpoint/2010/main" val="19264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2" y="0"/>
            <a:ext cx="1885950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0" y="447188"/>
            <a:ext cx="91821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Увлечение научными идеями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2679700"/>
            <a:ext cx="11696700" cy="4051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latin typeface="Segoe Script" panose="020B0504020000000003" pitchFamily="34" charset="0"/>
              </a:rPr>
              <a:t>Многие годы жизни ученый провел в Багдаде, который являлся политическим и культурным центром Востока.</a:t>
            </a:r>
          </a:p>
          <a:p>
            <a:pPr marL="0" indent="0">
              <a:buNone/>
            </a:pPr>
            <a:r>
              <a:rPr lang="ru-RU" sz="2800" b="1" dirty="0">
                <a:latin typeface="Segoe Script" panose="020B0504020000000003" pitchFamily="34" charset="0"/>
              </a:rPr>
              <a:t>Второй учитель после Аристотеля. Рассказывают, что однажды один из близких людей отдал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на хранение книги, среди которых было много трактатов Аристотеля.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начал их листать и очень увлекся этим. Увлечение научными идеями Аристотеля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сохранил на всю жизнь.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8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60050"/>
            <a:ext cx="2451100" cy="1962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60050"/>
            <a:ext cx="2882900" cy="1962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0" y="311874"/>
            <a:ext cx="5943600" cy="109782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Начало трудовой жизни</a:t>
            </a:r>
            <a:endParaRPr lang="ru-RU" sz="54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2222287"/>
            <a:ext cx="11861800" cy="454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до приезда в Багдад владел тюркским языком и некоторыми другими, но не знал арабского. К концу жизни он владел 70-ю языками. Первые годы жизни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в Дамаске не была легкими. Рассказывают, что он был вынужден работать садовым сторожем, а научной деятельностью занимался лишь по ночам, при свете купленной на заработанные днем деньги свечи. Однако вскоре он находит покровителя — </a:t>
            </a:r>
            <a:r>
              <a:rPr lang="ru-RU" sz="2400" b="1" dirty="0" err="1">
                <a:latin typeface="Segoe Script" panose="020B0504020000000003" pitchFamily="34" charset="0"/>
              </a:rPr>
              <a:t>халебского</a:t>
            </a:r>
            <a:r>
              <a:rPr lang="ru-RU" sz="2400" b="1" dirty="0">
                <a:latin typeface="Segoe Script" panose="020B0504020000000003" pitchFamily="34" charset="0"/>
              </a:rPr>
              <a:t> правителя </a:t>
            </a:r>
            <a:r>
              <a:rPr lang="ru-RU" sz="2400" b="1" dirty="0" err="1">
                <a:latin typeface="Segoe Script" panose="020B0504020000000003" pitchFamily="34" charset="0"/>
              </a:rPr>
              <a:t>Сайф</a:t>
            </a:r>
            <a:r>
              <a:rPr lang="ru-RU" sz="2400" b="1" dirty="0">
                <a:latin typeface="Segoe Script" panose="020B0504020000000003" pitchFamily="34" charset="0"/>
              </a:rPr>
              <a:t> ад-</a:t>
            </a:r>
            <a:r>
              <a:rPr lang="ru-RU" sz="2400" b="1" dirty="0" err="1">
                <a:latin typeface="Segoe Script" panose="020B0504020000000003" pitchFamily="34" charset="0"/>
              </a:rPr>
              <a:t>Даула</a:t>
            </a:r>
            <a:r>
              <a:rPr lang="ru-RU" sz="2400" b="1" dirty="0">
                <a:latin typeface="Segoe Script" panose="020B0504020000000003" pitchFamily="34" charset="0"/>
              </a:rPr>
              <a:t> Али </a:t>
            </a:r>
            <a:r>
              <a:rPr lang="ru-RU" sz="2400" b="1" dirty="0" err="1" smtClean="0">
                <a:latin typeface="Segoe Script" panose="020B0504020000000003" pitchFamily="34" charset="0"/>
              </a:rPr>
              <a:t>Хамданида</a:t>
            </a:r>
            <a:r>
              <a:rPr lang="ru-RU" sz="2400" b="1" dirty="0" smtClean="0">
                <a:latin typeface="Segoe Script" panose="020B0504020000000003" pitchFamily="34" charset="0"/>
              </a:rPr>
              <a:t>, который </a:t>
            </a:r>
            <a:r>
              <a:rPr lang="ru-RU" sz="2400" b="1" dirty="0">
                <a:latin typeface="Segoe Script" panose="020B0504020000000003" pitchFamily="34" charset="0"/>
              </a:rPr>
              <a:t>помогал талантливым и передовым людям своего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402991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7950" cy="185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950" y="447188"/>
            <a:ext cx="7455535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Второй учитель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2628900"/>
            <a:ext cx="1184910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Живя в Багдаде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начал заниматься различными науками. Он пошел в ученики к наиболее популярному в те времена ученому- мыслителю Абу-</a:t>
            </a:r>
            <a:r>
              <a:rPr lang="ru-RU" sz="2400" b="1" dirty="0" err="1">
                <a:latin typeface="Segoe Script" panose="020B0504020000000003" pitchFamily="34" charset="0"/>
              </a:rPr>
              <a:t>Бишр</a:t>
            </a:r>
            <a:r>
              <a:rPr lang="ru-RU" sz="2400" b="1" dirty="0">
                <a:latin typeface="Segoe Script" panose="020B0504020000000003" pitchFamily="34" charset="0"/>
              </a:rPr>
              <a:t> </a:t>
            </a:r>
            <a:r>
              <a:rPr lang="ru-RU" sz="2400" b="1" dirty="0" err="1">
                <a:latin typeface="Segoe Script" panose="020B0504020000000003" pitchFamily="34" charset="0"/>
              </a:rPr>
              <a:t>Матта</a:t>
            </a:r>
            <a:r>
              <a:rPr lang="ru-RU" sz="2400" b="1" dirty="0">
                <a:latin typeface="Segoe Script" panose="020B0504020000000003" pitchFamily="34" charset="0"/>
              </a:rPr>
              <a:t> Бен- </a:t>
            </a:r>
            <a:r>
              <a:rPr lang="ru-RU" sz="2400" b="1" dirty="0" err="1">
                <a:latin typeface="Segoe Script" panose="020B0504020000000003" pitchFamily="34" charset="0"/>
              </a:rPr>
              <a:t>Йунису</a:t>
            </a:r>
            <a:r>
              <a:rPr lang="ru-RU" sz="2400" b="1" dirty="0">
                <a:latin typeface="Segoe Script" panose="020B0504020000000003" pitchFamily="34" charset="0"/>
              </a:rPr>
              <a:t>.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имел возможность очень рано познакомится в подлинниках с произведениями Аристотеля, Платона и других древнегреческих философов, став одним из основоположников восточного перипатетизма, в связи с чем, он получил прозвание “Второй Учитель” после Аристотеля, а также и за энциклопедические знания, огромный вклад в развитее науки и культуры стран Востока и Запада.</a:t>
            </a:r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 descr="http://elibrary.kaznu.kz/sites/default/files/Besplatnie_resursii/foto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85" y="0"/>
            <a:ext cx="2088515" cy="278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65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9543" cy="22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542" y="386312"/>
            <a:ext cx="5266205" cy="97045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Труды Аль </a:t>
            </a:r>
            <a:r>
              <a:rPr lang="ru-RU" sz="60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Фараби</a:t>
            </a:r>
            <a:endParaRPr lang="ru-RU" sz="60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399" y="2349500"/>
            <a:ext cx="11745723" cy="42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Многочисленные труды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по философии, математике, физике, медицине, логике, этике, географии.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написал 150 трудов по различным отраслям наука. В работе «Книга о классификации и определении наук», которую сокращенно называют «Их со аль — </a:t>
            </a:r>
            <a:r>
              <a:rPr lang="ru-RU" sz="2400" b="1" dirty="0" err="1">
                <a:latin typeface="Segoe Script" panose="020B0504020000000003" pitchFamily="34" charset="0"/>
              </a:rPr>
              <a:t>улум</a:t>
            </a:r>
            <a:r>
              <a:rPr lang="ru-RU" sz="2400" b="1" dirty="0">
                <a:latin typeface="Segoe Script" panose="020B0504020000000003" pitchFamily="34" charset="0"/>
              </a:rPr>
              <a:t>» Аль-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дает собственную классификацию наук. Все науки он разделяет на 5 видов: наука о языках, логика, математика, физика и метафизика и гражданские науки. Занимаясь наукой,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часто посещал известные в те времена библиотеки, в том числе он побывал в знаменитой Александрийской библиотеке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02" y="0"/>
            <a:ext cx="2996298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5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353</TotalTime>
  <Words>1521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Gothic</vt:lpstr>
      <vt:lpstr>Mistral</vt:lpstr>
      <vt:lpstr>Segoe Script</vt:lpstr>
      <vt:lpstr>Wingdings 2</vt:lpstr>
      <vt:lpstr>Цитаты</vt:lpstr>
      <vt:lpstr>«ШЫҒЫС АҚЫЛДАРЫ»  «МУДРЕЦЫ ВОСТОКА» </vt:lpstr>
      <vt:lpstr>Абу-Насыр аль-Фараби</vt:lpstr>
      <vt:lpstr>Цитата:</vt:lpstr>
      <vt:lpstr>Детские годы</vt:lpstr>
      <vt:lpstr>Образование </vt:lpstr>
      <vt:lpstr>Увлечение научными идеями</vt:lpstr>
      <vt:lpstr>Начало трудовой жизни</vt:lpstr>
      <vt:lpstr>Второй учитель</vt:lpstr>
      <vt:lpstr>Труды Аль Фараби</vt:lpstr>
      <vt:lpstr>Книги и труды Аль-Фараби</vt:lpstr>
      <vt:lpstr>  Ли­те­ра­ту­ра. Со­чи­не­ния                                    О нём</vt:lpstr>
      <vt:lpstr>Универсальный музыкант</vt:lpstr>
      <vt:lpstr>Памяти философа</vt:lpstr>
      <vt:lpstr> В истории мировой  культуры</vt:lpstr>
      <vt:lpstr>Казахстан и Сирия</vt:lpstr>
      <vt:lpstr>Памяти философа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«ШЫҒЫС АҚЫЛДАРЫ» «МУДРЕЦЫ ВОСТОКА»</dc:title>
  <dc:creator>Пользователь</dc:creator>
  <cp:lastModifiedBy>Пользователь</cp:lastModifiedBy>
  <cp:revision>23</cp:revision>
  <dcterms:created xsi:type="dcterms:W3CDTF">2020-02-03T05:01:47Z</dcterms:created>
  <dcterms:modified xsi:type="dcterms:W3CDTF">2020-02-03T10:55:01Z</dcterms:modified>
</cp:coreProperties>
</file>