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12"/>
  </p:notesMasterIdLst>
  <p:handoutMasterIdLst>
    <p:handoutMasterId r:id="rId13"/>
  </p:handoutMasterIdLst>
  <p:sldIdLst>
    <p:sldId id="257" r:id="rId2"/>
    <p:sldId id="515" r:id="rId3"/>
    <p:sldId id="517" r:id="rId4"/>
    <p:sldId id="516" r:id="rId5"/>
    <p:sldId id="490" r:id="rId6"/>
    <p:sldId id="511" r:id="rId7"/>
    <p:sldId id="519" r:id="rId8"/>
    <p:sldId id="520" r:id="rId9"/>
    <p:sldId id="521" r:id="rId10"/>
    <p:sldId id="494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93" autoAdjust="0"/>
    <p:restoredTop sz="94660"/>
  </p:normalViewPr>
  <p:slideViewPr>
    <p:cSldViewPr>
      <p:cViewPr>
        <p:scale>
          <a:sx n="100" d="100"/>
          <a:sy n="100" d="100"/>
        </p:scale>
        <p:origin x="-28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946AF-BD54-42EB-A7BF-B4829F8A46F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5400F-2174-4455-9B67-07527DEF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266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44FB1-B8A3-45B8-86B0-6D2E585FD79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B23A3-C62B-46CE-AA32-60813B3B6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303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3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46A9-49D1-43C1-836B-DCF643D148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725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5043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75055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283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2489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119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F108-0A7B-47DE-8FC1-DA65893353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0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6CF4-970E-4285-B39B-5A7666DFD3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62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>
            <a:lvl1pPr>
              <a:defRPr>
                <a:latin typeface="FreeSetC" pitchFamily="50" charset="-52"/>
              </a:defRPr>
            </a:lvl1pPr>
            <a:lvl2pPr>
              <a:defRPr>
                <a:latin typeface="FreeSetC" pitchFamily="50" charset="-52"/>
              </a:defRPr>
            </a:lvl2pPr>
            <a:lvl3pPr>
              <a:defRPr>
                <a:latin typeface="FreeSetC" pitchFamily="50" charset="-52"/>
              </a:defRPr>
            </a:lvl3pPr>
            <a:lvl4pPr>
              <a:defRPr>
                <a:latin typeface="FreeSetC" pitchFamily="50" charset="-52"/>
              </a:defRPr>
            </a:lvl4pPr>
            <a:lvl5pPr>
              <a:defRPr>
                <a:latin typeface="FreeSetC" pitchFamily="50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72396" y="6143644"/>
            <a:ext cx="1571636" cy="571504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FreeSetC" pitchFamily="50" charset="-52"/>
              </a:defRPr>
            </a:lvl1pPr>
          </a:lstStyle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>
              <a:defRPr/>
            </a:pP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eeSetC" pitchFamily="50" charset="-52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922213"/>
            <a:ext cx="2286016" cy="7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71490" y="-24"/>
            <a:ext cx="8229600" cy="785818"/>
          </a:xfrm>
        </p:spPr>
        <p:txBody>
          <a:bodyPr>
            <a:normAutofit/>
          </a:bodyPr>
          <a:lstStyle>
            <a:lvl1pPr algn="l">
              <a:defRPr sz="2800" b="1">
                <a:latin typeface="FreeSetC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53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>
              <a:defRPr/>
            </a:pP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eeSetC" pitchFamily="50" charset="-52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922213"/>
            <a:ext cx="2286016" cy="7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68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82A-AB92-494F-8176-1D67F271C7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D9C-A181-433A-BD6A-A3BA963A4D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9179-525E-4CE8-A32D-53B23E96FC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214A-FC1D-49DC-8B36-7E5E5CB0A4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09A0-83B7-4F74-B88F-79A8824ECC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0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E5-205E-4374-96D6-D7738B1E6E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5234-54AB-47F6-8C40-37D542A76D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94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3662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6357958"/>
            <a:ext cx="1478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atin typeface="FreeSetC"/>
              </a:rPr>
              <a:t>г. Павлодар 2018г.</a:t>
            </a:r>
            <a:endParaRPr lang="ru-RU" sz="1200" dirty="0">
              <a:latin typeface="FreeSetC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1428728" y="2643182"/>
            <a:ext cx="6715172" cy="928694"/>
          </a:xfrm>
        </p:spPr>
        <p:txBody>
          <a:bodyPr/>
          <a:lstStyle/>
          <a:p>
            <a:r>
              <a:rPr lang="ru-RU" sz="4400" dirty="0" err="1" smtClean="0">
                <a:solidFill>
                  <a:srgbClr val="FFC000"/>
                </a:solidFill>
              </a:rPr>
              <a:t>Электробезопасность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1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285860"/>
            <a:ext cx="85011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 smtClean="0"/>
          </a:p>
          <a:p>
            <a:pPr algn="just"/>
            <a:r>
              <a:rPr lang="ru-RU" sz="1200" b="1" u="sng" dirty="0" smtClean="0">
                <a:solidFill>
                  <a:srgbClr val="FF3300"/>
                </a:solidFill>
              </a:rPr>
              <a:t>КАТЕГОРИЧЕСКИ ЗАПРЕЩАЕТСЯ:</a:t>
            </a:r>
          </a:p>
          <a:p>
            <a:pPr algn="just"/>
            <a:endParaRPr lang="ru-RU" sz="1200" u="sng" dirty="0" smtClean="0">
              <a:solidFill>
                <a:srgbClr val="FF3300"/>
              </a:solidFill>
            </a:endParaRPr>
          </a:p>
          <a:p>
            <a:pPr algn="just"/>
            <a:r>
              <a:rPr lang="ru-RU" sz="1200" i="1" dirty="0" smtClean="0"/>
              <a:t> - Играть вблизи воздушных линий электропередачи и подстанций;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Делать </a:t>
            </a:r>
            <a:r>
              <a:rPr lang="ru-RU" sz="1200" i="1" dirty="0" err="1" smtClean="0"/>
              <a:t>набросы</a:t>
            </a:r>
            <a:r>
              <a:rPr lang="ru-RU" sz="1200" i="1" dirty="0" smtClean="0"/>
              <a:t> на провода воздушных линий, запускать вблизи них воздушного змея;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Влезать на опоры воздушных линий и мачтовых подстанций;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Проникать за ограждения и внутрь подстанций;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Открывать дверцы электрических щитов: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Вскрывать крышки на опорах освещения;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Залезать на крыши домов, а также на деревья, если вблизи проходят линии электропередачи: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Прикасаться к любым провисшим или оборванным проводам, подходить ближе, чем на 8-10 метров к лежащим на земле оборванным проводам воздушных линий электропередачи.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FFC000"/>
                </a:solidFill>
              </a:rPr>
              <a:t>ЭЛЕКТРОБЕЗОПАСНОСТЬ</a:t>
            </a:r>
            <a:endParaRPr lang="ru-RU" sz="1100" b="1" i="1" dirty="0">
              <a:solidFill>
                <a:srgbClr val="FFC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5429264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Помните – электричество не игрушка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E:\Столик\06 lyhjwghxur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57760"/>
            <a:ext cx="2286016" cy="1807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857232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92D050"/>
                </a:solidFill>
              </a:rPr>
              <a:t>Об электричестве</a:t>
            </a:r>
            <a:endParaRPr lang="ru-RU" sz="1100" b="1" i="1" u="sng" dirty="0">
              <a:solidFill>
                <a:srgbClr val="92D05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285860"/>
            <a:ext cx="85011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1100" b="1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1142984"/>
            <a:ext cx="87154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/>
              <a:t>	За долгие годы стабильной работы энергосистемы мы привыкли к электричеству как к неотъемлемому благу. Мы стали беспечны, забыв о том какую опасность таит электрический ток. Участились случаи поражения людей электрическим током в результате контакта с действующими электроустановками. </a:t>
            </a:r>
          </a:p>
          <a:p>
            <a:pPr algn="just"/>
            <a:r>
              <a:rPr lang="ru-RU" sz="1400" dirty="0" smtClean="0"/>
              <a:t>	Электрический ток представляет опасность в первую очередь потому, что его </a:t>
            </a:r>
            <a:r>
              <a:rPr lang="ru-RU" sz="1400" b="1" u="sng" dirty="0" smtClean="0"/>
              <a:t>не видно и не слышно, он не имеет ни цвета, ни запаха</a:t>
            </a:r>
            <a:r>
              <a:rPr lang="ru-RU" sz="1400" dirty="0" smtClean="0"/>
              <a:t>. Зачастую человек ощущает воздействие электрического тока в тот момент, когда предотвратить поражение электрическим током оказывается практически невозможно. </a:t>
            </a:r>
          </a:p>
          <a:p>
            <a:pPr algn="just"/>
            <a:r>
              <a:rPr lang="ru-RU" sz="1400" dirty="0" smtClean="0"/>
              <a:t>	Электрические травмы по своим последствиям по сравнению с другими видами травм наиболее опасны и чаще других приводят к смертельным и тяжелым случаям.</a:t>
            </a:r>
            <a:br>
              <a:rPr lang="ru-RU" sz="1400" dirty="0" smtClean="0"/>
            </a:br>
            <a:r>
              <a:rPr lang="ru-RU" sz="1400" dirty="0" smtClean="0"/>
              <a:t>Неумелое или небрежное обращение с бытовой электротехникой, незнание опасности, которую представляет собой электрический ток, влечет за собой большое количество </a:t>
            </a:r>
            <a:r>
              <a:rPr lang="ru-RU" sz="1400" dirty="0" err="1" smtClean="0"/>
              <a:t>электротравм</a:t>
            </a:r>
            <a:r>
              <a:rPr lang="ru-RU" sz="1400" dirty="0" smtClean="0"/>
              <a:t>. Возможность получения </a:t>
            </a:r>
            <a:r>
              <a:rPr lang="ru-RU" sz="1400" dirty="0" err="1" smtClean="0"/>
              <a:t>электротравмы</a:t>
            </a:r>
            <a:r>
              <a:rPr lang="ru-RU" sz="1400" dirty="0" smtClean="0"/>
              <a:t> возникает тогда, когда человек с одной стороны касается неизолированного провода, проводки с нарушенной изоляцией, металлического корпуса электроприбора с неисправной изоляцией или металлического предмета, оказавшегося случайно под напряжением, а с другой — земли, заземленных предметов, труб и т.п. </a:t>
            </a:r>
            <a:endParaRPr lang="ru-RU" sz="1400" dirty="0"/>
          </a:p>
        </p:txBody>
      </p:sp>
      <p:pic>
        <p:nvPicPr>
          <p:cNvPr id="64515" name="Picture 3" descr="E:\Столик\153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857760"/>
            <a:ext cx="1857388" cy="183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6" name="Picture 4" descr="E:\Столик\7axh6nqU8x-big-reduce3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857760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7" name="Picture 5" descr="E:\Столик\01 mkfsgsqzfdi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857760"/>
            <a:ext cx="228601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FFC000"/>
                </a:solidFill>
              </a:rPr>
              <a:t>ЭЛЕКТРОБЕЗОПАСНОСТЬ</a:t>
            </a:r>
            <a:endParaRPr lang="ru-RU" sz="1100" b="1" i="1" dirty="0">
              <a:solidFill>
                <a:srgbClr val="FFC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285860"/>
            <a:ext cx="85011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1100" b="1" dirty="0" smtClean="0"/>
          </a:p>
        </p:txBody>
      </p:sp>
      <p:pic>
        <p:nvPicPr>
          <p:cNvPr id="63490" name="Picture 2" descr="\\172.16.32.8\сбиот\Мои документы\2018\18.05.18. лекция в школе\451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4357718" cy="326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1" name="Picture 3" descr="\\172.16.32.8\сбиот\Мои документы\2018\18.05.18. лекция в школе\535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4"/>
            <a:ext cx="4349752" cy="32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85720" y="150017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	Большую опасность представляет проникновение в действующие электроустановки (подстанции, ТП, КТП и т.п.), на которых, как правило, нанесены специальные предупредительные знаки и плакаты.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pic>
        <p:nvPicPr>
          <p:cNvPr id="2050" name="Picture 2" descr="E:\Столик\2176044_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00570"/>
            <a:ext cx="414340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Столик\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357694"/>
            <a:ext cx="324393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28596" y="1285860"/>
            <a:ext cx="85011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1100" b="1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1428737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i="1" dirty="0" err="1" smtClean="0"/>
              <a:t>Электротравму</a:t>
            </a:r>
            <a:r>
              <a:rPr lang="ru-RU" sz="1400" i="1" dirty="0" smtClean="0"/>
              <a:t> можно получить при попадании под так называемое «шаговое напряжение», возникающее при обрыве и падении на землю провода действующей линии электропередачи. Чем шире шаг, тем больше разница потенциалов и тем вероятнее поражение электрическим током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65538" name="Picture 2" descr="E:\Столик\cms-image-000047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571744"/>
            <a:ext cx="331452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FFC000"/>
                </a:solidFill>
              </a:rPr>
              <a:t>ЭЛЕКТРОБЕЗОПАСНОСТЬ</a:t>
            </a:r>
            <a:endParaRPr lang="ru-RU" sz="11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1500174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/>
              <a:t>	 Предупреждающий знак безопасности «Опасность поражения электрическим током» предназначен для размещения на опорах линий электропередачи, электрооборудовании и приборах, дверцах силовых щитков, на электротехнических панелях и шкафах, а также на ограждениях токоведущих частей оборудования, механизмов, приборов. Данный знак предупреждает человека об опасности поражения электрическим током, и пренебрегать ими, а тем более снимать их, недопустимо.</a:t>
            </a:r>
            <a:endParaRPr lang="ru-RU" sz="1400" dirty="0"/>
          </a:p>
        </p:txBody>
      </p:sp>
      <p:pic>
        <p:nvPicPr>
          <p:cNvPr id="1026" name="Picture 2" descr="E:\Столик\znak_opasnost_porazheniya_elektricheskim_tokom_Abali.ru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71810"/>
            <a:ext cx="2985338" cy="250033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71472" y="5857892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9933"/>
                </a:solidFill>
              </a:rPr>
              <a:t>Послушайте к чему приводит шалость, озорство, незнание и игнорирование правил обращения с электричеством, произошедшие в Павлодарской области по следующим примерам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FFC000"/>
                </a:solidFill>
              </a:rPr>
              <a:t>ЭЛЕКТРОБЕЗОПАСНОСТЬ</a:t>
            </a:r>
            <a:endParaRPr lang="ru-RU" sz="11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92D050"/>
                </a:solidFill>
              </a:rPr>
              <a:t>К чему приводят игры с электричеством !</a:t>
            </a:r>
            <a:endParaRPr lang="ru-RU" sz="1100" b="1" i="1" u="sng" dirty="0">
              <a:solidFill>
                <a:srgbClr val="92D05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15001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	В мае 2012 года в г. Павлодаре 12 летний мальчик, возвращаясь с друзьями с рыбалки домой, после хорошего дождя, проходя под воздушной линий электропередач напряжением 110 кВ, решил попробовать, дотянется ли удочка (длина современных телескопических удилищ может достигать 14 метров, а длина до линий электропередач 6 метров) до проводов линий электропередач. В результате его так называемого «эксперимента», произошло касание удочки за провода и поражение электрическим током. Итог такого «эксперимента» печален - смерть мальчика. </a:t>
            </a: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</p:txBody>
      </p:sp>
      <p:pic>
        <p:nvPicPr>
          <p:cNvPr id="15" name="Picture 2" descr="E:\Столик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2928934"/>
            <a:ext cx="380760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Столик\1_17bf24e58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000372"/>
            <a:ext cx="3652614" cy="200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Столик\lovlya_ryby_linii_elektropereda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000636"/>
            <a:ext cx="2719393" cy="175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92D050"/>
                </a:solidFill>
              </a:rPr>
              <a:t>К чему приводят игры с электричеством !</a:t>
            </a:r>
            <a:endParaRPr lang="ru-RU" sz="1100" b="1" i="1" u="sng" dirty="0">
              <a:solidFill>
                <a:srgbClr val="92D05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1500174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	В июле 2013 года в селе </a:t>
            </a:r>
            <a:r>
              <a:rPr lang="ru-RU" sz="1200" i="1" dirty="0" err="1" smtClean="0"/>
              <a:t>Трофимовка</a:t>
            </a:r>
            <a:r>
              <a:rPr lang="ru-RU" sz="1200" i="1" dirty="0" smtClean="0"/>
              <a:t> в </a:t>
            </a:r>
            <a:r>
              <a:rPr lang="ru-RU" sz="1200" i="1" dirty="0" err="1" smtClean="0"/>
              <a:t>Качирском</a:t>
            </a:r>
            <a:r>
              <a:rPr lang="ru-RU" sz="1200" i="1" dirty="0" smtClean="0"/>
              <a:t> районе Павлодарской области мальчик 7 лет, гуляя возле КТП № 26, решил по неизвестной причине подняться на крышу КТП и взялся рукой за провод, находящийся под напряжением 10 кВ, в результате чего через его левую руку и металлический корпус КТП прошел электрический ток. В результате детской шалости и незнания опасностей, таящихся в электрооборудовании, мальчик лишился руки (ампутировали по плечо) и остался калекой на всю жизнь. </a:t>
            </a: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17297"/>
            <a:ext cx="3000396" cy="334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92D050"/>
                </a:solidFill>
              </a:rPr>
              <a:t>К чему приводят игры с электричеством !</a:t>
            </a:r>
            <a:endParaRPr lang="ru-RU" sz="1100" b="1" i="1" u="sng" dirty="0">
              <a:solidFill>
                <a:srgbClr val="92D05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1500174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	В мае 2014 года в селе </a:t>
            </a:r>
            <a:r>
              <a:rPr lang="ru-RU" sz="1200" i="1" dirty="0" err="1" smtClean="0"/>
              <a:t>Жанажол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Баянаульского</a:t>
            </a:r>
            <a:r>
              <a:rPr lang="ru-RU" sz="1200" i="1" dirty="0" smtClean="0"/>
              <a:t> района Павлодарской области, после окончания занятий, оставшись без присмотра со стороны школьного персонала, играя с друзьями в прятки выбрал в качестве «убежища» КТП № 232 закрытого типа. Не смотря на нанесенные все предупреждающие знаки и запорные устройства ребенок, через нижнюю часть КТП, просунул левую руку и схватился за токопроводящую жилу, в результате чего получил </a:t>
            </a:r>
            <a:r>
              <a:rPr lang="ru-RU" sz="1200" i="1" dirty="0" err="1" smtClean="0"/>
              <a:t>электротравму</a:t>
            </a:r>
            <a:r>
              <a:rPr lang="ru-RU" sz="1200" i="1" dirty="0" smtClean="0"/>
              <a:t> левой руки.</a:t>
            </a: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 descr="E:\Столик\bezopasnost-pri-rabote-s-elektrichestvom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300039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113570"/>
            <a:ext cx="4099708" cy="290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1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857232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92D050"/>
                </a:solidFill>
              </a:rPr>
              <a:t>Наглядная агитация</a:t>
            </a:r>
            <a:endParaRPr lang="ru-RU" sz="1100" b="1" i="1" u="sng" dirty="0">
              <a:solidFill>
                <a:srgbClr val="92D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7215238" cy="541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8115</TotalTime>
  <Words>262</Words>
  <Application>Microsoft Office PowerPoint</Application>
  <PresentationFormat>Экран (4:3)</PresentationFormat>
  <Paragraphs>70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Электробезопасность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АО "ЦАЭК"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«ЦАЭК»</dc:title>
  <dc:creator>Руслан Зинатулин</dc:creator>
  <cp:lastModifiedBy>2</cp:lastModifiedBy>
  <cp:revision>491</cp:revision>
  <cp:lastPrinted>2017-10-04T08:30:50Z</cp:lastPrinted>
  <dcterms:created xsi:type="dcterms:W3CDTF">2012-11-19T09:22:41Z</dcterms:created>
  <dcterms:modified xsi:type="dcterms:W3CDTF">2020-05-29T03:11:13Z</dcterms:modified>
</cp:coreProperties>
</file>