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8" r:id="rId5"/>
    <p:sldId id="260" r:id="rId6"/>
    <p:sldId id="269" r:id="rId7"/>
    <p:sldId id="257" r:id="rId8"/>
    <p:sldId id="274" r:id="rId9"/>
    <p:sldId id="275" r:id="rId10"/>
    <p:sldId id="273" r:id="rId11"/>
    <p:sldId id="270" r:id="rId12"/>
    <p:sldId id="272" r:id="rId13"/>
    <p:sldId id="271" r:id="rId14"/>
    <p:sldId id="258" r:id="rId15"/>
    <p:sldId id="262" r:id="rId16"/>
    <p:sldId id="263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4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17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6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21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73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07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15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17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50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52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42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6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E9FA-52D5-4010-BA1A-F7FD2188A5E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8C5B-A4B1-4045-9B5F-3B367E621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57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87;&#1088;&#1077;&#1079;&#1077;&#1085;&#1090;&#1072;&#1094;&#1080;&#1103;\&#1056;&#1072;&#1089;&#1087;&#1080;&#1089;&#1072;&#1085;&#1080;&#1077;%20&#1076;&#1077;&#1078;%20&#1082;&#1083;&#1072;&#1089;&#1089;&#1086;&#1074;%201%20&#1082;&#1083;%20.xls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87;&#1088;&#1077;&#1079;&#1077;&#1085;&#1090;&#1072;&#1094;&#1080;&#1103;\&#1056;&#1072;&#1089;&#1087;&#1080;&#1089;&#1072;&#1085;&#1080;&#1077;%20%202-4%20&#1082;&#1083;.xls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00808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ГУ «Средняя общеобразовательная школа №30»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Директор школы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Текжанова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Ажар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Тукеновна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715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343109"/>
            <a:ext cx="6191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98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движения автобуса по перевозке  учащихся ГУ СОШ№30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п.Жанауыл и Радиозавод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784976" cy="5413148"/>
        </p:xfrm>
        <a:graphic>
          <a:graphicData uri="http://schemas.openxmlformats.org/drawingml/2006/table">
            <a:tbl>
              <a:tblPr/>
              <a:tblGrid>
                <a:gridCol w="448822"/>
                <a:gridCol w="1644742"/>
                <a:gridCol w="511136"/>
                <a:gridCol w="976762"/>
                <a:gridCol w="988940"/>
                <a:gridCol w="1697157"/>
                <a:gridCol w="1581313"/>
                <a:gridCol w="936104"/>
              </a:tblGrid>
              <a:tr h="563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№ рейса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Марка автобуса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Кол-во мест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Название остановки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Время отправки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Прибытие в школу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уч-ся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Кол-во уч-ся </a:t>
                      </a:r>
                      <a:r>
                        <a:rPr lang="kk-KZ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  </a:t>
                      </a:r>
                      <a:r>
                        <a:rPr lang="kk-KZ" sz="1400" b="1" dirty="0">
                          <a:latin typeface="Times New Roman"/>
                          <a:ea typeface="Calibri"/>
                          <a:cs typeface="Times New Roman"/>
                        </a:rPr>
                        <a:t>классам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Setra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215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Mercedes Benz</a:t>
                      </a: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Али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Дос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1-рейс-7.40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2-рейс-8.20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i="1">
                          <a:latin typeface="Times New Roman"/>
                          <a:ea typeface="Calibri"/>
                          <a:cs typeface="Times New Roman"/>
                        </a:rPr>
                        <a:t>1 рейс-8.00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-1а (1 подгр)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-1б (1 подгр)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-2а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-2б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-2в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-4а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-4б (1 подгр)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i="1">
                          <a:latin typeface="Times New Roman"/>
                          <a:ea typeface="Calibri"/>
                          <a:cs typeface="Times New Roman"/>
                        </a:rPr>
                        <a:t>2 рейс-8.45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-1а (2 подгр)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-1б (2 подгр)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-3а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-3в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-4б (2подгр)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33 уч-ся: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1 рейс </a:t>
                      </a:r>
                      <a:r>
                        <a:rPr lang="kk-KZ" sz="1400" dirty="0" smtClean="0">
                          <a:latin typeface="Times New Roman"/>
                          <a:ea typeface="Calibri"/>
                          <a:cs typeface="Times New Roman"/>
                        </a:rPr>
                        <a:t>-17 </a:t>
                      </a: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учся;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Calibri"/>
                          <a:cs typeface="Times New Roman"/>
                        </a:rPr>
                        <a:t>2 рейс -  16 уч-ся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1кл-6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2 кл-10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3 кл-7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4 кл-10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Mercedes Benz</a:t>
                      </a: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Алишер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7.45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Setra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215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Реч.порт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7.45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Mercedes Benz</a:t>
                      </a: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Новая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7.50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Setra, S 215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Самал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Calibri"/>
                          <a:cs typeface="Times New Roman"/>
                        </a:rPr>
                        <a:t>7.50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493" marR="5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Основной вход в школу 1</a:t>
            </a:r>
            <a:endParaRPr lang="ru-RU" dirty="0"/>
          </a:p>
        </p:txBody>
      </p:sp>
      <p:pic>
        <p:nvPicPr>
          <p:cNvPr id="2050" name="Picture 2" descr="C:\Users\Учитель\Desktop\презентация\IMG-20200824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60850"/>
            <a:ext cx="3600399" cy="4233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ownloads\IMG-20200824-WA0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3600"/>
            <a:ext cx="4176464" cy="431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354435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в школу 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Учитель\Desktop\презентация\IMG-20200824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14" y="2276872"/>
            <a:ext cx="3841854" cy="416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презентация\IMG-20200824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816424" cy="416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43607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в мини-центр: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Учитель\Desktop\презентация\IMG-20200824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888431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презентация\IMG-20200824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132856"/>
            <a:ext cx="3744416" cy="417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893658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Разметки </a:t>
            </a:r>
            <a:r>
              <a:rPr lang="ru-RU" dirty="0" err="1" smtClean="0"/>
              <a:t>соцдистанции</a:t>
            </a:r>
            <a:endParaRPr lang="ru-RU" dirty="0"/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gray">
          <a:xfrm rot="5400000">
            <a:off x="-426258" y="1730512"/>
            <a:ext cx="5688632" cy="418906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gray">
          <a:xfrm rot="5400000">
            <a:off x="3815916" y="1664804"/>
            <a:ext cx="5832646" cy="432048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AutoShape 27"/>
          <p:cNvSpPr>
            <a:spLocks noChangeArrowheads="1"/>
          </p:cNvSpPr>
          <p:nvPr/>
        </p:nvSpPr>
        <p:spPr bwMode="gray">
          <a:xfrm flipV="1">
            <a:off x="1619672" y="1628800"/>
            <a:ext cx="1944216" cy="936104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AutoShape 28"/>
          <p:cNvSpPr>
            <a:spLocks noChangeArrowheads="1"/>
          </p:cNvSpPr>
          <p:nvPr/>
        </p:nvSpPr>
        <p:spPr bwMode="gray">
          <a:xfrm flipV="1">
            <a:off x="5868144" y="1628800"/>
            <a:ext cx="1981200" cy="7920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" name="Рисунок 29" descr="IMG-20200823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955368" cy="527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IMG-20200823-WA0017.jpg"/>
          <p:cNvPicPr>
            <a:picLocks noChangeAspect="1"/>
          </p:cNvPicPr>
          <p:nvPr/>
        </p:nvPicPr>
        <p:blipFill>
          <a:blip r:embed="rId3" cstate="print"/>
          <a:srcRect t="8576"/>
          <a:stretch>
            <a:fillRect/>
          </a:stretch>
        </p:blipFill>
        <p:spPr>
          <a:xfrm>
            <a:off x="4747016" y="1196752"/>
            <a:ext cx="4016913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415353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Соблюдение санитарных норм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70" b="29826"/>
          <a:stretch/>
        </p:blipFill>
        <p:spPr>
          <a:xfrm>
            <a:off x="29553" y="980728"/>
            <a:ext cx="5132784" cy="3806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70" b="8460"/>
          <a:stretch/>
        </p:blipFill>
        <p:spPr>
          <a:xfrm>
            <a:off x="1979712" y="1412776"/>
            <a:ext cx="5132784" cy="5305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88" r="5349" b="15898"/>
          <a:stretch/>
        </p:blipFill>
        <p:spPr>
          <a:xfrm>
            <a:off x="2595945" y="2761741"/>
            <a:ext cx="6659636" cy="3955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383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2" t="27506" r="3836" b="16253"/>
          <a:stretch/>
        </p:blipFill>
        <p:spPr>
          <a:xfrm>
            <a:off x="467544" y="188640"/>
            <a:ext cx="7954909" cy="360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45" b="26615"/>
          <a:stretch/>
        </p:blipFill>
        <p:spPr>
          <a:xfrm>
            <a:off x="1979712" y="835728"/>
            <a:ext cx="5132784" cy="3973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85" r="14014" b="23638"/>
          <a:stretch/>
        </p:blipFill>
        <p:spPr>
          <a:xfrm>
            <a:off x="4644008" y="1517796"/>
            <a:ext cx="4413465" cy="480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55" r="18330" b="19943"/>
          <a:stretch/>
        </p:blipFill>
        <p:spPr>
          <a:xfrm>
            <a:off x="84197" y="1491215"/>
            <a:ext cx="4461907" cy="4832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911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08520" y="-5166"/>
            <a:ext cx="9344690" cy="249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3329530"/>
              </p:ext>
            </p:extLst>
          </p:nvPr>
        </p:nvGraphicFramePr>
        <p:xfrm>
          <a:off x="1115616" y="620688"/>
          <a:ext cx="7084258" cy="62337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5487"/>
                <a:gridCol w="2217734"/>
                <a:gridCol w="1223093"/>
                <a:gridCol w="1896496"/>
                <a:gridCol w="907477"/>
                <a:gridCol w="73971"/>
              </a:tblGrid>
              <a:tr h="47631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с казахским языком обучения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с </a:t>
                      </a:r>
                      <a:r>
                        <a:rPr lang="kk-KZ" sz="1400" dirty="0">
                          <a:effectLst/>
                        </a:rPr>
                        <a:t>русским</a:t>
                      </a:r>
                      <a:r>
                        <a:rPr lang="ru-RU" sz="1400" dirty="0">
                          <a:effectLst/>
                        </a:rPr>
                        <a:t> языком обучения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indent="198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indent="198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И</a:t>
                      </a:r>
                      <a:r>
                        <a:rPr lang="ru-RU" sz="1400" b="1" dirty="0">
                          <a:effectLst/>
                        </a:rPr>
                        <a:t>того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indent="198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И</a:t>
                      </a:r>
                      <a:r>
                        <a:rPr lang="ru-RU" sz="1400" b="1" dirty="0">
                          <a:effectLst/>
                        </a:rPr>
                        <a:t>того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58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kk-KZ" sz="1400">
                          <a:effectLst/>
                        </a:rPr>
                        <a:t>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indent="198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kk-KZ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kk-KZ" sz="1400">
                          <a:effectLst/>
                        </a:rPr>
                        <a:t>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kk-KZ" sz="1400" dirty="0">
                          <a:effectLst/>
                        </a:rPr>
                        <a:t>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kk-KZ" sz="1400" dirty="0">
                          <a:effectLst/>
                        </a:rPr>
                        <a:t>б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kk-KZ" sz="1400">
                          <a:effectLst/>
                        </a:rPr>
                        <a:t>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r>
                        <a:rPr lang="kk-KZ" sz="1400">
                          <a:effectLst/>
                        </a:rPr>
                        <a:t>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r>
                        <a:rPr lang="kk-KZ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И</a:t>
                      </a:r>
                      <a:r>
                        <a:rPr lang="ru-RU" sz="1400" b="1" dirty="0">
                          <a:effectLst/>
                        </a:rPr>
                        <a:t>того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</a:rPr>
                        <a:t>ИТОГО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</a:rPr>
                        <a:t>265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r>
                        <a:rPr lang="kk-KZ" sz="1400" dirty="0">
                          <a:effectLst/>
                        </a:rPr>
                        <a:t>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r>
                        <a:rPr lang="kk-KZ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r>
                        <a:rPr lang="kk-KZ" sz="1400" dirty="0">
                          <a:effectLst/>
                        </a:rPr>
                        <a:t>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           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6б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r>
                        <a:rPr lang="kk-KZ" sz="1400">
                          <a:effectLst/>
                        </a:rPr>
                        <a:t> 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8</a:t>
                      </a:r>
                      <a:r>
                        <a:rPr lang="en-US" sz="1400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r>
                        <a:rPr lang="ru-RU" sz="1400">
                          <a:effectLst/>
                        </a:rPr>
                        <a:t>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</a:t>
                      </a:r>
                      <a:r>
                        <a:rPr lang="kk-KZ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7</a:t>
                      </a:r>
                      <a:r>
                        <a:rPr lang="en-US" sz="1400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kk-KZ" sz="1400">
                          <a:effectLst/>
                        </a:rPr>
                        <a:t>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kk-KZ" sz="1400">
                          <a:effectLst/>
                        </a:rPr>
                        <a:t>в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r>
                        <a:rPr lang="kk-KZ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r>
                        <a:rPr lang="kk-KZ" sz="1400">
                          <a:effectLst/>
                        </a:rPr>
                        <a:t>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r>
                        <a:rPr lang="kk-KZ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kk-KZ" sz="14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10 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23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167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kk-KZ" sz="1400">
                          <a:effectLst/>
                        </a:rPr>
                        <a:t>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11</a:t>
                      </a:r>
                      <a:r>
                        <a:rPr lang="en-US" sz="1400" dirty="0">
                          <a:effectLst/>
                        </a:rPr>
                        <a:t>                                       11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5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                  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            </a:t>
                      </a:r>
                      <a:r>
                        <a:rPr lang="en-US" sz="1400" dirty="0">
                          <a:effectLst/>
                        </a:rPr>
                        <a:t>11</a:t>
                      </a:r>
                      <a:r>
                        <a:rPr lang="kk-KZ" sz="1400" dirty="0">
                          <a:effectLst/>
                        </a:rPr>
                        <a:t>                          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23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</a:rPr>
                        <a:t>ИТОГО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</a:rPr>
                        <a:t>2</a:t>
                      </a:r>
                      <a:r>
                        <a:rPr lang="ru-RU" sz="14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</a:rPr>
                        <a:t>ИТОГО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</a:rPr>
                        <a:t>342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 </a:t>
                      </a:r>
                      <a:r>
                        <a:rPr lang="kk-KZ" sz="1400" b="1" dirty="0" smtClean="0">
                          <a:effectLst/>
                        </a:rPr>
                        <a:t>568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571" marR="4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87624" y="11663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Информация о количественном  </a:t>
            </a:r>
            <a:r>
              <a:rPr lang="ru-RU" b="1" dirty="0" smtClean="0"/>
              <a:t>составе  по </a:t>
            </a:r>
            <a:r>
              <a:rPr lang="ru-RU" b="1" dirty="0"/>
              <a:t>классам 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14384" y="3233130"/>
            <a:ext cx="6962559" cy="485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247506" y="3242339"/>
            <a:ext cx="6962559" cy="4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26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Педкадры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Всего учителей 47 </a:t>
            </a:r>
            <a:endParaRPr lang="ru-RU" sz="3200" dirty="0"/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gray">
          <a:xfrm rot="5400000">
            <a:off x="2642828" y="1980466"/>
            <a:ext cx="883173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Freeform 4"/>
          <p:cNvSpPr>
            <a:spLocks/>
          </p:cNvSpPr>
          <p:nvPr/>
        </p:nvSpPr>
        <p:spPr bwMode="gray">
          <a:xfrm>
            <a:off x="2081115" y="2551705"/>
            <a:ext cx="2006600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gray">
          <a:xfrm>
            <a:off x="2388538" y="2629948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  <a:latin typeface="Arial" charset="0"/>
              </a:rPr>
              <a:t>Высшее </a:t>
            </a:r>
            <a:endParaRPr lang="en-US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gray">
          <a:xfrm>
            <a:off x="2497159" y="3036354"/>
            <a:ext cx="136504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latin typeface="Arial" charset="0"/>
              </a:rPr>
              <a:t>42 /89%</a:t>
            </a:r>
            <a:endParaRPr lang="en-US" sz="20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gray">
          <a:xfrm rot="5400000">
            <a:off x="5386029" y="1980466"/>
            <a:ext cx="883172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Freeform 8"/>
          <p:cNvSpPr>
            <a:spLocks/>
          </p:cNvSpPr>
          <p:nvPr/>
        </p:nvSpPr>
        <p:spPr bwMode="gray">
          <a:xfrm>
            <a:off x="4829078" y="2550117"/>
            <a:ext cx="2001837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gray">
          <a:xfrm>
            <a:off x="5355835" y="3031130"/>
            <a:ext cx="11748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latin typeface="Arial" charset="0"/>
              </a:rPr>
              <a:t>5/11%</a:t>
            </a:r>
            <a:endParaRPr lang="en-US" sz="20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gray">
          <a:xfrm>
            <a:off x="5355835" y="2605957"/>
            <a:ext cx="7970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  <a:latin typeface="Arial" charset="0"/>
              </a:rPr>
              <a:t>Ср-</a:t>
            </a:r>
            <a:r>
              <a:rPr lang="ru-RU" dirty="0" err="1" smtClean="0">
                <a:solidFill>
                  <a:srgbClr val="1C1C1C"/>
                </a:solidFill>
                <a:latin typeface="Arial" charset="0"/>
              </a:rPr>
              <a:t>сп</a:t>
            </a:r>
            <a:endParaRPr lang="en-US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5" name="AutoShape 27"/>
          <p:cNvSpPr>
            <a:spLocks noChangeArrowheads="1"/>
          </p:cNvSpPr>
          <p:nvPr/>
        </p:nvSpPr>
        <p:spPr bwMode="gray">
          <a:xfrm flipV="1">
            <a:off x="2552463" y="2213725"/>
            <a:ext cx="1516037" cy="407714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AutoShape 29"/>
          <p:cNvSpPr>
            <a:spLocks noChangeArrowheads="1"/>
          </p:cNvSpPr>
          <p:nvPr/>
        </p:nvSpPr>
        <p:spPr bwMode="gray">
          <a:xfrm flipV="1">
            <a:off x="4856001" y="2213725"/>
            <a:ext cx="1674638" cy="41622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3310482" y="1578807"/>
            <a:ext cx="2382838" cy="538163"/>
            <a:chOff x="2251" y="1126"/>
            <a:chExt cx="1501" cy="339"/>
          </a:xfrm>
        </p:grpSpPr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Rectangle 18"/>
          <p:cNvSpPr>
            <a:spLocks noChangeArrowheads="1"/>
          </p:cNvSpPr>
          <p:nvPr/>
        </p:nvSpPr>
        <p:spPr bwMode="gray">
          <a:xfrm>
            <a:off x="3626425" y="1634099"/>
            <a:ext cx="17720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Образование 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 rot="5400000">
            <a:off x="666695" y="4377100"/>
            <a:ext cx="792088" cy="164466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Freeform 4"/>
          <p:cNvSpPr>
            <a:spLocks/>
          </p:cNvSpPr>
          <p:nvPr/>
        </p:nvSpPr>
        <p:spPr bwMode="gray">
          <a:xfrm>
            <a:off x="251520" y="4801800"/>
            <a:ext cx="1626647" cy="431403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gray">
          <a:xfrm>
            <a:off x="446919" y="4847909"/>
            <a:ext cx="12358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  <a:latin typeface="Arial" charset="0"/>
              </a:rPr>
              <a:t>Высшая </a:t>
            </a:r>
            <a:endParaRPr lang="en-US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gray">
          <a:xfrm>
            <a:off x="446918" y="5233203"/>
            <a:ext cx="11214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latin typeface="Arial" charset="0"/>
              </a:rPr>
              <a:t>16/34%</a:t>
            </a:r>
            <a:endParaRPr lang="en-US" sz="20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gray">
          <a:xfrm rot="5400000">
            <a:off x="5854332" y="4498549"/>
            <a:ext cx="653948" cy="156558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Freeform 8"/>
          <p:cNvSpPr>
            <a:spLocks/>
          </p:cNvSpPr>
          <p:nvPr/>
        </p:nvSpPr>
        <p:spPr bwMode="gray">
          <a:xfrm>
            <a:off x="5408226" y="4777023"/>
            <a:ext cx="1544762" cy="472352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педагог-</a:t>
            </a:r>
          </a:p>
          <a:p>
            <a:r>
              <a:rPr lang="ru-RU" dirty="0" smtClean="0"/>
              <a:t>модератор</a:t>
            </a:r>
            <a:endParaRPr lang="ru-RU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gray">
          <a:xfrm>
            <a:off x="5754341" y="5224638"/>
            <a:ext cx="10765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latin typeface="Arial" charset="0"/>
              </a:rPr>
              <a:t>5/11%</a:t>
            </a:r>
            <a:endParaRPr lang="en-US" sz="20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42" name="AutoShape 27"/>
          <p:cNvSpPr>
            <a:spLocks noChangeArrowheads="1"/>
          </p:cNvSpPr>
          <p:nvPr/>
        </p:nvSpPr>
        <p:spPr bwMode="gray">
          <a:xfrm flipV="1">
            <a:off x="1568378" y="4358642"/>
            <a:ext cx="1516037" cy="407714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29"/>
          <p:cNvSpPr>
            <a:spLocks noChangeArrowheads="1"/>
          </p:cNvSpPr>
          <p:nvPr/>
        </p:nvSpPr>
        <p:spPr bwMode="gray">
          <a:xfrm flipV="1">
            <a:off x="6248662" y="4261835"/>
            <a:ext cx="1674638" cy="41622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3432555" y="3750659"/>
            <a:ext cx="2382838" cy="538163"/>
            <a:chOff x="2251" y="1126"/>
            <a:chExt cx="1501" cy="339"/>
          </a:xfrm>
        </p:grpSpPr>
        <p:sp>
          <p:nvSpPr>
            <p:cNvPr id="45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" name="Rectangle 18"/>
          <p:cNvSpPr>
            <a:spLocks noChangeArrowheads="1"/>
          </p:cNvSpPr>
          <p:nvPr/>
        </p:nvSpPr>
        <p:spPr bwMode="gray">
          <a:xfrm>
            <a:off x="3836739" y="3805951"/>
            <a:ext cx="13514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Категория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gray">
          <a:xfrm rot="5400000">
            <a:off x="1907441" y="5400687"/>
            <a:ext cx="792088" cy="164466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Freeform 4"/>
          <p:cNvSpPr>
            <a:spLocks/>
          </p:cNvSpPr>
          <p:nvPr/>
        </p:nvSpPr>
        <p:spPr bwMode="gray">
          <a:xfrm>
            <a:off x="1492266" y="5825387"/>
            <a:ext cx="1626647" cy="431403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Без категории</a:t>
            </a:r>
            <a:endParaRPr lang="ru-RU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gray">
          <a:xfrm>
            <a:off x="1568378" y="6252960"/>
            <a:ext cx="138377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latin typeface="Arial" charset="0"/>
              </a:rPr>
              <a:t>12/25%</a:t>
            </a:r>
            <a:endParaRPr lang="en-US" sz="20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79" name="AutoShape 3"/>
          <p:cNvSpPr>
            <a:spLocks noChangeArrowheads="1"/>
          </p:cNvSpPr>
          <p:nvPr/>
        </p:nvSpPr>
        <p:spPr bwMode="gray">
          <a:xfrm rot="5400000">
            <a:off x="2912333" y="4420525"/>
            <a:ext cx="792088" cy="164466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Freeform 4"/>
          <p:cNvSpPr>
            <a:spLocks/>
          </p:cNvSpPr>
          <p:nvPr/>
        </p:nvSpPr>
        <p:spPr bwMode="gray">
          <a:xfrm>
            <a:off x="2497158" y="4845225"/>
            <a:ext cx="1626647" cy="431403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gray">
          <a:xfrm>
            <a:off x="2754548" y="4880043"/>
            <a:ext cx="110765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C1C1C"/>
                </a:solidFill>
                <a:latin typeface="Arial" charset="0"/>
              </a:rPr>
              <a:t>Первая </a:t>
            </a:r>
            <a:endParaRPr lang="en-US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gray">
          <a:xfrm>
            <a:off x="2843808" y="5278716"/>
            <a:ext cx="12869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latin typeface="Arial" charset="0"/>
              </a:rPr>
              <a:t>9/19%</a:t>
            </a:r>
            <a:endParaRPr lang="en-US" sz="20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89" name="AutoShape 7"/>
          <p:cNvSpPr>
            <a:spLocks noChangeArrowheads="1"/>
          </p:cNvSpPr>
          <p:nvPr/>
        </p:nvSpPr>
        <p:spPr bwMode="gray">
          <a:xfrm rot="5400000">
            <a:off x="7868251" y="4432675"/>
            <a:ext cx="653948" cy="168254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Freeform 8"/>
          <p:cNvSpPr>
            <a:spLocks/>
          </p:cNvSpPr>
          <p:nvPr/>
        </p:nvSpPr>
        <p:spPr bwMode="gray">
          <a:xfrm>
            <a:off x="7363668" y="4839416"/>
            <a:ext cx="1672828" cy="356169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gray">
          <a:xfrm>
            <a:off x="7442006" y="5217241"/>
            <a:ext cx="9317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latin typeface="Arial" charset="0"/>
              </a:rPr>
              <a:t>6/13%</a:t>
            </a:r>
            <a:endParaRPr lang="en-US" sz="20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92" name="AutoShape 7"/>
          <p:cNvSpPr>
            <a:spLocks noChangeArrowheads="1"/>
          </p:cNvSpPr>
          <p:nvPr/>
        </p:nvSpPr>
        <p:spPr bwMode="gray">
          <a:xfrm rot="5400000">
            <a:off x="7110175" y="5295454"/>
            <a:ext cx="653948" cy="183244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Freeform 8"/>
          <p:cNvSpPr>
            <a:spLocks/>
          </p:cNvSpPr>
          <p:nvPr/>
        </p:nvSpPr>
        <p:spPr bwMode="gray">
          <a:xfrm>
            <a:off x="6530639" y="5777148"/>
            <a:ext cx="1822734" cy="356169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gray">
          <a:xfrm>
            <a:off x="7141208" y="6154973"/>
            <a:ext cx="39950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1C1C1C"/>
                </a:solidFill>
                <a:latin typeface="Arial" charset="0"/>
              </a:rPr>
              <a:t>0</a:t>
            </a:r>
            <a:endParaRPr lang="en-US" sz="20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7686" y="4863871"/>
            <a:ext cx="175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педагог-эксперт</a:t>
            </a:r>
          </a:p>
        </p:txBody>
      </p:sp>
      <p:sp>
        <p:nvSpPr>
          <p:cNvPr id="95" name="AutoShape 7"/>
          <p:cNvSpPr>
            <a:spLocks noChangeArrowheads="1"/>
          </p:cNvSpPr>
          <p:nvPr/>
        </p:nvSpPr>
        <p:spPr bwMode="gray">
          <a:xfrm rot="5400000">
            <a:off x="5117028" y="5403551"/>
            <a:ext cx="653948" cy="165956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" name="Freeform 8"/>
          <p:cNvSpPr>
            <a:spLocks/>
          </p:cNvSpPr>
          <p:nvPr/>
        </p:nvSpPr>
        <p:spPr bwMode="gray">
          <a:xfrm>
            <a:off x="4623973" y="5678826"/>
            <a:ext cx="1649811" cy="476147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gray">
          <a:xfrm>
            <a:off x="4646801" y="6176629"/>
            <a:ext cx="12964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1C1C1C"/>
                </a:solidFill>
                <a:latin typeface="Arial" charset="0"/>
              </a:rPr>
              <a:t>7/15%</a:t>
            </a:r>
            <a:endParaRPr lang="en-US" sz="20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6801" y="5600920"/>
            <a:ext cx="1771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педагог-</a:t>
            </a:r>
          </a:p>
          <a:p>
            <a:r>
              <a:rPr lang="ru-RU" dirty="0" smtClean="0"/>
              <a:t>исследователь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9673" y="5812369"/>
            <a:ext cx="169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педагог-мастер</a:t>
            </a:r>
          </a:p>
        </p:txBody>
      </p:sp>
    </p:spTree>
    <p:extLst>
      <p:ext uri="{BB962C8B-B14F-4D97-AF65-F5344CB8AC3E}">
        <p14:creationId xmlns:p14="http://schemas.microsoft.com/office/powerpoint/2010/main" xmlns="" val="276783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Сведения  об учителях дежурных классах</a:t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219256" cy="33123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Всего педагогов: 12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Высшая категория: 2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Педагог-исследователь: 3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Первая категория: 0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Педагог-эксперт: 1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Вторая категория: 2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Педагог-модератор: 2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Без категории: 2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31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100" dirty="0" smtClean="0">
                <a:solidFill>
                  <a:prstClr val="black"/>
                </a:solidFill>
                <a:ea typeface="Calibri"/>
                <a:cs typeface="Times New Roman"/>
              </a:rPr>
              <a:t>Качественный </a:t>
            </a:r>
            <a:r>
              <a:rPr lang="ru-RU" sz="3100" dirty="0">
                <a:solidFill>
                  <a:prstClr val="black"/>
                </a:solidFill>
                <a:ea typeface="Calibri"/>
                <a:cs typeface="Times New Roman"/>
              </a:rPr>
              <a:t>состав: 50%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82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Дежурные группы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240295"/>
              </p:ext>
            </p:extLst>
          </p:nvPr>
        </p:nvGraphicFramePr>
        <p:xfrm>
          <a:off x="467544" y="1556790"/>
          <a:ext cx="8229600" cy="4705079"/>
        </p:xfrm>
        <a:graphic>
          <a:graphicData uri="http://schemas.openxmlformats.org/drawingml/2006/table">
            <a:tbl>
              <a:tblPr/>
              <a:tblGrid>
                <a:gridCol w="634694"/>
                <a:gridCol w="1306881"/>
                <a:gridCol w="1671093"/>
                <a:gridCol w="2078155"/>
                <a:gridCol w="2538777"/>
              </a:tblGrid>
              <a:tr h="631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классы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учащихся в классах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дежурных групп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детей в дежурных группах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детей обучающихся дистанционно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а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8/9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1б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8/9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1в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2а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2б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2в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3а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3б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3в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4а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4б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12/13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3587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Сведения  об учителях дежурных классах</a:t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4396666"/>
              </p:ext>
            </p:extLst>
          </p:nvPr>
        </p:nvGraphicFramePr>
        <p:xfrm>
          <a:off x="683568" y="1484784"/>
          <a:ext cx="5976663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734167"/>
                <a:gridCol w="2158995"/>
                <a:gridCol w="3083501"/>
              </a:tblGrid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Категория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Қабыл Ф.Т.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Вторая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Шамбулова</a:t>
                      </a: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З.Ж.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Без категории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Досжанова</a:t>
                      </a: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Ж.Ж.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Вторая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Нургалиева Б.К.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Педагог-исследователь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Аскарова Г.М.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Высшая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Садакбаева А.К.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Педагог-эксперт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Валеулина А.М.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Педагог-модератор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Карасартова А.Т.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Высшая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Касымова М.Ш.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Педагог-модератор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Мадиярова С.К.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Без категории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Искакова Р.А.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Педагог-исследователь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Акманаева Л.Ю.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Педагог-исследователь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58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4744"/>
            <a:ext cx="9144000" cy="13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Расписание занятий дежурных групп</a:t>
            </a:r>
            <a:br>
              <a:rPr lang="ru-RU" sz="2800" dirty="0" smtClean="0"/>
            </a:br>
            <a:r>
              <a:rPr lang="ru-RU" sz="2800" dirty="0" smtClean="0"/>
              <a:t>1-е классы</a:t>
            </a:r>
            <a:endParaRPr lang="ru-RU" sz="2800" dirty="0"/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2429594"/>
            <a:ext cx="674688" cy="574675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3523980"/>
            <a:ext cx="674687" cy="2583852"/>
          </a:xfrm>
          <a:prstGeom prst="rect">
            <a:avLst/>
          </a:prstGeom>
          <a:noFill/>
        </p:spPr>
      </p:pic>
      <p:pic>
        <p:nvPicPr>
          <p:cNvPr id="7" name="Рисунок 6" descr="Безымянный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196752"/>
            <a:ext cx="40195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58771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4744"/>
            <a:ext cx="9144000" cy="13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Расписание занятий дежурных групп</a:t>
            </a:r>
            <a:br>
              <a:rPr lang="ru-RU" sz="2800" dirty="0" smtClean="0"/>
            </a:br>
            <a:r>
              <a:rPr lang="ru-RU" sz="2800" dirty="0" smtClean="0"/>
              <a:t>2-4 классы</a:t>
            </a:r>
            <a:endParaRPr lang="ru-RU" sz="2800" dirty="0"/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2429594"/>
            <a:ext cx="674688" cy="574675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3523980"/>
            <a:ext cx="674687" cy="2583852"/>
          </a:xfrm>
          <a:prstGeom prst="rect">
            <a:avLst/>
          </a:prstGeom>
          <a:noFill/>
        </p:spPr>
      </p:pic>
      <p:pic>
        <p:nvPicPr>
          <p:cNvPr id="8" name="Рисунок 7" descr="Безымянный1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24744"/>
            <a:ext cx="56483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58771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" y="1988840"/>
            <a:ext cx="9081077" cy="408231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Расписание занятий дежурных групп в онлайн режиме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23730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3e856487b42a3e40ee383de94df01e1e4ad86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552</Words>
  <Application>Microsoft Office PowerPoint</Application>
  <PresentationFormat>Экран (4:3)</PresentationFormat>
  <Paragraphs>347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ГУ «Средняя общеобразовательная школа №30»</vt:lpstr>
      <vt:lpstr>Слайд 2</vt:lpstr>
      <vt:lpstr>Педкадры Всего учителей 47 </vt:lpstr>
      <vt:lpstr>Сведения  об учителях дежурных классах </vt:lpstr>
      <vt:lpstr>Дежурные группы</vt:lpstr>
      <vt:lpstr>Сведения  об учителях дежурных классах </vt:lpstr>
      <vt:lpstr>Расписание занятий дежурных групп 1-е классы</vt:lpstr>
      <vt:lpstr>Расписание занятий дежурных групп 2-4 классы</vt:lpstr>
      <vt:lpstr>Расписание занятий дежурных групп в онлайн режиме</vt:lpstr>
      <vt:lpstr>Слайд 10</vt:lpstr>
      <vt:lpstr>Основной вход в школу 1</vt:lpstr>
      <vt:lpstr>Вход в школу  2</vt:lpstr>
      <vt:lpstr>Вход в мини-центр:</vt:lpstr>
      <vt:lpstr>Разметки соцдистанции</vt:lpstr>
      <vt:lpstr>Соблюдение санитарных норм</vt:lpstr>
      <vt:lpstr>Слайд 16</vt:lpstr>
    </vt:vector>
  </TitlesOfParts>
  <Company>http://presentation-creation.ru/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«Школьные предметы»</dc:title>
  <dc:creator>obstinate</dc:creator>
  <cp:lastModifiedBy>user</cp:lastModifiedBy>
  <cp:revision>62</cp:revision>
  <dcterms:created xsi:type="dcterms:W3CDTF">2017-10-07T13:52:51Z</dcterms:created>
  <dcterms:modified xsi:type="dcterms:W3CDTF">2020-08-28T17:01:51Z</dcterms:modified>
</cp:coreProperties>
</file>