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300" r:id="rId2"/>
    <p:sldId id="272" r:id="rId3"/>
    <p:sldId id="259" r:id="rId4"/>
    <p:sldId id="301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281" r:id="rId15"/>
    <p:sldId id="302" r:id="rId16"/>
    <p:sldId id="279" r:id="rId17"/>
    <p:sldId id="303" r:id="rId18"/>
    <p:sldId id="304" r:id="rId19"/>
    <p:sldId id="274" r:id="rId20"/>
    <p:sldId id="294" r:id="rId21"/>
    <p:sldId id="305" r:id="rId22"/>
    <p:sldId id="293" r:id="rId23"/>
    <p:sldId id="306" r:id="rId24"/>
    <p:sldId id="295" r:id="rId25"/>
    <p:sldId id="309" r:id="rId26"/>
    <p:sldId id="297" r:id="rId27"/>
    <p:sldId id="307" r:id="rId28"/>
    <p:sldId id="298" r:id="rId29"/>
    <p:sldId id="308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5" r:id="rId41"/>
    <p:sldId id="324" r:id="rId42"/>
    <p:sldId id="323" r:id="rId43"/>
    <p:sldId id="326" r:id="rId44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8" autoAdjust="0"/>
    <p:restoredTop sz="84988" autoAdjust="0"/>
  </p:normalViewPr>
  <p:slideViewPr>
    <p:cSldViewPr snapToGrid="0" showGuides="1">
      <p:cViewPr varScale="1">
        <p:scale>
          <a:sx n="78" d="100"/>
          <a:sy n="78" d="100"/>
        </p:scale>
        <p:origin x="-390" y="-84"/>
      </p:cViewPr>
      <p:guideLst>
        <p:guide orient="horz" pos="2183"/>
        <p:guide pos="3817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CBEB01-47A0-4DA8-889F-71ED8180F82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78A2B76-A5C1-4F46-8AA4-835E2B1254DA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>
              <a:solidFill>
                <a:schemeClr val="tx2"/>
              </a:solidFill>
            </a:rPr>
            <a:t>Возраст педагога старше 65 лет</a:t>
          </a:r>
        </a:p>
      </dgm:t>
    </dgm:pt>
    <dgm:pt modelId="{897A3811-6A1E-4033-A5FB-C9D6659202A4}" type="parTrans" cxnId="{8AA0ABA5-AEB7-41CF-875B-5221966F5888}">
      <dgm:prSet/>
      <dgm:spPr/>
      <dgm:t>
        <a:bodyPr/>
        <a:lstStyle/>
        <a:p>
          <a:endParaRPr lang="ru-RU"/>
        </a:p>
      </dgm:t>
    </dgm:pt>
    <dgm:pt modelId="{95B544E1-26B7-4815-9145-0C436C5B63B9}" type="sibTrans" cxnId="{8AA0ABA5-AEB7-41CF-875B-5221966F5888}">
      <dgm:prSet/>
      <dgm:spPr/>
      <dgm:t>
        <a:bodyPr/>
        <a:lstStyle/>
        <a:p>
          <a:endParaRPr lang="ru-RU"/>
        </a:p>
      </dgm:t>
    </dgm:pt>
    <dgm:pt modelId="{A18F4837-D06C-4A25-BD11-515E5050A9CA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0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Имеющие сопутствующие БСК </a:t>
          </a:r>
          <a:r>
            <a:rPr lang="ru-RU" sz="16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(артериальная гипертония, ХСН и др.)</a:t>
          </a:r>
          <a:endParaRPr lang="ru-RU" sz="1800" b="1" kern="1200" dirty="0">
            <a:solidFill>
              <a:srgbClr val="335B74"/>
            </a:solidFill>
            <a:latin typeface="Calibri" panose="020F0502020204030204"/>
            <a:ea typeface="+mn-ea"/>
            <a:cs typeface="+mn-cs"/>
          </a:endParaRPr>
        </a:p>
      </dgm:t>
    </dgm:pt>
    <dgm:pt modelId="{B81D105F-40BA-40FB-B3BC-DFBF760CEFFC}" type="parTrans" cxnId="{0FF8FAA4-81DB-4A25-AFB4-23B2EC3F1B6D}">
      <dgm:prSet/>
      <dgm:spPr/>
      <dgm:t>
        <a:bodyPr/>
        <a:lstStyle/>
        <a:p>
          <a:endParaRPr lang="ru-RU"/>
        </a:p>
      </dgm:t>
    </dgm:pt>
    <dgm:pt modelId="{1CD786F6-69C8-4306-ADBA-41D4E33952F4}" type="sibTrans" cxnId="{0FF8FAA4-81DB-4A25-AFB4-23B2EC3F1B6D}">
      <dgm:prSet/>
      <dgm:spPr/>
      <dgm:t>
        <a:bodyPr/>
        <a:lstStyle/>
        <a:p>
          <a:endParaRPr lang="ru-RU"/>
        </a:p>
      </dgm:t>
    </dgm:pt>
    <dgm:pt modelId="{4AFDF230-F34A-4C54-8BD6-1DF22995BCBA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Сопутствующие хронические заболевания верхней дыхательной системы</a:t>
          </a:r>
          <a:r>
            <a:rPr lang="ru-RU" sz="14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2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(ХОБЛ, БА, фиброзные изменения в легких)</a:t>
          </a:r>
          <a:endParaRPr lang="ru-RU" sz="1600" b="1" kern="1200" dirty="0">
            <a:solidFill>
              <a:srgbClr val="335B74"/>
            </a:solidFill>
            <a:latin typeface="Calibri" panose="020F0502020204030204"/>
            <a:ea typeface="+mn-ea"/>
            <a:cs typeface="+mn-cs"/>
          </a:endParaRPr>
        </a:p>
      </dgm:t>
    </dgm:pt>
    <dgm:pt modelId="{611FBDEF-4EB1-4290-A348-99659D1F080E}" type="parTrans" cxnId="{F2C07D5E-8664-4C49-ACC2-4FED078211FB}">
      <dgm:prSet/>
      <dgm:spPr/>
      <dgm:t>
        <a:bodyPr/>
        <a:lstStyle/>
        <a:p>
          <a:endParaRPr lang="ru-RU"/>
        </a:p>
      </dgm:t>
    </dgm:pt>
    <dgm:pt modelId="{2DD85DE6-3F4A-4714-A619-D13A18CD7E69}" type="sibTrans" cxnId="{F2C07D5E-8664-4C49-ACC2-4FED078211FB}">
      <dgm:prSet/>
      <dgm:spPr/>
      <dgm:t>
        <a:bodyPr/>
        <a:lstStyle/>
        <a:p>
          <a:endParaRPr lang="ru-RU"/>
        </a:p>
      </dgm:t>
    </dgm:pt>
    <dgm:pt modelId="{7AD9FB73-D624-4C2C-BE01-83B7B84B865C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8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Эндокринопатии</a:t>
          </a:r>
        </a:p>
        <a:p>
          <a:r>
            <a:rPr lang="ru-RU" sz="14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(сахарный диабет метаболический синдром, ожирение и т.д.);</a:t>
          </a:r>
          <a:endParaRPr lang="ru-RU" sz="1800" b="1" kern="1200" dirty="0">
            <a:solidFill>
              <a:srgbClr val="335B74"/>
            </a:solidFill>
            <a:latin typeface="Calibri" panose="020F0502020204030204"/>
            <a:ea typeface="+mn-ea"/>
            <a:cs typeface="+mn-cs"/>
          </a:endParaRPr>
        </a:p>
      </dgm:t>
    </dgm:pt>
    <dgm:pt modelId="{3376C7F2-8A95-40D4-8A34-23EF1B2C7846}" type="parTrans" cxnId="{D5C01CED-65DC-4BC5-979A-99FF61255E47}">
      <dgm:prSet/>
      <dgm:spPr/>
      <dgm:t>
        <a:bodyPr/>
        <a:lstStyle/>
        <a:p>
          <a:endParaRPr lang="ru-RU"/>
        </a:p>
      </dgm:t>
    </dgm:pt>
    <dgm:pt modelId="{47A8A79B-7547-47CF-91AC-2DF610D34887}" type="sibTrans" cxnId="{D5C01CED-65DC-4BC5-979A-99FF61255E47}">
      <dgm:prSet/>
      <dgm:spPr/>
      <dgm:t>
        <a:bodyPr/>
        <a:lstStyle/>
        <a:p>
          <a:endParaRPr lang="ru-RU"/>
        </a:p>
      </dgm:t>
    </dgm:pt>
    <dgm:pt modelId="{95A654D5-1DCD-4C08-B807-9E5ED49C8ADF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Иммуно дефицитные состояния </a:t>
          </a:r>
          <a:r>
            <a:rPr lang="ru-RU" sz="14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(онкологические, гематологические больные на </a:t>
          </a:r>
          <a:r>
            <a:rPr lang="ru-RU" sz="14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иммуносупрессивной</a:t>
          </a:r>
          <a:r>
            <a:rPr lang="ru-RU" sz="14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терапии др.)</a:t>
          </a:r>
          <a:endParaRPr lang="ru-RU" sz="1600" b="1" kern="1200" dirty="0">
            <a:solidFill>
              <a:srgbClr val="335B74"/>
            </a:solidFill>
            <a:latin typeface="Calibri" panose="020F0502020204030204"/>
            <a:ea typeface="+mn-ea"/>
            <a:cs typeface="+mn-cs"/>
          </a:endParaRPr>
        </a:p>
      </dgm:t>
    </dgm:pt>
    <dgm:pt modelId="{D584E3C2-4E25-40D4-80D9-DFB93368C9B6}" type="parTrans" cxnId="{E0218F24-941F-49A7-B26E-8EFE8CC39D7B}">
      <dgm:prSet/>
      <dgm:spPr/>
      <dgm:t>
        <a:bodyPr/>
        <a:lstStyle/>
        <a:p>
          <a:endParaRPr lang="ru-RU"/>
        </a:p>
      </dgm:t>
    </dgm:pt>
    <dgm:pt modelId="{771C1837-2B76-418C-A572-58FD4D164BE8}" type="sibTrans" cxnId="{E0218F24-941F-49A7-B26E-8EFE8CC39D7B}">
      <dgm:prSet/>
      <dgm:spPr/>
      <dgm:t>
        <a:bodyPr/>
        <a:lstStyle/>
        <a:p>
          <a:endParaRPr lang="ru-RU"/>
        </a:p>
      </dgm:t>
    </dgm:pt>
    <dgm:pt modelId="{3490E825-6E60-40D7-8419-3AB90AEF7D02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беременные женщины</a:t>
          </a:r>
        </a:p>
      </dgm:t>
    </dgm:pt>
    <dgm:pt modelId="{A617634E-650E-4FB4-BC47-AC962197E264}" type="parTrans" cxnId="{4AD76248-43DD-44D3-B38E-D43099575684}">
      <dgm:prSet/>
      <dgm:spPr/>
      <dgm:t>
        <a:bodyPr/>
        <a:lstStyle/>
        <a:p>
          <a:endParaRPr lang="ru-RU"/>
        </a:p>
      </dgm:t>
    </dgm:pt>
    <dgm:pt modelId="{8B039725-4CDE-42C2-8CBA-B7BB6538DAB0}" type="sibTrans" cxnId="{4AD76248-43DD-44D3-B38E-D43099575684}">
      <dgm:prSet/>
      <dgm:spPr/>
      <dgm:t>
        <a:bodyPr/>
        <a:lstStyle/>
        <a:p>
          <a:endParaRPr lang="ru-RU"/>
        </a:p>
      </dgm:t>
    </dgm:pt>
    <dgm:pt modelId="{8E444B59-B815-4586-8A56-2744CB2E9376}" type="pres">
      <dgm:prSet presAssocID="{61CBEB01-47A0-4DA8-889F-71ED8180F826}" presName="CompostProcess" presStyleCnt="0">
        <dgm:presLayoutVars>
          <dgm:dir/>
          <dgm:resizeHandles val="exact"/>
        </dgm:presLayoutVars>
      </dgm:prSet>
      <dgm:spPr/>
    </dgm:pt>
    <dgm:pt modelId="{025F5260-4BE3-4115-8546-BA77F238ED87}" type="pres">
      <dgm:prSet presAssocID="{61CBEB01-47A0-4DA8-889F-71ED8180F826}" presName="arrow" presStyleLbl="bgShp" presStyleIdx="0" presStyleCnt="1" custScaleX="113584" custLinFactNeighborX="-2133"/>
      <dgm:spPr/>
    </dgm:pt>
    <dgm:pt modelId="{B1345DC5-9285-49DB-B7EC-F80DE6ACE0EF}" type="pres">
      <dgm:prSet presAssocID="{61CBEB01-47A0-4DA8-889F-71ED8180F826}" presName="linearProcess" presStyleCnt="0"/>
      <dgm:spPr/>
    </dgm:pt>
    <dgm:pt modelId="{4F507912-03A8-4FA7-9D50-FD1DFCD47F80}" type="pres">
      <dgm:prSet presAssocID="{F78A2B76-A5C1-4F46-8AA4-835E2B1254DA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F3231-E1E6-4E79-85B3-23E017B91609}" type="pres">
      <dgm:prSet presAssocID="{95B544E1-26B7-4815-9145-0C436C5B63B9}" presName="sibTrans" presStyleCnt="0"/>
      <dgm:spPr/>
    </dgm:pt>
    <dgm:pt modelId="{774E12DB-473B-4F79-9921-1BE51A7ED3D2}" type="pres">
      <dgm:prSet presAssocID="{A18F4837-D06C-4A25-BD11-515E5050A9CA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169C7-EF66-47DE-B465-72C5C52C87A8}" type="pres">
      <dgm:prSet presAssocID="{1CD786F6-69C8-4306-ADBA-41D4E33952F4}" presName="sibTrans" presStyleCnt="0"/>
      <dgm:spPr/>
    </dgm:pt>
    <dgm:pt modelId="{65952D6C-61AE-4D05-89AE-225448BC6222}" type="pres">
      <dgm:prSet presAssocID="{4AFDF230-F34A-4C54-8BD6-1DF22995BCBA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D230F-F62B-4004-817E-4D6035C98E4A}" type="pres">
      <dgm:prSet presAssocID="{2DD85DE6-3F4A-4714-A619-D13A18CD7E69}" presName="sibTrans" presStyleCnt="0"/>
      <dgm:spPr/>
    </dgm:pt>
    <dgm:pt modelId="{9084EFE3-C11F-47E6-832A-649055E1E6FE}" type="pres">
      <dgm:prSet presAssocID="{7AD9FB73-D624-4C2C-BE01-83B7B84B865C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CA7E1-A043-4A52-A725-2BFFC813E424}" type="pres">
      <dgm:prSet presAssocID="{47A8A79B-7547-47CF-91AC-2DF610D34887}" presName="sibTrans" presStyleCnt="0"/>
      <dgm:spPr/>
    </dgm:pt>
    <dgm:pt modelId="{27FB9609-CDCF-4022-A098-99D44F9F1673}" type="pres">
      <dgm:prSet presAssocID="{95A654D5-1DCD-4C08-B807-9E5ED49C8ADF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29997-5D52-4157-AC53-0FE3C3982995}" type="pres">
      <dgm:prSet presAssocID="{771C1837-2B76-418C-A572-58FD4D164BE8}" presName="sibTrans" presStyleCnt="0"/>
      <dgm:spPr/>
    </dgm:pt>
    <dgm:pt modelId="{C54A2BF4-93A3-4C2A-86CF-E2DABC357646}" type="pres">
      <dgm:prSet presAssocID="{3490E825-6E60-40D7-8419-3AB90AEF7D02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36C7EA-B8B2-444C-9692-A7F768D61F86}" type="presOf" srcId="{7AD9FB73-D624-4C2C-BE01-83B7B84B865C}" destId="{9084EFE3-C11F-47E6-832A-649055E1E6FE}" srcOrd="0" destOrd="0" presId="urn:microsoft.com/office/officeart/2005/8/layout/hProcess9"/>
    <dgm:cxn modelId="{8AA0ABA5-AEB7-41CF-875B-5221966F5888}" srcId="{61CBEB01-47A0-4DA8-889F-71ED8180F826}" destId="{F78A2B76-A5C1-4F46-8AA4-835E2B1254DA}" srcOrd="0" destOrd="0" parTransId="{897A3811-6A1E-4033-A5FB-C9D6659202A4}" sibTransId="{95B544E1-26B7-4815-9145-0C436C5B63B9}"/>
    <dgm:cxn modelId="{20585C5D-92B1-4412-919B-BF6200DC8E27}" type="presOf" srcId="{F78A2B76-A5C1-4F46-8AA4-835E2B1254DA}" destId="{4F507912-03A8-4FA7-9D50-FD1DFCD47F80}" srcOrd="0" destOrd="0" presId="urn:microsoft.com/office/officeart/2005/8/layout/hProcess9"/>
    <dgm:cxn modelId="{F2C07D5E-8664-4C49-ACC2-4FED078211FB}" srcId="{61CBEB01-47A0-4DA8-889F-71ED8180F826}" destId="{4AFDF230-F34A-4C54-8BD6-1DF22995BCBA}" srcOrd="2" destOrd="0" parTransId="{611FBDEF-4EB1-4290-A348-99659D1F080E}" sibTransId="{2DD85DE6-3F4A-4714-A619-D13A18CD7E69}"/>
    <dgm:cxn modelId="{24F27BB3-4F09-4EB2-A8AB-0C4CBE9107CE}" type="presOf" srcId="{61CBEB01-47A0-4DA8-889F-71ED8180F826}" destId="{8E444B59-B815-4586-8A56-2744CB2E9376}" srcOrd="0" destOrd="0" presId="urn:microsoft.com/office/officeart/2005/8/layout/hProcess9"/>
    <dgm:cxn modelId="{4AD76248-43DD-44D3-B38E-D43099575684}" srcId="{61CBEB01-47A0-4DA8-889F-71ED8180F826}" destId="{3490E825-6E60-40D7-8419-3AB90AEF7D02}" srcOrd="5" destOrd="0" parTransId="{A617634E-650E-4FB4-BC47-AC962197E264}" sibTransId="{8B039725-4CDE-42C2-8CBA-B7BB6538DAB0}"/>
    <dgm:cxn modelId="{60942966-96CF-4472-A5BA-28E3BC5452F2}" type="presOf" srcId="{3490E825-6E60-40D7-8419-3AB90AEF7D02}" destId="{C54A2BF4-93A3-4C2A-86CF-E2DABC357646}" srcOrd="0" destOrd="0" presId="urn:microsoft.com/office/officeart/2005/8/layout/hProcess9"/>
    <dgm:cxn modelId="{474D8398-94D1-4131-B662-F4A9E7B8116A}" type="presOf" srcId="{95A654D5-1DCD-4C08-B807-9E5ED49C8ADF}" destId="{27FB9609-CDCF-4022-A098-99D44F9F1673}" srcOrd="0" destOrd="0" presId="urn:microsoft.com/office/officeart/2005/8/layout/hProcess9"/>
    <dgm:cxn modelId="{A135FE61-0DF1-4942-89CB-284DE23BEA42}" type="presOf" srcId="{4AFDF230-F34A-4C54-8BD6-1DF22995BCBA}" destId="{65952D6C-61AE-4D05-89AE-225448BC6222}" srcOrd="0" destOrd="0" presId="urn:microsoft.com/office/officeart/2005/8/layout/hProcess9"/>
    <dgm:cxn modelId="{D5C01CED-65DC-4BC5-979A-99FF61255E47}" srcId="{61CBEB01-47A0-4DA8-889F-71ED8180F826}" destId="{7AD9FB73-D624-4C2C-BE01-83B7B84B865C}" srcOrd="3" destOrd="0" parTransId="{3376C7F2-8A95-40D4-8A34-23EF1B2C7846}" sibTransId="{47A8A79B-7547-47CF-91AC-2DF610D34887}"/>
    <dgm:cxn modelId="{0FF8FAA4-81DB-4A25-AFB4-23B2EC3F1B6D}" srcId="{61CBEB01-47A0-4DA8-889F-71ED8180F826}" destId="{A18F4837-D06C-4A25-BD11-515E5050A9CA}" srcOrd="1" destOrd="0" parTransId="{B81D105F-40BA-40FB-B3BC-DFBF760CEFFC}" sibTransId="{1CD786F6-69C8-4306-ADBA-41D4E33952F4}"/>
    <dgm:cxn modelId="{E0218F24-941F-49A7-B26E-8EFE8CC39D7B}" srcId="{61CBEB01-47A0-4DA8-889F-71ED8180F826}" destId="{95A654D5-1DCD-4C08-B807-9E5ED49C8ADF}" srcOrd="4" destOrd="0" parTransId="{D584E3C2-4E25-40D4-80D9-DFB93368C9B6}" sibTransId="{771C1837-2B76-418C-A572-58FD4D164BE8}"/>
    <dgm:cxn modelId="{2AFAA427-782F-4857-8821-14DA8DB1D0D4}" type="presOf" srcId="{A18F4837-D06C-4A25-BD11-515E5050A9CA}" destId="{774E12DB-473B-4F79-9921-1BE51A7ED3D2}" srcOrd="0" destOrd="0" presId="urn:microsoft.com/office/officeart/2005/8/layout/hProcess9"/>
    <dgm:cxn modelId="{E912739C-7B25-444A-8D1F-1987E813EE4C}" type="presParOf" srcId="{8E444B59-B815-4586-8A56-2744CB2E9376}" destId="{025F5260-4BE3-4115-8546-BA77F238ED87}" srcOrd="0" destOrd="0" presId="urn:microsoft.com/office/officeart/2005/8/layout/hProcess9"/>
    <dgm:cxn modelId="{F7EAA494-4642-480A-A523-2C2E1FD6EB8F}" type="presParOf" srcId="{8E444B59-B815-4586-8A56-2744CB2E9376}" destId="{B1345DC5-9285-49DB-B7EC-F80DE6ACE0EF}" srcOrd="1" destOrd="0" presId="urn:microsoft.com/office/officeart/2005/8/layout/hProcess9"/>
    <dgm:cxn modelId="{06D20BF4-6A46-4453-AC01-AE9889C3BE3E}" type="presParOf" srcId="{B1345DC5-9285-49DB-B7EC-F80DE6ACE0EF}" destId="{4F507912-03A8-4FA7-9D50-FD1DFCD47F80}" srcOrd="0" destOrd="0" presId="urn:microsoft.com/office/officeart/2005/8/layout/hProcess9"/>
    <dgm:cxn modelId="{5D2202FE-93E2-4FE7-8BBC-BBB8F370CD52}" type="presParOf" srcId="{B1345DC5-9285-49DB-B7EC-F80DE6ACE0EF}" destId="{4A0F3231-E1E6-4E79-85B3-23E017B91609}" srcOrd="1" destOrd="0" presId="urn:microsoft.com/office/officeart/2005/8/layout/hProcess9"/>
    <dgm:cxn modelId="{606CE5FF-D693-46CE-9FBF-695D5F512568}" type="presParOf" srcId="{B1345DC5-9285-49DB-B7EC-F80DE6ACE0EF}" destId="{774E12DB-473B-4F79-9921-1BE51A7ED3D2}" srcOrd="2" destOrd="0" presId="urn:microsoft.com/office/officeart/2005/8/layout/hProcess9"/>
    <dgm:cxn modelId="{B85B8AF9-6268-4214-AFEC-27367424483B}" type="presParOf" srcId="{B1345DC5-9285-49DB-B7EC-F80DE6ACE0EF}" destId="{13B169C7-EF66-47DE-B465-72C5C52C87A8}" srcOrd="3" destOrd="0" presId="urn:microsoft.com/office/officeart/2005/8/layout/hProcess9"/>
    <dgm:cxn modelId="{FB3B0B0D-49C7-42AD-BCC4-C8CF3A939467}" type="presParOf" srcId="{B1345DC5-9285-49DB-B7EC-F80DE6ACE0EF}" destId="{65952D6C-61AE-4D05-89AE-225448BC6222}" srcOrd="4" destOrd="0" presId="urn:microsoft.com/office/officeart/2005/8/layout/hProcess9"/>
    <dgm:cxn modelId="{A34E6EF8-0C14-4D8A-AC2F-FCD548F22C21}" type="presParOf" srcId="{B1345DC5-9285-49DB-B7EC-F80DE6ACE0EF}" destId="{57FD230F-F62B-4004-817E-4D6035C98E4A}" srcOrd="5" destOrd="0" presId="urn:microsoft.com/office/officeart/2005/8/layout/hProcess9"/>
    <dgm:cxn modelId="{88F75C35-57B1-4E0C-981B-A2CBE54B7CAD}" type="presParOf" srcId="{B1345DC5-9285-49DB-B7EC-F80DE6ACE0EF}" destId="{9084EFE3-C11F-47E6-832A-649055E1E6FE}" srcOrd="6" destOrd="0" presId="urn:microsoft.com/office/officeart/2005/8/layout/hProcess9"/>
    <dgm:cxn modelId="{50A52A24-21CC-4475-A31B-2EE9D4995676}" type="presParOf" srcId="{B1345DC5-9285-49DB-B7EC-F80DE6ACE0EF}" destId="{2CECA7E1-A043-4A52-A725-2BFFC813E424}" srcOrd="7" destOrd="0" presId="urn:microsoft.com/office/officeart/2005/8/layout/hProcess9"/>
    <dgm:cxn modelId="{640C7E10-6EB8-4069-A9BC-58FA73E0E117}" type="presParOf" srcId="{B1345DC5-9285-49DB-B7EC-F80DE6ACE0EF}" destId="{27FB9609-CDCF-4022-A098-99D44F9F1673}" srcOrd="8" destOrd="0" presId="urn:microsoft.com/office/officeart/2005/8/layout/hProcess9"/>
    <dgm:cxn modelId="{67250C82-75A9-4371-AE46-062CC87E4331}" type="presParOf" srcId="{B1345DC5-9285-49DB-B7EC-F80DE6ACE0EF}" destId="{B5529997-5D52-4157-AC53-0FE3C3982995}" srcOrd="9" destOrd="0" presId="urn:microsoft.com/office/officeart/2005/8/layout/hProcess9"/>
    <dgm:cxn modelId="{3097AACB-B8D6-470D-8BE9-BC6CF7FB0803}" type="presParOf" srcId="{B1345DC5-9285-49DB-B7EC-F80DE6ACE0EF}" destId="{C54A2BF4-93A3-4C2A-86CF-E2DABC357646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CBEB01-47A0-4DA8-889F-71ED8180F82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78A2B76-A5C1-4F46-8AA4-835E2B1254DA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>
              <a:solidFill>
                <a:schemeClr val="tx2"/>
              </a:solidFill>
            </a:rPr>
            <a:t>65-тен </a:t>
          </a:r>
          <a:r>
            <a:rPr lang="ru-RU" sz="2400" b="1" dirty="0" err="1">
              <a:solidFill>
                <a:schemeClr val="tx2"/>
              </a:solidFill>
            </a:rPr>
            <a:t>асқан</a:t>
          </a:r>
          <a:r>
            <a:rPr lang="ru-RU" sz="2400" b="1" dirty="0">
              <a:solidFill>
                <a:schemeClr val="tx2"/>
              </a:solidFill>
            </a:rPr>
            <a:t> </a:t>
          </a:r>
          <a:r>
            <a:rPr lang="ru-RU" sz="2400" b="1" dirty="0" err="1">
              <a:solidFill>
                <a:schemeClr val="tx2"/>
              </a:solidFill>
            </a:rPr>
            <a:t>жаста</a:t>
          </a:r>
          <a:endParaRPr lang="ru-RU" sz="2400" b="1" dirty="0">
            <a:solidFill>
              <a:schemeClr val="tx2"/>
            </a:solidFill>
          </a:endParaRPr>
        </a:p>
      </dgm:t>
    </dgm:pt>
    <dgm:pt modelId="{897A3811-6A1E-4033-A5FB-C9D6659202A4}" type="parTrans" cxnId="{8AA0ABA5-AEB7-41CF-875B-5221966F5888}">
      <dgm:prSet/>
      <dgm:spPr/>
      <dgm:t>
        <a:bodyPr/>
        <a:lstStyle/>
        <a:p>
          <a:endParaRPr lang="ru-RU"/>
        </a:p>
      </dgm:t>
    </dgm:pt>
    <dgm:pt modelId="{95B544E1-26B7-4815-9145-0C436C5B63B9}" type="sibTrans" cxnId="{8AA0ABA5-AEB7-41CF-875B-5221966F5888}">
      <dgm:prSet/>
      <dgm:spPr/>
      <dgm:t>
        <a:bodyPr/>
        <a:lstStyle/>
        <a:p>
          <a:endParaRPr lang="ru-RU"/>
        </a:p>
      </dgm:t>
    </dgm:pt>
    <dgm:pt modelId="{A18F4837-D06C-4A25-BD11-515E5050A9CA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8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Қан</a:t>
          </a:r>
          <a:r>
            <a:rPr lang="ru-RU" sz="18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8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айналымы</a:t>
          </a:r>
          <a:r>
            <a:rPr lang="ru-RU" sz="18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8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жүйесі</a:t>
          </a:r>
          <a:r>
            <a:rPr lang="ru-RU" sz="18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8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аурулары</a:t>
          </a:r>
          <a:r>
            <a:rPr lang="ru-RU" sz="18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бар </a:t>
          </a:r>
          <a:r>
            <a:rPr lang="ru-RU" sz="12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(</a:t>
          </a:r>
          <a:r>
            <a:rPr lang="ru-RU" sz="12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күретамырлы</a:t>
          </a:r>
          <a:r>
            <a:rPr lang="ru-RU" sz="12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2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қысымның</a:t>
          </a:r>
          <a:r>
            <a:rPr lang="ru-RU" sz="12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2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көтерілуі</a:t>
          </a:r>
          <a:r>
            <a:rPr lang="ru-RU" sz="12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ru-RU" sz="12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созылмалы</a:t>
          </a:r>
          <a:r>
            <a:rPr lang="ru-RU" sz="12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2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жүрек</a:t>
          </a:r>
          <a:r>
            <a:rPr lang="ru-RU" sz="12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2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жеткіліксіздігі</a:t>
          </a:r>
          <a:r>
            <a:rPr lang="ru-RU" sz="12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2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және</a:t>
          </a:r>
          <a:r>
            <a:rPr lang="ru-RU" sz="12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2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т.б</a:t>
          </a:r>
          <a:r>
            <a:rPr lang="ru-RU" sz="12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.)</a:t>
          </a:r>
          <a:endParaRPr lang="ru-RU" sz="1800" b="1" kern="1200" dirty="0">
            <a:solidFill>
              <a:srgbClr val="335B74"/>
            </a:solidFill>
            <a:latin typeface="Calibri" panose="020F0502020204030204"/>
            <a:ea typeface="+mn-ea"/>
            <a:cs typeface="+mn-cs"/>
          </a:endParaRPr>
        </a:p>
      </dgm:t>
    </dgm:pt>
    <dgm:pt modelId="{B81D105F-40BA-40FB-B3BC-DFBF760CEFFC}" type="parTrans" cxnId="{0FF8FAA4-81DB-4A25-AFB4-23B2EC3F1B6D}">
      <dgm:prSet/>
      <dgm:spPr/>
      <dgm:t>
        <a:bodyPr/>
        <a:lstStyle/>
        <a:p>
          <a:endParaRPr lang="ru-RU"/>
        </a:p>
      </dgm:t>
    </dgm:pt>
    <dgm:pt modelId="{1CD786F6-69C8-4306-ADBA-41D4E33952F4}" type="sibTrans" cxnId="{0FF8FAA4-81DB-4A25-AFB4-23B2EC3F1B6D}">
      <dgm:prSet/>
      <dgm:spPr/>
      <dgm:t>
        <a:bodyPr/>
        <a:lstStyle/>
        <a:p>
          <a:endParaRPr lang="ru-RU"/>
        </a:p>
      </dgm:t>
    </dgm:pt>
    <dgm:pt modelId="{4AFDF230-F34A-4C54-8BD6-1DF22995BCBA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Жоғарғы</a:t>
          </a:r>
          <a:r>
            <a:rPr lang="ru-RU" sz="16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6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тыныс</a:t>
          </a:r>
          <a:r>
            <a:rPr lang="ru-RU" sz="16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6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алу</a:t>
          </a:r>
          <a:r>
            <a:rPr lang="ru-RU" sz="16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6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жүйесінің</a:t>
          </a:r>
          <a:r>
            <a:rPr lang="ru-RU" sz="16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6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созылмалы</a:t>
          </a:r>
          <a:r>
            <a:rPr lang="ru-RU" sz="16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6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аурулары</a:t>
          </a:r>
          <a:r>
            <a:rPr lang="ru-RU" sz="16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бар</a:t>
          </a:r>
          <a:r>
            <a:rPr lang="ru-RU" sz="14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2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(СОӨА, БД, </a:t>
          </a:r>
          <a:r>
            <a:rPr lang="ru-RU" sz="12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өкпедегі</a:t>
          </a:r>
          <a:r>
            <a:rPr lang="ru-RU" sz="12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2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фиброзды</a:t>
          </a:r>
          <a:r>
            <a:rPr lang="ru-RU" sz="12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2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өзгерістер</a:t>
          </a:r>
          <a:r>
            <a:rPr lang="ru-RU" sz="12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)</a:t>
          </a:r>
          <a:endParaRPr lang="ru-RU" sz="1600" b="1" kern="1200" dirty="0">
            <a:solidFill>
              <a:srgbClr val="335B74"/>
            </a:solidFill>
            <a:latin typeface="Calibri" panose="020F0502020204030204"/>
            <a:ea typeface="+mn-ea"/>
            <a:cs typeface="+mn-cs"/>
          </a:endParaRPr>
        </a:p>
      </dgm:t>
    </dgm:pt>
    <dgm:pt modelId="{611FBDEF-4EB1-4290-A348-99659D1F080E}" type="parTrans" cxnId="{F2C07D5E-8664-4C49-ACC2-4FED078211FB}">
      <dgm:prSet/>
      <dgm:spPr/>
      <dgm:t>
        <a:bodyPr/>
        <a:lstStyle/>
        <a:p>
          <a:endParaRPr lang="ru-RU"/>
        </a:p>
      </dgm:t>
    </dgm:pt>
    <dgm:pt modelId="{2DD85DE6-3F4A-4714-A619-D13A18CD7E69}" type="sibTrans" cxnId="{F2C07D5E-8664-4C49-ACC2-4FED078211FB}">
      <dgm:prSet/>
      <dgm:spPr/>
      <dgm:t>
        <a:bodyPr/>
        <a:lstStyle/>
        <a:p>
          <a:endParaRPr lang="ru-RU"/>
        </a:p>
      </dgm:t>
    </dgm:pt>
    <dgm:pt modelId="{7AD9FB73-D624-4C2C-BE01-83B7B84B865C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8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Эндокринопатия</a:t>
          </a:r>
        </a:p>
        <a:p>
          <a:r>
            <a:rPr lang="ru-RU" sz="14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(</a:t>
          </a:r>
          <a:r>
            <a:rPr lang="ru-RU" sz="14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қант</a:t>
          </a:r>
          <a:r>
            <a:rPr lang="ru-RU" sz="14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4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диабеті</a:t>
          </a:r>
          <a:r>
            <a:rPr lang="ru-RU" sz="14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4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метаболикалық</a:t>
          </a:r>
          <a:r>
            <a:rPr lang="ru-RU" sz="14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синдром, </a:t>
          </a:r>
          <a:r>
            <a:rPr lang="ru-RU" sz="14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семіздік</a:t>
          </a:r>
          <a:r>
            <a:rPr lang="ru-RU" sz="14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4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және</a:t>
          </a:r>
          <a:r>
            <a:rPr lang="ru-RU" sz="14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4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т.б</a:t>
          </a:r>
          <a:r>
            <a:rPr lang="ru-RU" sz="14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.);</a:t>
          </a:r>
          <a:endParaRPr lang="ru-RU" sz="1800" b="1" kern="1200" dirty="0">
            <a:solidFill>
              <a:srgbClr val="335B74"/>
            </a:solidFill>
            <a:latin typeface="Calibri" panose="020F0502020204030204"/>
            <a:ea typeface="+mn-ea"/>
            <a:cs typeface="+mn-cs"/>
          </a:endParaRPr>
        </a:p>
      </dgm:t>
    </dgm:pt>
    <dgm:pt modelId="{3376C7F2-8A95-40D4-8A34-23EF1B2C7846}" type="parTrans" cxnId="{D5C01CED-65DC-4BC5-979A-99FF61255E47}">
      <dgm:prSet/>
      <dgm:spPr/>
      <dgm:t>
        <a:bodyPr/>
        <a:lstStyle/>
        <a:p>
          <a:endParaRPr lang="ru-RU"/>
        </a:p>
      </dgm:t>
    </dgm:pt>
    <dgm:pt modelId="{47A8A79B-7547-47CF-91AC-2DF610D34887}" type="sibTrans" cxnId="{D5C01CED-65DC-4BC5-979A-99FF61255E47}">
      <dgm:prSet/>
      <dgm:spPr/>
      <dgm:t>
        <a:bodyPr/>
        <a:lstStyle/>
        <a:p>
          <a:endParaRPr lang="ru-RU"/>
        </a:p>
      </dgm:t>
    </dgm:pt>
    <dgm:pt modelId="{95A654D5-1DCD-4C08-B807-9E5ED49C8ADF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Иммун</a:t>
          </a:r>
          <a:r>
            <a:rPr lang="ru-RU" sz="18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8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тапшылығы</a:t>
          </a:r>
          <a:r>
            <a:rPr lang="ru-RU" sz="18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8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жағдайлары</a:t>
          </a:r>
          <a:r>
            <a:rPr lang="ru-RU" sz="18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бар </a:t>
          </a:r>
          <a:r>
            <a:rPr lang="ru-RU" sz="14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(</a:t>
          </a:r>
          <a:r>
            <a:rPr lang="ru-RU" sz="14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иммуносупрессивті</a:t>
          </a:r>
          <a:r>
            <a:rPr lang="ru-RU" sz="14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терапия </a:t>
          </a:r>
          <a:r>
            <a:rPr lang="ru-RU" sz="14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бойынша</a:t>
          </a:r>
          <a:r>
            <a:rPr lang="ru-RU" sz="14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4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онкологиялық</a:t>
          </a:r>
          <a:r>
            <a:rPr lang="ru-RU" sz="14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ru-RU" sz="14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гематологиялық</a:t>
          </a:r>
          <a:r>
            <a:rPr lang="ru-RU" sz="14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4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науқастар</a:t>
          </a:r>
          <a:r>
            <a:rPr lang="ru-RU" sz="14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4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және</a:t>
          </a:r>
          <a:r>
            <a:rPr lang="ru-RU" sz="14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4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т.б</a:t>
          </a:r>
          <a:r>
            <a:rPr lang="ru-RU" sz="14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.)</a:t>
          </a:r>
          <a:endParaRPr lang="ru-RU" sz="1600" b="1" kern="1200" dirty="0">
            <a:solidFill>
              <a:srgbClr val="335B74"/>
            </a:solidFill>
            <a:latin typeface="Calibri" panose="020F0502020204030204"/>
            <a:ea typeface="+mn-ea"/>
            <a:cs typeface="+mn-cs"/>
          </a:endParaRPr>
        </a:p>
      </dgm:t>
    </dgm:pt>
    <dgm:pt modelId="{D584E3C2-4E25-40D4-80D9-DFB93368C9B6}" type="parTrans" cxnId="{E0218F24-941F-49A7-B26E-8EFE8CC39D7B}">
      <dgm:prSet/>
      <dgm:spPr/>
      <dgm:t>
        <a:bodyPr/>
        <a:lstStyle/>
        <a:p>
          <a:endParaRPr lang="ru-RU"/>
        </a:p>
      </dgm:t>
    </dgm:pt>
    <dgm:pt modelId="{771C1837-2B76-418C-A572-58FD4D164BE8}" type="sibTrans" cxnId="{E0218F24-941F-49A7-B26E-8EFE8CC39D7B}">
      <dgm:prSet/>
      <dgm:spPr/>
      <dgm:t>
        <a:bodyPr/>
        <a:lstStyle/>
        <a:p>
          <a:endParaRPr lang="ru-RU"/>
        </a:p>
      </dgm:t>
    </dgm:pt>
    <dgm:pt modelId="{3490E825-6E60-40D7-8419-3AB90AEF7D02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Жүкті</a:t>
          </a:r>
          <a:r>
            <a:rPr lang="ru-RU" sz="18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8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әйелдер</a:t>
          </a:r>
          <a:endParaRPr lang="ru-RU" sz="1800" b="1" kern="1200" dirty="0">
            <a:solidFill>
              <a:srgbClr val="335B74"/>
            </a:solidFill>
            <a:latin typeface="Calibri" panose="020F0502020204030204"/>
            <a:ea typeface="+mn-ea"/>
            <a:cs typeface="+mn-cs"/>
          </a:endParaRPr>
        </a:p>
      </dgm:t>
    </dgm:pt>
    <dgm:pt modelId="{A617634E-650E-4FB4-BC47-AC962197E264}" type="parTrans" cxnId="{4AD76248-43DD-44D3-B38E-D43099575684}">
      <dgm:prSet/>
      <dgm:spPr/>
      <dgm:t>
        <a:bodyPr/>
        <a:lstStyle/>
        <a:p>
          <a:endParaRPr lang="ru-RU"/>
        </a:p>
      </dgm:t>
    </dgm:pt>
    <dgm:pt modelId="{8B039725-4CDE-42C2-8CBA-B7BB6538DAB0}" type="sibTrans" cxnId="{4AD76248-43DD-44D3-B38E-D43099575684}">
      <dgm:prSet/>
      <dgm:spPr/>
      <dgm:t>
        <a:bodyPr/>
        <a:lstStyle/>
        <a:p>
          <a:endParaRPr lang="ru-RU"/>
        </a:p>
      </dgm:t>
    </dgm:pt>
    <dgm:pt modelId="{8E444B59-B815-4586-8A56-2744CB2E9376}" type="pres">
      <dgm:prSet presAssocID="{61CBEB01-47A0-4DA8-889F-71ED8180F826}" presName="CompostProcess" presStyleCnt="0">
        <dgm:presLayoutVars>
          <dgm:dir/>
          <dgm:resizeHandles val="exact"/>
        </dgm:presLayoutVars>
      </dgm:prSet>
      <dgm:spPr/>
    </dgm:pt>
    <dgm:pt modelId="{025F5260-4BE3-4115-8546-BA77F238ED87}" type="pres">
      <dgm:prSet presAssocID="{61CBEB01-47A0-4DA8-889F-71ED8180F826}" presName="arrow" presStyleLbl="bgShp" presStyleIdx="0" presStyleCnt="1" custScaleX="113584"/>
      <dgm:spPr/>
    </dgm:pt>
    <dgm:pt modelId="{B1345DC5-9285-49DB-B7EC-F80DE6ACE0EF}" type="pres">
      <dgm:prSet presAssocID="{61CBEB01-47A0-4DA8-889F-71ED8180F826}" presName="linearProcess" presStyleCnt="0"/>
      <dgm:spPr/>
    </dgm:pt>
    <dgm:pt modelId="{4F507912-03A8-4FA7-9D50-FD1DFCD47F80}" type="pres">
      <dgm:prSet presAssocID="{F78A2B76-A5C1-4F46-8AA4-835E2B1254DA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F3231-E1E6-4E79-85B3-23E017B91609}" type="pres">
      <dgm:prSet presAssocID="{95B544E1-26B7-4815-9145-0C436C5B63B9}" presName="sibTrans" presStyleCnt="0"/>
      <dgm:spPr/>
    </dgm:pt>
    <dgm:pt modelId="{774E12DB-473B-4F79-9921-1BE51A7ED3D2}" type="pres">
      <dgm:prSet presAssocID="{A18F4837-D06C-4A25-BD11-515E5050A9CA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169C7-EF66-47DE-B465-72C5C52C87A8}" type="pres">
      <dgm:prSet presAssocID="{1CD786F6-69C8-4306-ADBA-41D4E33952F4}" presName="sibTrans" presStyleCnt="0"/>
      <dgm:spPr/>
    </dgm:pt>
    <dgm:pt modelId="{65952D6C-61AE-4D05-89AE-225448BC6222}" type="pres">
      <dgm:prSet presAssocID="{4AFDF230-F34A-4C54-8BD6-1DF22995BCBA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D230F-F62B-4004-817E-4D6035C98E4A}" type="pres">
      <dgm:prSet presAssocID="{2DD85DE6-3F4A-4714-A619-D13A18CD7E69}" presName="sibTrans" presStyleCnt="0"/>
      <dgm:spPr/>
    </dgm:pt>
    <dgm:pt modelId="{9084EFE3-C11F-47E6-832A-649055E1E6FE}" type="pres">
      <dgm:prSet presAssocID="{7AD9FB73-D624-4C2C-BE01-83B7B84B865C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CA7E1-A043-4A52-A725-2BFFC813E424}" type="pres">
      <dgm:prSet presAssocID="{47A8A79B-7547-47CF-91AC-2DF610D34887}" presName="sibTrans" presStyleCnt="0"/>
      <dgm:spPr/>
    </dgm:pt>
    <dgm:pt modelId="{27FB9609-CDCF-4022-A098-99D44F9F1673}" type="pres">
      <dgm:prSet presAssocID="{95A654D5-1DCD-4C08-B807-9E5ED49C8ADF}" presName="textNode" presStyleLbl="node1" presStyleIdx="4" presStyleCnt="6" custScaleX="115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29997-5D52-4157-AC53-0FE3C3982995}" type="pres">
      <dgm:prSet presAssocID="{771C1837-2B76-418C-A572-58FD4D164BE8}" presName="sibTrans" presStyleCnt="0"/>
      <dgm:spPr/>
    </dgm:pt>
    <dgm:pt modelId="{C54A2BF4-93A3-4C2A-86CF-E2DABC357646}" type="pres">
      <dgm:prSet presAssocID="{3490E825-6E60-40D7-8419-3AB90AEF7D02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36C7EA-B8B2-444C-9692-A7F768D61F86}" type="presOf" srcId="{7AD9FB73-D624-4C2C-BE01-83B7B84B865C}" destId="{9084EFE3-C11F-47E6-832A-649055E1E6FE}" srcOrd="0" destOrd="0" presId="urn:microsoft.com/office/officeart/2005/8/layout/hProcess9"/>
    <dgm:cxn modelId="{8AA0ABA5-AEB7-41CF-875B-5221966F5888}" srcId="{61CBEB01-47A0-4DA8-889F-71ED8180F826}" destId="{F78A2B76-A5C1-4F46-8AA4-835E2B1254DA}" srcOrd="0" destOrd="0" parTransId="{897A3811-6A1E-4033-A5FB-C9D6659202A4}" sibTransId="{95B544E1-26B7-4815-9145-0C436C5B63B9}"/>
    <dgm:cxn modelId="{20585C5D-92B1-4412-919B-BF6200DC8E27}" type="presOf" srcId="{F78A2B76-A5C1-4F46-8AA4-835E2B1254DA}" destId="{4F507912-03A8-4FA7-9D50-FD1DFCD47F80}" srcOrd="0" destOrd="0" presId="urn:microsoft.com/office/officeart/2005/8/layout/hProcess9"/>
    <dgm:cxn modelId="{F2C07D5E-8664-4C49-ACC2-4FED078211FB}" srcId="{61CBEB01-47A0-4DA8-889F-71ED8180F826}" destId="{4AFDF230-F34A-4C54-8BD6-1DF22995BCBA}" srcOrd="2" destOrd="0" parTransId="{611FBDEF-4EB1-4290-A348-99659D1F080E}" sibTransId="{2DD85DE6-3F4A-4714-A619-D13A18CD7E69}"/>
    <dgm:cxn modelId="{24F27BB3-4F09-4EB2-A8AB-0C4CBE9107CE}" type="presOf" srcId="{61CBEB01-47A0-4DA8-889F-71ED8180F826}" destId="{8E444B59-B815-4586-8A56-2744CB2E9376}" srcOrd="0" destOrd="0" presId="urn:microsoft.com/office/officeart/2005/8/layout/hProcess9"/>
    <dgm:cxn modelId="{4AD76248-43DD-44D3-B38E-D43099575684}" srcId="{61CBEB01-47A0-4DA8-889F-71ED8180F826}" destId="{3490E825-6E60-40D7-8419-3AB90AEF7D02}" srcOrd="5" destOrd="0" parTransId="{A617634E-650E-4FB4-BC47-AC962197E264}" sibTransId="{8B039725-4CDE-42C2-8CBA-B7BB6538DAB0}"/>
    <dgm:cxn modelId="{60942966-96CF-4472-A5BA-28E3BC5452F2}" type="presOf" srcId="{3490E825-6E60-40D7-8419-3AB90AEF7D02}" destId="{C54A2BF4-93A3-4C2A-86CF-E2DABC357646}" srcOrd="0" destOrd="0" presId="urn:microsoft.com/office/officeart/2005/8/layout/hProcess9"/>
    <dgm:cxn modelId="{474D8398-94D1-4131-B662-F4A9E7B8116A}" type="presOf" srcId="{95A654D5-1DCD-4C08-B807-9E5ED49C8ADF}" destId="{27FB9609-CDCF-4022-A098-99D44F9F1673}" srcOrd="0" destOrd="0" presId="urn:microsoft.com/office/officeart/2005/8/layout/hProcess9"/>
    <dgm:cxn modelId="{A135FE61-0DF1-4942-89CB-284DE23BEA42}" type="presOf" srcId="{4AFDF230-F34A-4C54-8BD6-1DF22995BCBA}" destId="{65952D6C-61AE-4D05-89AE-225448BC6222}" srcOrd="0" destOrd="0" presId="urn:microsoft.com/office/officeart/2005/8/layout/hProcess9"/>
    <dgm:cxn modelId="{D5C01CED-65DC-4BC5-979A-99FF61255E47}" srcId="{61CBEB01-47A0-4DA8-889F-71ED8180F826}" destId="{7AD9FB73-D624-4C2C-BE01-83B7B84B865C}" srcOrd="3" destOrd="0" parTransId="{3376C7F2-8A95-40D4-8A34-23EF1B2C7846}" sibTransId="{47A8A79B-7547-47CF-91AC-2DF610D34887}"/>
    <dgm:cxn modelId="{0FF8FAA4-81DB-4A25-AFB4-23B2EC3F1B6D}" srcId="{61CBEB01-47A0-4DA8-889F-71ED8180F826}" destId="{A18F4837-D06C-4A25-BD11-515E5050A9CA}" srcOrd="1" destOrd="0" parTransId="{B81D105F-40BA-40FB-B3BC-DFBF760CEFFC}" sibTransId="{1CD786F6-69C8-4306-ADBA-41D4E33952F4}"/>
    <dgm:cxn modelId="{E0218F24-941F-49A7-B26E-8EFE8CC39D7B}" srcId="{61CBEB01-47A0-4DA8-889F-71ED8180F826}" destId="{95A654D5-1DCD-4C08-B807-9E5ED49C8ADF}" srcOrd="4" destOrd="0" parTransId="{D584E3C2-4E25-40D4-80D9-DFB93368C9B6}" sibTransId="{771C1837-2B76-418C-A572-58FD4D164BE8}"/>
    <dgm:cxn modelId="{2AFAA427-782F-4857-8821-14DA8DB1D0D4}" type="presOf" srcId="{A18F4837-D06C-4A25-BD11-515E5050A9CA}" destId="{774E12DB-473B-4F79-9921-1BE51A7ED3D2}" srcOrd="0" destOrd="0" presId="urn:microsoft.com/office/officeart/2005/8/layout/hProcess9"/>
    <dgm:cxn modelId="{E912739C-7B25-444A-8D1F-1987E813EE4C}" type="presParOf" srcId="{8E444B59-B815-4586-8A56-2744CB2E9376}" destId="{025F5260-4BE3-4115-8546-BA77F238ED87}" srcOrd="0" destOrd="0" presId="urn:microsoft.com/office/officeart/2005/8/layout/hProcess9"/>
    <dgm:cxn modelId="{F7EAA494-4642-480A-A523-2C2E1FD6EB8F}" type="presParOf" srcId="{8E444B59-B815-4586-8A56-2744CB2E9376}" destId="{B1345DC5-9285-49DB-B7EC-F80DE6ACE0EF}" srcOrd="1" destOrd="0" presId="urn:microsoft.com/office/officeart/2005/8/layout/hProcess9"/>
    <dgm:cxn modelId="{06D20BF4-6A46-4453-AC01-AE9889C3BE3E}" type="presParOf" srcId="{B1345DC5-9285-49DB-B7EC-F80DE6ACE0EF}" destId="{4F507912-03A8-4FA7-9D50-FD1DFCD47F80}" srcOrd="0" destOrd="0" presId="urn:microsoft.com/office/officeart/2005/8/layout/hProcess9"/>
    <dgm:cxn modelId="{5D2202FE-93E2-4FE7-8BBC-BBB8F370CD52}" type="presParOf" srcId="{B1345DC5-9285-49DB-B7EC-F80DE6ACE0EF}" destId="{4A0F3231-E1E6-4E79-85B3-23E017B91609}" srcOrd="1" destOrd="0" presId="urn:microsoft.com/office/officeart/2005/8/layout/hProcess9"/>
    <dgm:cxn modelId="{606CE5FF-D693-46CE-9FBF-695D5F512568}" type="presParOf" srcId="{B1345DC5-9285-49DB-B7EC-F80DE6ACE0EF}" destId="{774E12DB-473B-4F79-9921-1BE51A7ED3D2}" srcOrd="2" destOrd="0" presId="urn:microsoft.com/office/officeart/2005/8/layout/hProcess9"/>
    <dgm:cxn modelId="{B85B8AF9-6268-4214-AFEC-27367424483B}" type="presParOf" srcId="{B1345DC5-9285-49DB-B7EC-F80DE6ACE0EF}" destId="{13B169C7-EF66-47DE-B465-72C5C52C87A8}" srcOrd="3" destOrd="0" presId="urn:microsoft.com/office/officeart/2005/8/layout/hProcess9"/>
    <dgm:cxn modelId="{FB3B0B0D-49C7-42AD-BCC4-C8CF3A939467}" type="presParOf" srcId="{B1345DC5-9285-49DB-B7EC-F80DE6ACE0EF}" destId="{65952D6C-61AE-4D05-89AE-225448BC6222}" srcOrd="4" destOrd="0" presId="urn:microsoft.com/office/officeart/2005/8/layout/hProcess9"/>
    <dgm:cxn modelId="{A34E6EF8-0C14-4D8A-AC2F-FCD548F22C21}" type="presParOf" srcId="{B1345DC5-9285-49DB-B7EC-F80DE6ACE0EF}" destId="{57FD230F-F62B-4004-817E-4D6035C98E4A}" srcOrd="5" destOrd="0" presId="urn:microsoft.com/office/officeart/2005/8/layout/hProcess9"/>
    <dgm:cxn modelId="{88F75C35-57B1-4E0C-981B-A2CBE54B7CAD}" type="presParOf" srcId="{B1345DC5-9285-49DB-B7EC-F80DE6ACE0EF}" destId="{9084EFE3-C11F-47E6-832A-649055E1E6FE}" srcOrd="6" destOrd="0" presId="urn:microsoft.com/office/officeart/2005/8/layout/hProcess9"/>
    <dgm:cxn modelId="{50A52A24-21CC-4475-A31B-2EE9D4995676}" type="presParOf" srcId="{B1345DC5-9285-49DB-B7EC-F80DE6ACE0EF}" destId="{2CECA7E1-A043-4A52-A725-2BFFC813E424}" srcOrd="7" destOrd="0" presId="urn:microsoft.com/office/officeart/2005/8/layout/hProcess9"/>
    <dgm:cxn modelId="{640C7E10-6EB8-4069-A9BC-58FA73E0E117}" type="presParOf" srcId="{B1345DC5-9285-49DB-B7EC-F80DE6ACE0EF}" destId="{27FB9609-CDCF-4022-A098-99D44F9F1673}" srcOrd="8" destOrd="0" presId="urn:microsoft.com/office/officeart/2005/8/layout/hProcess9"/>
    <dgm:cxn modelId="{67250C82-75A9-4371-AE46-062CC87E4331}" type="presParOf" srcId="{B1345DC5-9285-49DB-B7EC-F80DE6ACE0EF}" destId="{B5529997-5D52-4157-AC53-0FE3C3982995}" srcOrd="9" destOrd="0" presId="urn:microsoft.com/office/officeart/2005/8/layout/hProcess9"/>
    <dgm:cxn modelId="{3097AACB-B8D6-470D-8BE9-BC6CF7FB0803}" type="presParOf" srcId="{B1345DC5-9285-49DB-B7EC-F80DE6ACE0EF}" destId="{C54A2BF4-93A3-4C2A-86CF-E2DABC357646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F5260-4BE3-4115-8546-BA77F238ED87}">
      <dsp:nvSpPr>
        <dsp:cNvPr id="0" name=""/>
        <dsp:cNvSpPr/>
      </dsp:nvSpPr>
      <dsp:spPr>
        <a:xfrm>
          <a:off x="0" y="0"/>
          <a:ext cx="11415779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07912-03A8-4FA7-9D50-FD1DFCD47F80}">
      <dsp:nvSpPr>
        <dsp:cNvPr id="0" name=""/>
        <dsp:cNvSpPr/>
      </dsp:nvSpPr>
      <dsp:spPr>
        <a:xfrm>
          <a:off x="144" y="1625600"/>
          <a:ext cx="1730319" cy="2167466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2"/>
              </a:solidFill>
            </a:rPr>
            <a:t>Возраст педагога старше 65 лет</a:t>
          </a:r>
        </a:p>
      </dsp:txBody>
      <dsp:txXfrm>
        <a:off x="84611" y="1710067"/>
        <a:ext cx="1561385" cy="1998532"/>
      </dsp:txXfrm>
    </dsp:sp>
    <dsp:sp modelId="{774E12DB-473B-4F79-9921-1BE51A7ED3D2}">
      <dsp:nvSpPr>
        <dsp:cNvPr id="0" name=""/>
        <dsp:cNvSpPr/>
      </dsp:nvSpPr>
      <dsp:spPr>
        <a:xfrm>
          <a:off x="2018850" y="1625600"/>
          <a:ext cx="1730319" cy="2167466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Имеющие сопутствующие БСК </a:t>
          </a:r>
          <a:r>
            <a:rPr lang="ru-RU" sz="16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(артериальная гипертония, ХСН и др.)</a:t>
          </a:r>
          <a:endParaRPr lang="ru-RU" sz="1800" b="1" kern="1200" dirty="0">
            <a:solidFill>
              <a:srgbClr val="335B74"/>
            </a:solidFill>
            <a:latin typeface="Calibri" panose="020F0502020204030204"/>
            <a:ea typeface="+mn-ea"/>
            <a:cs typeface="+mn-cs"/>
          </a:endParaRPr>
        </a:p>
      </dsp:txBody>
      <dsp:txXfrm>
        <a:off x="2103317" y="1710067"/>
        <a:ext cx="1561385" cy="1998532"/>
      </dsp:txXfrm>
    </dsp:sp>
    <dsp:sp modelId="{65952D6C-61AE-4D05-89AE-225448BC6222}">
      <dsp:nvSpPr>
        <dsp:cNvPr id="0" name=""/>
        <dsp:cNvSpPr/>
      </dsp:nvSpPr>
      <dsp:spPr>
        <a:xfrm>
          <a:off x="4037556" y="1625600"/>
          <a:ext cx="1730319" cy="2167466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Сопутствующие хронические заболевания верхней дыхательной системы</a:t>
          </a:r>
          <a:r>
            <a:rPr lang="ru-RU" sz="14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2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(ХОБЛ, БА, фиброзные изменения в легких)</a:t>
          </a:r>
          <a:endParaRPr lang="ru-RU" sz="1600" b="1" kern="1200" dirty="0">
            <a:solidFill>
              <a:srgbClr val="335B74"/>
            </a:solidFill>
            <a:latin typeface="Calibri" panose="020F0502020204030204"/>
            <a:ea typeface="+mn-ea"/>
            <a:cs typeface="+mn-cs"/>
          </a:endParaRPr>
        </a:p>
      </dsp:txBody>
      <dsp:txXfrm>
        <a:off x="4122023" y="1710067"/>
        <a:ext cx="1561385" cy="1998532"/>
      </dsp:txXfrm>
    </dsp:sp>
    <dsp:sp modelId="{9084EFE3-C11F-47E6-832A-649055E1E6FE}">
      <dsp:nvSpPr>
        <dsp:cNvPr id="0" name=""/>
        <dsp:cNvSpPr/>
      </dsp:nvSpPr>
      <dsp:spPr>
        <a:xfrm>
          <a:off x="6056262" y="1625600"/>
          <a:ext cx="1730319" cy="2167466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Эндокринопатии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(сахарный диабет метаболический синдром, ожирение и т.д.);</a:t>
          </a:r>
          <a:endParaRPr lang="ru-RU" sz="1800" b="1" kern="1200" dirty="0">
            <a:solidFill>
              <a:srgbClr val="335B74"/>
            </a:solidFill>
            <a:latin typeface="Calibri" panose="020F0502020204030204"/>
            <a:ea typeface="+mn-ea"/>
            <a:cs typeface="+mn-cs"/>
          </a:endParaRPr>
        </a:p>
      </dsp:txBody>
      <dsp:txXfrm>
        <a:off x="6140729" y="1710067"/>
        <a:ext cx="1561385" cy="1998532"/>
      </dsp:txXfrm>
    </dsp:sp>
    <dsp:sp modelId="{27FB9609-CDCF-4022-A098-99D44F9F1673}">
      <dsp:nvSpPr>
        <dsp:cNvPr id="0" name=""/>
        <dsp:cNvSpPr/>
      </dsp:nvSpPr>
      <dsp:spPr>
        <a:xfrm>
          <a:off x="8074968" y="1625600"/>
          <a:ext cx="1730319" cy="2167466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Иммуно дефицитные состояния </a:t>
          </a:r>
          <a:r>
            <a:rPr lang="ru-RU" sz="14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(онкологические, гематологические больные на </a:t>
          </a:r>
          <a:r>
            <a:rPr lang="ru-RU" sz="14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иммуносупрессивной</a:t>
          </a:r>
          <a:r>
            <a:rPr lang="ru-RU" sz="14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терапии др.)</a:t>
          </a:r>
          <a:endParaRPr lang="ru-RU" sz="1600" b="1" kern="1200" dirty="0">
            <a:solidFill>
              <a:srgbClr val="335B74"/>
            </a:solidFill>
            <a:latin typeface="Calibri" panose="020F0502020204030204"/>
            <a:ea typeface="+mn-ea"/>
            <a:cs typeface="+mn-cs"/>
          </a:endParaRPr>
        </a:p>
      </dsp:txBody>
      <dsp:txXfrm>
        <a:off x="8159435" y="1710067"/>
        <a:ext cx="1561385" cy="1998532"/>
      </dsp:txXfrm>
    </dsp:sp>
    <dsp:sp modelId="{C54A2BF4-93A3-4C2A-86CF-E2DABC357646}">
      <dsp:nvSpPr>
        <dsp:cNvPr id="0" name=""/>
        <dsp:cNvSpPr/>
      </dsp:nvSpPr>
      <dsp:spPr>
        <a:xfrm>
          <a:off x="10093674" y="1625600"/>
          <a:ext cx="1730319" cy="2167466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беременные женщины</a:t>
          </a:r>
        </a:p>
      </dsp:txBody>
      <dsp:txXfrm>
        <a:off x="10178141" y="1710067"/>
        <a:ext cx="1561385" cy="1998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F5260-4BE3-4115-8546-BA77F238ED87}">
      <dsp:nvSpPr>
        <dsp:cNvPr id="0" name=""/>
        <dsp:cNvSpPr/>
      </dsp:nvSpPr>
      <dsp:spPr>
        <a:xfrm>
          <a:off x="204179" y="0"/>
          <a:ext cx="11415779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07912-03A8-4FA7-9D50-FD1DFCD47F80}">
      <dsp:nvSpPr>
        <dsp:cNvPr id="0" name=""/>
        <dsp:cNvSpPr/>
      </dsp:nvSpPr>
      <dsp:spPr>
        <a:xfrm>
          <a:off x="4718" y="1625600"/>
          <a:ext cx="1690482" cy="2167466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2"/>
              </a:solidFill>
            </a:rPr>
            <a:t>65-тен </a:t>
          </a:r>
          <a:r>
            <a:rPr lang="ru-RU" sz="2400" b="1" kern="1200" dirty="0" err="1">
              <a:solidFill>
                <a:schemeClr val="tx2"/>
              </a:solidFill>
            </a:rPr>
            <a:t>асқан</a:t>
          </a:r>
          <a:r>
            <a:rPr lang="ru-RU" sz="2400" b="1" kern="1200" dirty="0">
              <a:solidFill>
                <a:schemeClr val="tx2"/>
              </a:solidFill>
            </a:rPr>
            <a:t> </a:t>
          </a:r>
          <a:r>
            <a:rPr lang="ru-RU" sz="2400" b="1" kern="1200" dirty="0" err="1">
              <a:solidFill>
                <a:schemeClr val="tx2"/>
              </a:solidFill>
            </a:rPr>
            <a:t>жаста</a:t>
          </a:r>
          <a:endParaRPr lang="ru-RU" sz="2400" b="1" kern="1200" dirty="0">
            <a:solidFill>
              <a:schemeClr val="tx2"/>
            </a:solidFill>
          </a:endParaRPr>
        </a:p>
      </dsp:txBody>
      <dsp:txXfrm>
        <a:off x="87241" y="1708123"/>
        <a:ext cx="1525436" cy="2002420"/>
      </dsp:txXfrm>
    </dsp:sp>
    <dsp:sp modelId="{774E12DB-473B-4F79-9921-1BE51A7ED3D2}">
      <dsp:nvSpPr>
        <dsp:cNvPr id="0" name=""/>
        <dsp:cNvSpPr/>
      </dsp:nvSpPr>
      <dsp:spPr>
        <a:xfrm>
          <a:off x="1976947" y="1625600"/>
          <a:ext cx="1690482" cy="2167466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Қан</a:t>
          </a:r>
          <a:r>
            <a:rPr lang="ru-RU" sz="18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8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айналымы</a:t>
          </a:r>
          <a:r>
            <a:rPr lang="ru-RU" sz="18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8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жүйесі</a:t>
          </a:r>
          <a:r>
            <a:rPr lang="ru-RU" sz="18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8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аурулары</a:t>
          </a:r>
          <a:r>
            <a:rPr lang="ru-RU" sz="18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бар </a:t>
          </a:r>
          <a:r>
            <a:rPr lang="ru-RU" sz="12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(</a:t>
          </a:r>
          <a:r>
            <a:rPr lang="ru-RU" sz="12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күретамырлы</a:t>
          </a:r>
          <a:r>
            <a:rPr lang="ru-RU" sz="12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2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қысымның</a:t>
          </a:r>
          <a:r>
            <a:rPr lang="ru-RU" sz="12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2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көтерілуі</a:t>
          </a:r>
          <a:r>
            <a:rPr lang="ru-RU" sz="12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ru-RU" sz="12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созылмалы</a:t>
          </a:r>
          <a:r>
            <a:rPr lang="ru-RU" sz="12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2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жүрек</a:t>
          </a:r>
          <a:r>
            <a:rPr lang="ru-RU" sz="12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2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жеткіліксіздігі</a:t>
          </a:r>
          <a:r>
            <a:rPr lang="ru-RU" sz="12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2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және</a:t>
          </a:r>
          <a:r>
            <a:rPr lang="ru-RU" sz="12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2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т.б</a:t>
          </a:r>
          <a:r>
            <a:rPr lang="ru-RU" sz="12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.)</a:t>
          </a:r>
          <a:endParaRPr lang="ru-RU" sz="1800" b="1" kern="1200" dirty="0">
            <a:solidFill>
              <a:srgbClr val="335B74"/>
            </a:solidFill>
            <a:latin typeface="Calibri" panose="020F0502020204030204"/>
            <a:ea typeface="+mn-ea"/>
            <a:cs typeface="+mn-cs"/>
          </a:endParaRPr>
        </a:p>
      </dsp:txBody>
      <dsp:txXfrm>
        <a:off x="2059470" y="1708123"/>
        <a:ext cx="1525436" cy="2002420"/>
      </dsp:txXfrm>
    </dsp:sp>
    <dsp:sp modelId="{65952D6C-61AE-4D05-89AE-225448BC6222}">
      <dsp:nvSpPr>
        <dsp:cNvPr id="0" name=""/>
        <dsp:cNvSpPr/>
      </dsp:nvSpPr>
      <dsp:spPr>
        <a:xfrm>
          <a:off x="3949176" y="1625600"/>
          <a:ext cx="1690482" cy="2167466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Жоғарғы</a:t>
          </a:r>
          <a:r>
            <a:rPr lang="ru-RU" sz="16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6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тыныс</a:t>
          </a:r>
          <a:r>
            <a:rPr lang="ru-RU" sz="16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6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алу</a:t>
          </a:r>
          <a:r>
            <a:rPr lang="ru-RU" sz="16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6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жүйесінің</a:t>
          </a:r>
          <a:r>
            <a:rPr lang="ru-RU" sz="16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6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созылмалы</a:t>
          </a:r>
          <a:r>
            <a:rPr lang="ru-RU" sz="16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6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аурулары</a:t>
          </a:r>
          <a:r>
            <a:rPr lang="ru-RU" sz="16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бар</a:t>
          </a:r>
          <a:r>
            <a:rPr lang="ru-RU" sz="14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2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(СОӨА, БД, </a:t>
          </a:r>
          <a:r>
            <a:rPr lang="ru-RU" sz="12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өкпедегі</a:t>
          </a:r>
          <a:r>
            <a:rPr lang="ru-RU" sz="12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2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фиброзды</a:t>
          </a:r>
          <a:r>
            <a:rPr lang="ru-RU" sz="12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2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өзгерістер</a:t>
          </a:r>
          <a:r>
            <a:rPr lang="ru-RU" sz="12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)</a:t>
          </a:r>
          <a:endParaRPr lang="ru-RU" sz="1600" b="1" kern="1200" dirty="0">
            <a:solidFill>
              <a:srgbClr val="335B74"/>
            </a:solidFill>
            <a:latin typeface="Calibri" panose="020F0502020204030204"/>
            <a:ea typeface="+mn-ea"/>
            <a:cs typeface="+mn-cs"/>
          </a:endParaRPr>
        </a:p>
      </dsp:txBody>
      <dsp:txXfrm>
        <a:off x="4031699" y="1708123"/>
        <a:ext cx="1525436" cy="2002420"/>
      </dsp:txXfrm>
    </dsp:sp>
    <dsp:sp modelId="{9084EFE3-C11F-47E6-832A-649055E1E6FE}">
      <dsp:nvSpPr>
        <dsp:cNvPr id="0" name=""/>
        <dsp:cNvSpPr/>
      </dsp:nvSpPr>
      <dsp:spPr>
        <a:xfrm>
          <a:off x="5921406" y="1625600"/>
          <a:ext cx="1690482" cy="2167466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Эндокринопатия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(</a:t>
          </a:r>
          <a:r>
            <a:rPr lang="ru-RU" sz="14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қант</a:t>
          </a:r>
          <a:r>
            <a:rPr lang="ru-RU" sz="14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4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диабеті</a:t>
          </a:r>
          <a:r>
            <a:rPr lang="ru-RU" sz="14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4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метаболикалық</a:t>
          </a:r>
          <a:r>
            <a:rPr lang="ru-RU" sz="14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синдром, </a:t>
          </a:r>
          <a:r>
            <a:rPr lang="ru-RU" sz="14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семіздік</a:t>
          </a:r>
          <a:r>
            <a:rPr lang="ru-RU" sz="14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4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және</a:t>
          </a:r>
          <a:r>
            <a:rPr lang="ru-RU" sz="14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4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т.б</a:t>
          </a:r>
          <a:r>
            <a:rPr lang="ru-RU" sz="14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.);</a:t>
          </a:r>
          <a:endParaRPr lang="ru-RU" sz="1800" b="1" kern="1200" dirty="0">
            <a:solidFill>
              <a:srgbClr val="335B74"/>
            </a:solidFill>
            <a:latin typeface="Calibri" panose="020F0502020204030204"/>
            <a:ea typeface="+mn-ea"/>
            <a:cs typeface="+mn-cs"/>
          </a:endParaRPr>
        </a:p>
      </dsp:txBody>
      <dsp:txXfrm>
        <a:off x="6003929" y="1708123"/>
        <a:ext cx="1525436" cy="2002420"/>
      </dsp:txXfrm>
    </dsp:sp>
    <dsp:sp modelId="{27FB9609-CDCF-4022-A098-99D44F9F1673}">
      <dsp:nvSpPr>
        <dsp:cNvPr id="0" name=""/>
        <dsp:cNvSpPr/>
      </dsp:nvSpPr>
      <dsp:spPr>
        <a:xfrm>
          <a:off x="7893635" y="1625600"/>
          <a:ext cx="1953555" cy="2167466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Иммун</a:t>
          </a:r>
          <a:r>
            <a:rPr lang="ru-RU" sz="18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8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тапшылығы</a:t>
          </a:r>
          <a:r>
            <a:rPr lang="ru-RU" sz="18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8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жағдайлары</a:t>
          </a:r>
          <a:r>
            <a:rPr lang="ru-RU" sz="18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бар </a:t>
          </a:r>
          <a:r>
            <a:rPr lang="ru-RU" sz="14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(</a:t>
          </a:r>
          <a:r>
            <a:rPr lang="ru-RU" sz="14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иммуносупрессивті</a:t>
          </a:r>
          <a:r>
            <a:rPr lang="ru-RU" sz="14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терапия </a:t>
          </a:r>
          <a:r>
            <a:rPr lang="ru-RU" sz="14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бойынша</a:t>
          </a:r>
          <a:r>
            <a:rPr lang="ru-RU" sz="14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4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онкологиялық</a:t>
          </a:r>
          <a:r>
            <a:rPr lang="ru-RU" sz="14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ru-RU" sz="14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гематологиялық</a:t>
          </a:r>
          <a:r>
            <a:rPr lang="ru-RU" sz="14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4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науқастар</a:t>
          </a:r>
          <a:r>
            <a:rPr lang="ru-RU" sz="14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4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және</a:t>
          </a:r>
          <a:r>
            <a:rPr lang="ru-RU" sz="14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4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т.б</a:t>
          </a:r>
          <a:r>
            <a:rPr lang="ru-RU" sz="14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.)</a:t>
          </a:r>
          <a:endParaRPr lang="ru-RU" sz="1600" b="1" kern="1200" dirty="0">
            <a:solidFill>
              <a:srgbClr val="335B74"/>
            </a:solidFill>
            <a:latin typeface="Calibri" panose="020F0502020204030204"/>
            <a:ea typeface="+mn-ea"/>
            <a:cs typeface="+mn-cs"/>
          </a:endParaRPr>
        </a:p>
      </dsp:txBody>
      <dsp:txXfrm>
        <a:off x="7989000" y="1720965"/>
        <a:ext cx="1762825" cy="1976736"/>
      </dsp:txXfrm>
    </dsp:sp>
    <dsp:sp modelId="{C54A2BF4-93A3-4C2A-86CF-E2DABC357646}">
      <dsp:nvSpPr>
        <dsp:cNvPr id="0" name=""/>
        <dsp:cNvSpPr/>
      </dsp:nvSpPr>
      <dsp:spPr>
        <a:xfrm>
          <a:off x="10128937" y="1625600"/>
          <a:ext cx="1690482" cy="2167466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Жүкті</a:t>
          </a:r>
          <a:r>
            <a:rPr lang="ru-RU" sz="1800" b="1" kern="1200" dirty="0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800" b="1" kern="1200" dirty="0" err="1">
              <a:solidFill>
                <a:srgbClr val="335B74"/>
              </a:solidFill>
              <a:latin typeface="Calibri" panose="020F0502020204030204"/>
              <a:ea typeface="+mn-ea"/>
              <a:cs typeface="+mn-cs"/>
            </a:rPr>
            <a:t>әйелдер</a:t>
          </a:r>
          <a:endParaRPr lang="ru-RU" sz="1800" b="1" kern="1200" dirty="0">
            <a:solidFill>
              <a:srgbClr val="335B74"/>
            </a:solidFill>
            <a:latin typeface="Calibri" panose="020F0502020204030204"/>
            <a:ea typeface="+mn-ea"/>
            <a:cs typeface="+mn-cs"/>
          </a:endParaRPr>
        </a:p>
      </dsp:txBody>
      <dsp:txXfrm>
        <a:off x="10211460" y="1708123"/>
        <a:ext cx="1525436" cy="2002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1244A-0D89-49E4-B0ED-C6690141271B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0"/>
            <a:ext cx="5438140" cy="39079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C17B2-8AE3-4922-B63F-110934D0E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31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C17B2-8AE3-4922-B63F-110934D0E59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078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C17B2-8AE3-4922-B63F-110934D0E59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885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C17B2-8AE3-4922-B63F-110934D0E59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685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C17B2-8AE3-4922-B63F-110934D0E593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685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C17B2-8AE3-4922-B63F-110934D0E59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952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C17B2-8AE3-4922-B63F-110934D0E593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952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C17B2-8AE3-4922-B63F-110934D0E593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857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C17B2-8AE3-4922-B63F-110934D0E59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201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C17B2-8AE3-4922-B63F-110934D0E59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90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C17B2-8AE3-4922-B63F-110934D0E59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001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C17B2-8AE3-4922-B63F-110934D0E59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531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C17B2-8AE3-4922-B63F-110934D0E59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03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C17B2-8AE3-4922-B63F-110934D0E59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563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C17B2-8AE3-4922-B63F-110934D0E59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597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C17B2-8AE3-4922-B63F-110934D0E59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717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AE50-3635-44C8-959A-BC2827E53A9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D585-A8D6-474C-BAC0-2A2505F2264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38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AE50-3635-44C8-959A-BC2827E53A9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D585-A8D6-474C-BAC0-2A2505F22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19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AE50-3635-44C8-959A-BC2827E53A9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D585-A8D6-474C-BAC0-2A2505F22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02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AE50-3635-44C8-959A-BC2827E53A9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D585-A8D6-474C-BAC0-2A2505F22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50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AE50-3635-44C8-959A-BC2827E53A9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D585-A8D6-474C-BAC0-2A2505F2264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54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AE50-3635-44C8-959A-BC2827E53A9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D585-A8D6-474C-BAC0-2A2505F22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42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AE50-3635-44C8-959A-BC2827E53A9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D585-A8D6-474C-BAC0-2A2505F22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78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AE50-3635-44C8-959A-BC2827E53A9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D585-A8D6-474C-BAC0-2A2505F22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004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AE50-3635-44C8-959A-BC2827E53A9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D585-A8D6-474C-BAC0-2A2505F22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72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3D9AE50-3635-44C8-959A-BC2827E53A9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4AD585-A8D6-474C-BAC0-2A2505F22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4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AE50-3635-44C8-959A-BC2827E53A9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D585-A8D6-474C-BAC0-2A2505F22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5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3D9AE50-3635-44C8-959A-BC2827E53A9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64AD585-A8D6-474C-BAC0-2A2505F2264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51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3A455D-0CD3-44B9-8B19-43C7F2B48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1967" y="532016"/>
            <a:ext cx="10008066" cy="363406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2020-2021 </a:t>
            </a:r>
            <a:r>
              <a:rPr lang="ru-R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оқу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жылында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білім беру </a:t>
            </a:r>
            <a:r>
              <a:rPr lang="ru-R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ұйымдарының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жұмысын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ретке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келтіруге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ru-R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күтіп-ұстауға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ru-R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және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қамсыздандыруға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қойылатын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санитарлық-эпидемиологиялық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талаптар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2479" y="6473228"/>
            <a:ext cx="10058400" cy="30234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kk-KZ" b="1" dirty="0">
                <a:solidFill>
                  <a:schemeClr val="bg1"/>
                </a:solidFill>
              </a:rPr>
              <a:t>Г. Павлодар, 2020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51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966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190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029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832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D3C705-C0C9-4849-9E94-B4DD34F90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199" y="2113747"/>
            <a:ext cx="3898472" cy="263050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sz="2100" b="1" u="sng" dirty="0"/>
          </a:p>
          <a:p>
            <a:pPr marL="0" indent="0" algn="ctr">
              <a:buNone/>
            </a:pPr>
            <a:r>
              <a:rPr lang="ru-RU" sz="2100" b="1" u="sng" dirty="0"/>
              <a:t>Учителям запрещается </a:t>
            </a:r>
            <a:r>
              <a:rPr lang="ru-RU" sz="2100" b="1" dirty="0"/>
              <a:t>передвижение по кабинетам, посещение учительской, проведение внеклассных мероприятий и родительских собраний.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A426FE08-50AA-431F-8033-5BA2B9D110AA}"/>
              </a:ext>
            </a:extLst>
          </p:cNvPr>
          <p:cNvSpPr txBox="1">
            <a:spLocks/>
          </p:cNvSpPr>
          <p:nvPr/>
        </p:nvSpPr>
        <p:spPr>
          <a:xfrm>
            <a:off x="768282" y="799719"/>
            <a:ext cx="10949145" cy="6684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Обучение в организациях образования 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в дежурных классах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070E19C0-F8BF-4AFA-9C42-1A7C13875262}"/>
              </a:ext>
            </a:extLst>
          </p:cNvPr>
          <p:cNvSpPr txBox="1">
            <a:spLocks/>
          </p:cNvSpPr>
          <p:nvPr/>
        </p:nvSpPr>
        <p:spPr>
          <a:xfrm>
            <a:off x="4729655" y="2113747"/>
            <a:ext cx="3403745" cy="13152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100" b="1" u="sng" dirty="0"/>
              <a:t>Все оперативные совещания </a:t>
            </a:r>
            <a:r>
              <a:rPr lang="ru-RU" sz="2100" b="1" dirty="0"/>
              <a:t>проводятся в дистанционном формате</a:t>
            </a:r>
            <a:endParaRPr lang="ru-RU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D01581C8-56B9-4E16-A600-28C362032FC7}"/>
              </a:ext>
            </a:extLst>
          </p:cNvPr>
          <p:cNvSpPr txBox="1">
            <a:spLocks/>
          </p:cNvSpPr>
          <p:nvPr/>
        </p:nvSpPr>
        <p:spPr>
          <a:xfrm>
            <a:off x="4729655" y="3590529"/>
            <a:ext cx="3403745" cy="1094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100" b="1" dirty="0"/>
              <a:t>Школьные столовые/ буфеты </a:t>
            </a:r>
            <a:r>
              <a:rPr lang="ru-RU" sz="2100" b="1" u="sng" dirty="0"/>
              <a:t>не функционируют</a:t>
            </a:r>
            <a:endParaRPr lang="ru-RU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DDD85FF1-C5EF-4E3D-8D7F-259998C1AA29}"/>
              </a:ext>
            </a:extLst>
          </p:cNvPr>
          <p:cNvSpPr txBox="1">
            <a:spLocks/>
          </p:cNvSpPr>
          <p:nvPr/>
        </p:nvSpPr>
        <p:spPr>
          <a:xfrm>
            <a:off x="8313682" y="2113747"/>
            <a:ext cx="3403745" cy="26305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/>
              <a:t>Сопровождение обучающихся родителями до занятий и после осуществляется </a:t>
            </a:r>
          </a:p>
          <a:p>
            <a:pPr marL="0" indent="0" algn="ctr">
              <a:buNone/>
            </a:pPr>
            <a:r>
              <a:rPr lang="ru-RU" b="1" u="sng" dirty="0"/>
              <a:t>до входа в школу. </a:t>
            </a:r>
          </a:p>
          <a:p>
            <a:pPr marL="0" indent="0" algn="ctr">
              <a:buNone/>
            </a:pPr>
            <a:r>
              <a:rPr lang="ru-RU" b="1" u="sng" dirty="0"/>
              <a:t>Вход в школу родителями запрещен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64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D3C705-C0C9-4849-9E94-B4DD34F90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199" y="2113747"/>
            <a:ext cx="3898472" cy="263050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sz="2100" b="1" u="sng" dirty="0"/>
          </a:p>
          <a:p>
            <a:pPr marL="0" indent="0" algn="ctr">
              <a:buNone/>
            </a:pPr>
            <a:r>
              <a:rPr lang="ru-RU" sz="2100" b="1" u="sng" dirty="0" err="1"/>
              <a:t>Мұғалімдерге</a:t>
            </a:r>
            <a:r>
              <a:rPr lang="ru-RU" sz="2100" b="1" dirty="0"/>
              <a:t> </a:t>
            </a:r>
            <a:r>
              <a:rPr lang="ru-RU" sz="2100" b="1" dirty="0" err="1"/>
              <a:t>кабинеттерді</a:t>
            </a:r>
            <a:r>
              <a:rPr lang="ru-RU" sz="2100" b="1" dirty="0"/>
              <a:t> </a:t>
            </a:r>
            <a:r>
              <a:rPr lang="ru-RU" sz="2100" b="1" dirty="0" err="1"/>
              <a:t>аралауға</a:t>
            </a:r>
            <a:r>
              <a:rPr lang="ru-RU" sz="2100" b="1" dirty="0"/>
              <a:t>, </a:t>
            </a:r>
            <a:r>
              <a:rPr lang="ru-RU" sz="2100" b="1" dirty="0" err="1"/>
              <a:t>мұғалімдер</a:t>
            </a:r>
            <a:r>
              <a:rPr lang="ru-RU" sz="2100" b="1" dirty="0"/>
              <a:t> </a:t>
            </a:r>
            <a:r>
              <a:rPr lang="ru-RU" sz="2100" b="1" dirty="0" err="1"/>
              <a:t>бөлмесіне</a:t>
            </a:r>
            <a:r>
              <a:rPr lang="ru-RU" sz="2100" b="1" dirty="0"/>
              <a:t> </a:t>
            </a:r>
            <a:r>
              <a:rPr lang="ru-RU" sz="2100" b="1" dirty="0" err="1"/>
              <a:t>баруға</a:t>
            </a:r>
            <a:r>
              <a:rPr lang="ru-RU" sz="2100" b="1" dirty="0"/>
              <a:t>, </a:t>
            </a:r>
            <a:r>
              <a:rPr lang="ru-RU" sz="2100" b="1" dirty="0" err="1"/>
              <a:t>сыныптан</a:t>
            </a:r>
            <a:r>
              <a:rPr lang="ru-RU" sz="2100" b="1" dirty="0"/>
              <a:t> </a:t>
            </a:r>
            <a:r>
              <a:rPr lang="ru-RU" sz="2100" b="1" dirty="0" err="1"/>
              <a:t>тыс</a:t>
            </a:r>
            <a:r>
              <a:rPr lang="ru-RU" sz="2100" b="1" dirty="0"/>
              <a:t> </a:t>
            </a:r>
            <a:r>
              <a:rPr lang="ru-RU" sz="2100" b="1" dirty="0" err="1"/>
              <a:t>жұмыстар</a:t>
            </a:r>
            <a:r>
              <a:rPr lang="ru-RU" sz="2100" b="1" dirty="0"/>
              <a:t> мен </a:t>
            </a:r>
            <a:r>
              <a:rPr lang="ru-RU" sz="2100" b="1" dirty="0" err="1"/>
              <a:t>ата-аналар</a:t>
            </a:r>
            <a:r>
              <a:rPr lang="ru-RU" sz="2100" b="1" dirty="0"/>
              <a:t> </a:t>
            </a:r>
            <a:r>
              <a:rPr lang="ru-RU" sz="2100" b="1" dirty="0" err="1"/>
              <a:t>жиналыстарын</a:t>
            </a:r>
            <a:r>
              <a:rPr lang="ru-RU" sz="2100" b="1" dirty="0"/>
              <a:t> </a:t>
            </a:r>
            <a:r>
              <a:rPr lang="ru-RU" sz="2100" b="1" dirty="0" err="1"/>
              <a:t>өткізуге</a:t>
            </a:r>
            <a:r>
              <a:rPr lang="ru-RU" sz="2100" b="1" dirty="0"/>
              <a:t> </a:t>
            </a:r>
            <a:r>
              <a:rPr lang="ru-RU" sz="2100" b="1" u="sng" dirty="0" err="1"/>
              <a:t>тыйым</a:t>
            </a:r>
            <a:r>
              <a:rPr lang="ru-RU" sz="2100" b="1" u="sng" dirty="0"/>
              <a:t> </a:t>
            </a:r>
            <a:r>
              <a:rPr lang="ru-RU" sz="2100" b="1" u="sng" dirty="0" err="1"/>
              <a:t>салынады</a:t>
            </a:r>
            <a:r>
              <a:rPr lang="ru-RU" sz="2100" b="1" u="sng" dirty="0"/>
              <a:t>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A426FE08-50AA-431F-8033-5BA2B9D110AA}"/>
              </a:ext>
            </a:extLst>
          </p:cNvPr>
          <p:cNvSpPr txBox="1">
            <a:spLocks/>
          </p:cNvSpPr>
          <p:nvPr/>
        </p:nvSpPr>
        <p:spPr>
          <a:xfrm>
            <a:off x="768282" y="799719"/>
            <a:ext cx="10949145" cy="6684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Білім беру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ұйымдарындағы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кезекші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сыныптарда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оқыту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070E19C0-F8BF-4AFA-9C42-1A7C13875262}"/>
              </a:ext>
            </a:extLst>
          </p:cNvPr>
          <p:cNvSpPr txBox="1">
            <a:spLocks/>
          </p:cNvSpPr>
          <p:nvPr/>
        </p:nvSpPr>
        <p:spPr>
          <a:xfrm>
            <a:off x="4729655" y="2113747"/>
            <a:ext cx="3403745" cy="13152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100" b="1" u="sng" dirty="0"/>
          </a:p>
          <a:p>
            <a:pPr marL="0" indent="0" algn="ctr">
              <a:buNone/>
            </a:pPr>
            <a:r>
              <a:rPr lang="ru-RU" sz="2100" b="1" u="sng" dirty="0" err="1"/>
              <a:t>Барлық</a:t>
            </a:r>
            <a:r>
              <a:rPr lang="ru-RU" sz="2100" b="1" u="sng" dirty="0"/>
              <a:t> </a:t>
            </a:r>
            <a:r>
              <a:rPr lang="ru-RU" sz="2100" b="1" u="sng" dirty="0" err="1"/>
              <a:t>жедел</a:t>
            </a:r>
            <a:r>
              <a:rPr lang="ru-RU" sz="2100" b="1" u="sng" dirty="0"/>
              <a:t> </a:t>
            </a:r>
            <a:r>
              <a:rPr lang="ru-RU" sz="2100" b="1" u="sng" dirty="0" err="1"/>
              <a:t>жиналыстар</a:t>
            </a:r>
            <a:r>
              <a:rPr lang="ru-RU" sz="2100" b="1" u="sng" dirty="0"/>
              <a:t> </a:t>
            </a:r>
            <a:r>
              <a:rPr lang="ru-RU" sz="2100" b="1" dirty="0" err="1"/>
              <a:t>қашықтан</a:t>
            </a:r>
            <a:r>
              <a:rPr lang="ru-RU" sz="2100" b="1" dirty="0"/>
              <a:t> </a:t>
            </a:r>
            <a:r>
              <a:rPr lang="ru-RU" sz="2100" b="1" dirty="0" err="1"/>
              <a:t>өткізіледі</a:t>
            </a:r>
            <a:endParaRPr lang="ru-RU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D01581C8-56B9-4E16-A600-28C362032FC7}"/>
              </a:ext>
            </a:extLst>
          </p:cNvPr>
          <p:cNvSpPr txBox="1">
            <a:spLocks/>
          </p:cNvSpPr>
          <p:nvPr/>
        </p:nvSpPr>
        <p:spPr>
          <a:xfrm>
            <a:off x="4729655" y="3590529"/>
            <a:ext cx="3403745" cy="1094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100" b="1" dirty="0" err="1"/>
              <a:t>Мектеп</a:t>
            </a:r>
            <a:r>
              <a:rPr lang="ru-RU" sz="2100" b="1" dirty="0"/>
              <a:t> </a:t>
            </a:r>
            <a:r>
              <a:rPr lang="ru-RU" sz="2100" b="1" dirty="0" err="1"/>
              <a:t>асханалары</a:t>
            </a:r>
            <a:r>
              <a:rPr lang="ru-RU" sz="2100" b="1" dirty="0"/>
              <a:t> / </a:t>
            </a:r>
            <a:r>
              <a:rPr lang="ru-RU" sz="2100" b="1" dirty="0" err="1"/>
              <a:t>буфеттер</a:t>
            </a:r>
            <a:r>
              <a:rPr lang="ru-RU" sz="2100" b="1" dirty="0"/>
              <a:t> </a:t>
            </a:r>
            <a:r>
              <a:rPr lang="ru-RU" sz="2100" b="1" u="sng" dirty="0" err="1"/>
              <a:t>жұмыс</a:t>
            </a:r>
            <a:r>
              <a:rPr lang="ru-RU" sz="2100" b="1" u="sng" dirty="0"/>
              <a:t> </a:t>
            </a:r>
            <a:r>
              <a:rPr lang="ru-RU" sz="2100" b="1" u="sng" dirty="0" err="1"/>
              <a:t>істемейді</a:t>
            </a:r>
            <a:endParaRPr lang="ru-RU" u="sng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DDD85FF1-C5EF-4E3D-8D7F-259998C1AA29}"/>
              </a:ext>
            </a:extLst>
          </p:cNvPr>
          <p:cNvSpPr txBox="1">
            <a:spLocks/>
          </p:cNvSpPr>
          <p:nvPr/>
        </p:nvSpPr>
        <p:spPr>
          <a:xfrm>
            <a:off x="8313682" y="2113747"/>
            <a:ext cx="3403745" cy="26305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 err="1"/>
              <a:t>Ата-ана</a:t>
            </a:r>
            <a:r>
              <a:rPr lang="ru-RU" b="1" dirty="0"/>
              <a:t> </a:t>
            </a:r>
            <a:r>
              <a:rPr lang="ru-RU" b="1" dirty="0" err="1"/>
              <a:t>өз</a:t>
            </a:r>
            <a:r>
              <a:rPr lang="ru-RU" b="1" dirty="0"/>
              <a:t> </a:t>
            </a:r>
            <a:r>
              <a:rPr lang="ru-RU" b="1" dirty="0" err="1"/>
              <a:t>баласын</a:t>
            </a:r>
            <a:r>
              <a:rPr lang="ru-RU" b="1" dirty="0"/>
              <a:t> </a:t>
            </a:r>
            <a:r>
              <a:rPr lang="ru-RU" b="1" dirty="0" err="1"/>
              <a:t>сабаққа</a:t>
            </a:r>
            <a:r>
              <a:rPr lang="ru-RU" b="1" dirty="0"/>
              <a:t> </a:t>
            </a:r>
            <a:r>
              <a:rPr lang="ru-RU" b="1" dirty="0" err="1"/>
              <a:t>дейін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сабақтан</a:t>
            </a:r>
            <a:r>
              <a:rPr lang="ru-RU" b="1" dirty="0"/>
              <a:t> </a:t>
            </a:r>
            <a:r>
              <a:rPr lang="ru-RU" b="1" dirty="0" err="1"/>
              <a:t>кейін</a:t>
            </a:r>
            <a:r>
              <a:rPr lang="ru-RU" b="1" dirty="0"/>
              <a:t> </a:t>
            </a:r>
            <a:r>
              <a:rPr lang="ru-RU" b="1" u="sng" dirty="0" err="1"/>
              <a:t>кіре</a:t>
            </a:r>
            <a:r>
              <a:rPr lang="ru-RU" b="1" u="sng" dirty="0"/>
              <a:t> </a:t>
            </a:r>
            <a:r>
              <a:rPr lang="ru-RU" b="1" u="sng" dirty="0" err="1"/>
              <a:t>беріс</a:t>
            </a:r>
            <a:r>
              <a:rPr lang="ru-RU" b="1" u="sng" dirty="0"/>
              <a:t> </a:t>
            </a:r>
            <a:r>
              <a:rPr lang="ru-RU" b="1" u="sng" dirty="0" err="1"/>
              <a:t>есікке</a:t>
            </a:r>
            <a:r>
              <a:rPr lang="ru-RU" b="1" u="sng" dirty="0"/>
              <a:t> </a:t>
            </a:r>
            <a:r>
              <a:rPr lang="ru-RU" b="1" u="sng" dirty="0" err="1"/>
              <a:t>дейін</a:t>
            </a:r>
            <a:r>
              <a:rPr lang="ru-RU" b="1" u="sng" dirty="0"/>
              <a:t> </a:t>
            </a:r>
            <a:r>
              <a:rPr lang="ru-RU" b="1" dirty="0" err="1"/>
              <a:t>шығарып</a:t>
            </a:r>
            <a:r>
              <a:rPr lang="ru-RU" b="1" dirty="0"/>
              <a:t> </a:t>
            </a:r>
            <a:r>
              <a:rPr lang="ru-RU" b="1" dirty="0" err="1"/>
              <a:t>салып</a:t>
            </a:r>
            <a:r>
              <a:rPr lang="ru-RU" b="1" dirty="0"/>
              <a:t> </a:t>
            </a:r>
            <a:r>
              <a:rPr lang="ru-RU" b="1" dirty="0" err="1"/>
              <a:t>күтіп</a:t>
            </a:r>
            <a:r>
              <a:rPr lang="ru-RU" b="1" dirty="0"/>
              <a:t> </a:t>
            </a:r>
            <a:r>
              <a:rPr lang="ru-RU" b="1" dirty="0" err="1"/>
              <a:t>алады</a:t>
            </a:r>
            <a:r>
              <a:rPr lang="ru-RU" b="1" dirty="0"/>
              <a:t>. </a:t>
            </a:r>
            <a:r>
              <a:rPr lang="ru-RU" b="1" u="sng" dirty="0" err="1"/>
              <a:t>Мектепке</a:t>
            </a:r>
            <a:r>
              <a:rPr lang="ru-RU" b="1" u="sng" dirty="0"/>
              <a:t> </a:t>
            </a:r>
            <a:r>
              <a:rPr lang="ru-RU" b="1" u="sng" dirty="0" err="1"/>
              <a:t>кіруге</a:t>
            </a:r>
            <a:r>
              <a:rPr lang="ru-RU" b="1" u="sng" dirty="0"/>
              <a:t> </a:t>
            </a:r>
            <a:r>
              <a:rPr lang="ru-RU" b="1" u="sng" dirty="0" err="1"/>
              <a:t>ата-анаға</a:t>
            </a:r>
            <a:r>
              <a:rPr lang="ru-RU" b="1" u="sng" dirty="0"/>
              <a:t> </a:t>
            </a:r>
            <a:r>
              <a:rPr lang="ru-RU" b="1" u="sng" dirty="0" err="1"/>
              <a:t>тыйым</a:t>
            </a:r>
            <a:r>
              <a:rPr lang="ru-RU" b="1" u="sng" dirty="0"/>
              <a:t> </a:t>
            </a:r>
            <a:r>
              <a:rPr lang="ru-RU" b="1" u="sng" dirty="0" err="1"/>
              <a:t>салынады</a:t>
            </a:r>
            <a:r>
              <a:rPr lang="ru-RU" b="1" u="sng" dirty="0"/>
              <a:t>.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404046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548" y="167829"/>
            <a:ext cx="11666473" cy="66843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При организации обучения в дежурных классах необходимо: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9548" y="836266"/>
            <a:ext cx="11666473" cy="550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1. </a:t>
            </a:r>
            <a:r>
              <a:rPr lang="ru-RU" sz="2400" i="1" u="sng" spc="10" dirty="0">
                <a:ea typeface="Times New Roman" panose="02020603050405020304" pitchFamily="18" charset="0"/>
              </a:rPr>
              <a:t>увеличение смен и подсмен</a:t>
            </a:r>
            <a:r>
              <a:rPr lang="ru-RU" sz="2400" i="1" spc="10" dirty="0">
                <a:ea typeface="Times New Roman" panose="02020603050405020304" pitchFamily="18" charset="0"/>
              </a:rPr>
              <a:t> для социального дистанцирования;</a:t>
            </a:r>
          </a:p>
          <a:p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2. обучение </a:t>
            </a:r>
            <a:r>
              <a:rPr lang="ru-RU" sz="2200" i="1" u="sng" spc="10" dirty="0">
                <a:latin typeface="+mj-lt"/>
                <a:ea typeface="Times New Roman" panose="02020603050405020304" pitchFamily="18" charset="0"/>
              </a:rPr>
              <a:t>с чередованием подгрупп через день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(1 подгруппа – понедельник, среда, пятница, 2 подгруппа - вторник, четверг, 2 понедельник);</a:t>
            </a:r>
          </a:p>
          <a:p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3. организация перемен между уроками </a:t>
            </a:r>
            <a:r>
              <a:rPr lang="ru-RU" sz="2200" i="1" u="sng" spc="10" dirty="0">
                <a:latin typeface="+mj-lt"/>
                <a:ea typeface="Times New Roman" panose="02020603050405020304" pitchFamily="18" charset="0"/>
              </a:rPr>
              <a:t>в разное время для разных классов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;</a:t>
            </a:r>
          </a:p>
          <a:p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4. ежедневный замер температуры  обучающихся при входе;</a:t>
            </a:r>
          </a:p>
          <a:p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5. обеспечение режима ношения масок;</a:t>
            </a:r>
          </a:p>
          <a:p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6. расстановка учебных столов на </a:t>
            </a:r>
            <a:r>
              <a:rPr lang="ru-RU" sz="2200" i="1" spc="10">
                <a:latin typeface="+mj-lt"/>
                <a:ea typeface="Times New Roman" panose="02020603050405020304" pitchFamily="18" charset="0"/>
              </a:rPr>
              <a:t>расстоянии </a:t>
            </a:r>
            <a:r>
              <a:rPr lang="ru-RU" sz="2200" i="1" u="sng" spc="10" smtClean="0">
                <a:latin typeface="+mj-lt"/>
                <a:ea typeface="Times New Roman" panose="02020603050405020304" pitchFamily="18" charset="0"/>
              </a:rPr>
              <a:t>1,5 </a:t>
            </a:r>
            <a:r>
              <a:rPr lang="ru-RU" sz="2200" i="1" u="sng" spc="10" dirty="0">
                <a:latin typeface="+mj-lt"/>
                <a:ea typeface="Times New Roman" panose="02020603050405020304" pitchFamily="18" charset="0"/>
              </a:rPr>
              <a:t>метра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;</a:t>
            </a:r>
          </a:p>
          <a:p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7. проветривание, кварцевание;</a:t>
            </a:r>
          </a:p>
          <a:p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8. мытье рук и использование специальных средств </a:t>
            </a:r>
            <a:r>
              <a:rPr lang="ru-RU" sz="2200" i="1" u="sng" spc="10" dirty="0">
                <a:latin typeface="+mj-lt"/>
                <a:ea typeface="Times New Roman" panose="02020603050405020304" pitchFamily="18" charset="0"/>
              </a:rPr>
              <a:t>после каждого урока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;</a:t>
            </a:r>
          </a:p>
          <a:p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9. влажная уборка кабинетов после каждого второго урока;</a:t>
            </a:r>
          </a:p>
          <a:p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10. </a:t>
            </a:r>
            <a:r>
              <a:rPr lang="ru-RU" sz="2200" i="1" u="sng" spc="10" dirty="0">
                <a:latin typeface="+mj-lt"/>
                <a:ea typeface="Times New Roman" panose="02020603050405020304" pitchFamily="18" charset="0"/>
              </a:rPr>
              <a:t>влажная уборка 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между сменами, подсменами в коридорах, рекреациях, холлах и других помещениях;</a:t>
            </a:r>
          </a:p>
          <a:p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11. функционирование медицинских кабинетов и изоляторов для ежедневного замера температуры, выявления симптомов заболеваний, изоляции, в случаях выявления заболевших, объявления карантина и перехода на дистанционное обучение всего класса, контроля состояния детей класса, после чего возвращение класса в штатный режим.</a:t>
            </a:r>
            <a:r>
              <a:rPr lang="ru-RU" sz="2200" i="1" spc="1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729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548" y="167829"/>
            <a:ext cx="11666473" cy="66843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/>
              <a:t>Кезекшілік</a:t>
            </a:r>
            <a:r>
              <a:rPr lang="ru-RU" sz="3600" b="1" dirty="0"/>
              <a:t> </a:t>
            </a:r>
            <a:r>
              <a:rPr lang="ru-RU" sz="3600" b="1" dirty="0" err="1"/>
              <a:t>сыныптарда</a:t>
            </a:r>
            <a:r>
              <a:rPr lang="ru-RU" sz="3600" b="1" dirty="0"/>
              <a:t> </a:t>
            </a:r>
            <a:r>
              <a:rPr lang="ru-RU" sz="3600" b="1" dirty="0" err="1"/>
              <a:t>оқытуды</a:t>
            </a:r>
            <a:r>
              <a:rPr lang="ru-RU" sz="3600" b="1" dirty="0"/>
              <a:t> </a:t>
            </a:r>
            <a:r>
              <a:rPr lang="ru-RU" sz="3600" b="1" dirty="0" err="1"/>
              <a:t>ұйымдастырған</a:t>
            </a:r>
            <a:r>
              <a:rPr lang="ru-RU" sz="3600" b="1" dirty="0"/>
              <a:t> </a:t>
            </a:r>
            <a:r>
              <a:rPr lang="ru-RU" sz="3600" b="1" dirty="0" err="1"/>
              <a:t>кезде</a:t>
            </a:r>
            <a:r>
              <a:rPr lang="ru-RU" sz="3600" b="1" dirty="0"/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9548" y="836266"/>
            <a:ext cx="11666473" cy="58477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1.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әлеуметтік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қашықтықты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сақтау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үшін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u="sng" spc="10" dirty="0" err="1">
                <a:latin typeface="+mj-lt"/>
                <a:ea typeface="Times New Roman" panose="02020603050405020304" pitchFamily="18" charset="0"/>
              </a:rPr>
              <a:t>ауысымдарды</a:t>
            </a:r>
            <a:r>
              <a:rPr lang="ru-RU" sz="2200" i="1" u="sng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u="sng" spc="10" dirty="0" err="1">
                <a:latin typeface="+mj-lt"/>
                <a:ea typeface="Times New Roman" panose="02020603050405020304" pitchFamily="18" charset="0"/>
              </a:rPr>
              <a:t>көбейту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;</a:t>
            </a:r>
          </a:p>
          <a:p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2. </a:t>
            </a:r>
            <a:r>
              <a:rPr lang="ru-RU" sz="2200" i="1" u="sng" spc="10" dirty="0" err="1">
                <a:latin typeface="+mj-lt"/>
                <a:ea typeface="Times New Roman" panose="02020603050405020304" pitchFamily="18" charset="0"/>
              </a:rPr>
              <a:t>күн</a:t>
            </a:r>
            <a:r>
              <a:rPr lang="ru-RU" sz="2200" i="1" u="sng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u="sng" spc="10" dirty="0" err="1">
                <a:latin typeface="+mj-lt"/>
                <a:ea typeface="Times New Roman" panose="02020603050405020304" pitchFamily="18" charset="0"/>
              </a:rPr>
              <a:t>сайын</a:t>
            </a:r>
            <a:r>
              <a:rPr lang="ru-RU" sz="2200" i="1" u="sng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u="sng" spc="10" dirty="0" err="1">
                <a:latin typeface="+mj-lt"/>
                <a:ea typeface="Times New Roman" panose="02020603050405020304" pitchFamily="18" charset="0"/>
              </a:rPr>
              <a:t>топты</a:t>
            </a:r>
            <a:r>
              <a:rPr lang="ru-RU" sz="2200" i="1" u="sng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u="sng" spc="10" dirty="0" err="1">
                <a:latin typeface="+mj-lt"/>
                <a:ea typeface="Times New Roman" panose="02020603050405020304" pitchFamily="18" charset="0"/>
              </a:rPr>
              <a:t>ауыстырып</a:t>
            </a:r>
            <a:r>
              <a:rPr lang="ru-RU" sz="2200" i="1" u="sng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u="sng" spc="10" dirty="0" err="1">
                <a:latin typeface="+mj-lt"/>
                <a:ea typeface="Times New Roman" panose="02020603050405020304" pitchFamily="18" charset="0"/>
              </a:rPr>
              <a:t>оқыту</a:t>
            </a:r>
            <a:r>
              <a:rPr lang="ru-RU" sz="2200" i="1" u="sng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(1 топ –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дүйсенбі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сәрсенбі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жұма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, 2 топ –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сейсенбі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бейсенбі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, 2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дүйсенбі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);</a:t>
            </a:r>
          </a:p>
          <a:p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3. </a:t>
            </a:r>
            <a:r>
              <a:rPr lang="ru-RU" sz="2200" i="1" u="sng" spc="10" dirty="0" err="1">
                <a:latin typeface="+mj-lt"/>
                <a:ea typeface="Times New Roman" panose="02020603050405020304" pitchFamily="18" charset="0"/>
              </a:rPr>
              <a:t>әр</a:t>
            </a:r>
            <a:r>
              <a:rPr lang="ru-RU" sz="2200" i="1" u="sng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u="sng" spc="10" dirty="0" err="1">
                <a:latin typeface="+mj-lt"/>
                <a:ea typeface="Times New Roman" panose="02020603050405020304" pitchFamily="18" charset="0"/>
              </a:rPr>
              <a:t>сабаққа</a:t>
            </a:r>
            <a:r>
              <a:rPr lang="ru-RU" sz="2200" i="1" u="sng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u="sng" spc="10" dirty="0" err="1">
                <a:latin typeface="+mj-lt"/>
                <a:ea typeface="Times New Roman" panose="02020603050405020304" pitchFamily="18" charset="0"/>
              </a:rPr>
              <a:t>әр</a:t>
            </a:r>
            <a:r>
              <a:rPr lang="ru-RU" sz="2200" i="1" u="sng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u="sng" spc="10" dirty="0" err="1">
                <a:latin typeface="+mj-lt"/>
                <a:ea typeface="Times New Roman" panose="02020603050405020304" pitchFamily="18" charset="0"/>
              </a:rPr>
              <a:t>түрлі</a:t>
            </a:r>
            <a:r>
              <a:rPr lang="ru-RU" sz="2200" i="1" u="sng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u="sng" spc="10" dirty="0" err="1">
                <a:latin typeface="+mj-lt"/>
                <a:ea typeface="Times New Roman" panose="02020603050405020304" pitchFamily="18" charset="0"/>
              </a:rPr>
              <a:t>уақытта</a:t>
            </a:r>
            <a:r>
              <a:rPr lang="ru-RU" sz="2200" i="1" u="sng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сабақ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арасындағы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үзілістерді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ұйымдастыру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;</a:t>
            </a:r>
          </a:p>
          <a:p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4. </a:t>
            </a:r>
            <a:r>
              <a:rPr lang="ru-RU" sz="2200" i="1" u="sng" spc="10" dirty="0" err="1">
                <a:latin typeface="+mj-lt"/>
                <a:ea typeface="Times New Roman" panose="02020603050405020304" pitchFamily="18" charset="0"/>
              </a:rPr>
              <a:t>кіреберісте</a:t>
            </a:r>
            <a:r>
              <a:rPr lang="ru-RU" sz="2200" i="1" u="sng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u="sng" spc="10" dirty="0" err="1">
                <a:latin typeface="+mj-lt"/>
                <a:ea typeface="Times New Roman" panose="02020603050405020304" pitchFamily="18" charset="0"/>
              </a:rPr>
              <a:t>күн</a:t>
            </a:r>
            <a:r>
              <a:rPr lang="ru-RU" sz="2200" i="1" u="sng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u="sng" spc="10" dirty="0" err="1">
                <a:latin typeface="+mj-lt"/>
                <a:ea typeface="Times New Roman" panose="02020603050405020304" pitchFamily="18" charset="0"/>
              </a:rPr>
              <a:t>сайын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оқушылардың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дене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қызуларын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өлшеу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;</a:t>
            </a:r>
          </a:p>
          <a:p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5. маска кию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тәртібін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қамтамасыз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ету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;</a:t>
            </a:r>
          </a:p>
          <a:p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6.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оқу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үстелдерін </a:t>
            </a:r>
            <a:r>
              <a:rPr lang="ru-RU" sz="2200" i="1" u="sng" spc="10" dirty="0">
                <a:latin typeface="+mj-lt"/>
                <a:ea typeface="Times New Roman" panose="02020603050405020304" pitchFamily="18" charset="0"/>
              </a:rPr>
              <a:t>1 метр </a:t>
            </a:r>
            <a:r>
              <a:rPr lang="ru-RU" sz="2200" i="1" u="sng" spc="10" dirty="0" err="1">
                <a:latin typeface="+mj-lt"/>
                <a:ea typeface="Times New Roman" panose="02020603050405020304" pitchFamily="18" charset="0"/>
              </a:rPr>
              <a:t>қашықтықта</a:t>
            </a:r>
            <a:r>
              <a:rPr lang="ru-RU" sz="2200" i="1" u="sng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орналастыру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;</a:t>
            </a:r>
          </a:p>
          <a:p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7. желдету,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кварцтау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;</a:t>
            </a:r>
          </a:p>
          <a:p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8. қолды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жуу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және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әр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сабақтан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кейін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арнайы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kk-KZ" sz="2200" i="1" spc="10" dirty="0">
                <a:latin typeface="+mj-lt"/>
                <a:ea typeface="Times New Roman" panose="02020603050405020304" pitchFamily="18" charset="0"/>
              </a:rPr>
              <a:t>құралдарды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қолдану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;</a:t>
            </a:r>
          </a:p>
          <a:p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9.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әр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екінші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сабақтан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кейін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кабинеттерді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ылғалды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тазалау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;</a:t>
            </a:r>
          </a:p>
          <a:p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10.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ауысым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арасында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дәліздерді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демалыс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орындарынды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холлдарды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және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басқа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үй-жайларды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</a:rPr>
              <a:t>ылғалды</a:t>
            </a:r>
            <a:r>
              <a:rPr lang="ru-RU" sz="2200" i="1" spc="10" dirty="0">
                <a:latin typeface="+mj-lt"/>
              </a:rPr>
              <a:t> </a:t>
            </a:r>
            <a:r>
              <a:rPr lang="ru-RU" sz="2200" i="1" spc="10" dirty="0" err="1">
                <a:latin typeface="+mj-lt"/>
              </a:rPr>
              <a:t>тазалау</a:t>
            </a:r>
            <a:r>
              <a:rPr lang="ru-RU" sz="2200" i="1" spc="10" dirty="0">
                <a:latin typeface="+mj-lt"/>
              </a:rPr>
              <a:t>;</a:t>
            </a:r>
          </a:p>
          <a:p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11.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дене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қызуын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күнделікті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өлшеу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үшін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сырқат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белгілерін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анықтау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үшін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медициналық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кабинет пен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оқшаулағыштардың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жұмыс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істеуі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;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сырқатталғандарды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айқындаған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жағдайда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оқшаулату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;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нан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кейін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изоляции, в случаях выявления заболевших,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бүкіл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сыныпты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қашықтықтан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оқытуға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көшіру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, карантин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жариялау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;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сыныптағы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балалардың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жағдайын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бақылап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кейін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сыныпты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әдеттегі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оқыту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режиміне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i="1" spc="10" dirty="0" err="1">
                <a:latin typeface="+mj-lt"/>
                <a:ea typeface="Times New Roman" panose="02020603050405020304" pitchFamily="18" charset="0"/>
              </a:rPr>
              <a:t>қайтару</a:t>
            </a:r>
            <a:r>
              <a:rPr lang="ru-RU" sz="2200" i="1" spc="10" dirty="0">
                <a:latin typeface="+mj-lt"/>
                <a:ea typeface="Times New Roman" panose="02020603050405020304" pitchFamily="18" charset="0"/>
              </a:rPr>
              <a:t>. </a:t>
            </a:r>
            <a:endParaRPr lang="ru-RU" sz="2200" i="1" spc="10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92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FC4EB2C-7682-4076-8DDD-3572797DF451}"/>
              </a:ext>
            </a:extLst>
          </p:cNvPr>
          <p:cNvSpPr txBox="1"/>
          <p:nvPr/>
        </p:nvSpPr>
        <p:spPr>
          <a:xfrm>
            <a:off x="11836866" y="637563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E669DA83-FE0B-4DAF-A605-179CCB3B10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2679323"/>
              </p:ext>
            </p:extLst>
          </p:nvPr>
        </p:nvGraphicFramePr>
        <p:xfrm>
          <a:off x="168380" y="543302"/>
          <a:ext cx="1182413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A7C28A1F-8EF1-4C3D-93D2-61F596FE269F}"/>
              </a:ext>
            </a:extLst>
          </p:cNvPr>
          <p:cNvSpPr txBox="1">
            <a:spLocks/>
          </p:cNvSpPr>
          <p:nvPr/>
        </p:nvSpPr>
        <p:spPr>
          <a:xfrm>
            <a:off x="579438" y="543302"/>
            <a:ext cx="11224470" cy="4482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/>
              <a:t>При организации обучения в дежурных классов </a:t>
            </a:r>
            <a:r>
              <a:rPr lang="ru-RU" sz="2500" b="1" u="sng" dirty="0"/>
              <a:t>исключить</a:t>
            </a:r>
            <a:r>
              <a:rPr lang="ru-RU" sz="2500" b="1" dirty="0"/>
              <a:t> работу</a:t>
            </a:r>
          </a:p>
          <a:p>
            <a:r>
              <a:rPr lang="ru-RU" sz="2500" b="1" dirty="0"/>
              <a:t>педагогов, относящихся к группе риска, имеющих следующие показания: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397167"/>
              </p:ext>
            </p:extLst>
          </p:nvPr>
        </p:nvGraphicFramePr>
        <p:xfrm>
          <a:off x="3107690" y="4575408"/>
          <a:ext cx="4999990" cy="180022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673350">
                  <a:extLst>
                    <a:ext uri="{9D8B030D-6E8A-4147-A177-3AD203B41FA5}">
                      <a16:colId xmlns:a16="http://schemas.microsoft.com/office/drawing/2014/main" xmlns="" val="2732845540"/>
                    </a:ext>
                  </a:extLst>
                </a:gridCol>
                <a:gridCol w="2326640">
                  <a:extLst>
                    <a:ext uri="{9D8B030D-6E8A-4147-A177-3AD203B41FA5}">
                      <a16:colId xmlns:a16="http://schemas.microsoft.com/office/drawing/2014/main" xmlns="" val="3027305205"/>
                    </a:ext>
                  </a:extLst>
                </a:gridCol>
              </a:tblGrid>
              <a:tr h="4076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Наименование организации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Количество педагогов в начальных классах 65 и выше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140075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СШ №5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57201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СШ №37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16292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СШ №14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901742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СШ №36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112557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СШ им. Б. Момышулы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945450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СШ №23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060454974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53115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1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FC4EB2C-7682-4076-8DDD-3572797DF451}"/>
              </a:ext>
            </a:extLst>
          </p:cNvPr>
          <p:cNvSpPr txBox="1"/>
          <p:nvPr/>
        </p:nvSpPr>
        <p:spPr>
          <a:xfrm>
            <a:off x="11836866" y="637563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E669DA83-FE0B-4DAF-A605-179CCB3B10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7756964"/>
              </p:ext>
            </p:extLst>
          </p:nvPr>
        </p:nvGraphicFramePr>
        <p:xfrm>
          <a:off x="147419" y="386765"/>
          <a:ext cx="1182413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A7C28A1F-8EF1-4C3D-93D2-61F596FE269F}"/>
              </a:ext>
            </a:extLst>
          </p:cNvPr>
          <p:cNvSpPr txBox="1">
            <a:spLocks/>
          </p:cNvSpPr>
          <p:nvPr/>
        </p:nvSpPr>
        <p:spPr>
          <a:xfrm>
            <a:off x="599668" y="156780"/>
            <a:ext cx="11224470" cy="814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err="1"/>
              <a:t>Кезекшілік</a:t>
            </a:r>
            <a:r>
              <a:rPr lang="ru-RU" sz="2500" b="1" dirty="0"/>
              <a:t> </a:t>
            </a:r>
            <a:r>
              <a:rPr lang="ru-RU" sz="2500" b="1" dirty="0" err="1"/>
              <a:t>сыныптарда</a:t>
            </a:r>
            <a:r>
              <a:rPr lang="ru-RU" sz="2500" b="1" dirty="0"/>
              <a:t> </a:t>
            </a:r>
            <a:r>
              <a:rPr lang="ru-RU" sz="2500" b="1" dirty="0" err="1"/>
              <a:t>оқытуды</a:t>
            </a:r>
            <a:r>
              <a:rPr lang="ru-RU" sz="2500" b="1" dirty="0"/>
              <a:t> </a:t>
            </a:r>
            <a:r>
              <a:rPr lang="ru-RU" sz="2500" b="1" dirty="0" err="1"/>
              <a:t>ұйымдастырған</a:t>
            </a:r>
            <a:r>
              <a:rPr lang="ru-RU" sz="2500" b="1" dirty="0"/>
              <a:t> </a:t>
            </a:r>
            <a:r>
              <a:rPr lang="ru-RU" sz="2500" b="1" dirty="0" err="1"/>
              <a:t>кезде</a:t>
            </a:r>
            <a:r>
              <a:rPr lang="ru-RU" sz="2500" b="1" dirty="0"/>
              <a:t> </a:t>
            </a:r>
            <a:r>
              <a:rPr lang="ru-RU" sz="2500" b="1" dirty="0" err="1"/>
              <a:t>қауіпті</a:t>
            </a:r>
            <a:r>
              <a:rPr lang="ru-RU" sz="2500" b="1" dirty="0"/>
              <a:t> </a:t>
            </a:r>
            <a:r>
              <a:rPr lang="ru-RU" sz="2500" b="1" dirty="0" err="1"/>
              <a:t>топқа</a:t>
            </a:r>
            <a:r>
              <a:rPr lang="ru-RU" sz="2500" b="1" dirty="0"/>
              <a:t> </a:t>
            </a:r>
            <a:r>
              <a:rPr lang="ru-RU" sz="2500" b="1" dirty="0" err="1"/>
              <a:t>жататын</a:t>
            </a:r>
            <a:r>
              <a:rPr lang="ru-RU" sz="2500" b="1" dirty="0"/>
              <a:t> </a:t>
            </a:r>
            <a:r>
              <a:rPr lang="ru-RU" sz="2500" b="1" dirty="0" err="1"/>
              <a:t>төменде</a:t>
            </a:r>
            <a:r>
              <a:rPr lang="ru-RU" sz="2500" b="1" dirty="0"/>
              <a:t> </a:t>
            </a:r>
            <a:r>
              <a:rPr lang="ru-RU" sz="2500" b="1" dirty="0" err="1"/>
              <a:t>көрсетілген</a:t>
            </a:r>
            <a:r>
              <a:rPr lang="ru-RU" sz="2500" b="1" dirty="0"/>
              <a:t> </a:t>
            </a:r>
            <a:r>
              <a:rPr lang="ru-RU" sz="2500" b="1" dirty="0" err="1"/>
              <a:t>мұғалімдердің</a:t>
            </a:r>
            <a:r>
              <a:rPr lang="ru-RU" sz="2500" b="1" dirty="0"/>
              <a:t> </a:t>
            </a:r>
            <a:r>
              <a:rPr lang="ru-RU" sz="2500" b="1" dirty="0" err="1"/>
              <a:t>жұмысын</a:t>
            </a:r>
            <a:r>
              <a:rPr lang="ru-RU" sz="2500" b="1" dirty="0"/>
              <a:t> </a:t>
            </a:r>
            <a:r>
              <a:rPr lang="ru-RU" sz="2500" b="1" dirty="0" err="1"/>
              <a:t>тоқтату</a:t>
            </a:r>
            <a:r>
              <a:rPr lang="ru-RU" sz="2500" b="1" dirty="0"/>
              <a:t>: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616418"/>
              </p:ext>
            </p:extLst>
          </p:nvPr>
        </p:nvGraphicFramePr>
        <p:xfrm>
          <a:off x="3575050" y="4383003"/>
          <a:ext cx="4827270" cy="185928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274635">
                  <a:extLst>
                    <a:ext uri="{9D8B030D-6E8A-4147-A177-3AD203B41FA5}">
                      <a16:colId xmlns:a16="http://schemas.microsoft.com/office/drawing/2014/main" xmlns="" val="2732845540"/>
                    </a:ext>
                  </a:extLst>
                </a:gridCol>
                <a:gridCol w="2552635">
                  <a:extLst>
                    <a:ext uri="{9D8B030D-6E8A-4147-A177-3AD203B41FA5}">
                      <a16:colId xmlns:a16="http://schemas.microsoft.com/office/drawing/2014/main" xmlns="" val="3027305205"/>
                    </a:ext>
                  </a:extLst>
                </a:gridCol>
              </a:tblGrid>
              <a:tr h="412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>
                          <a:effectLst/>
                        </a:rPr>
                        <a:t>Мекеменің</a:t>
                      </a:r>
                      <a:r>
                        <a:rPr lang="ru-RU" sz="1400" b="1" u="none" strike="noStrike" dirty="0">
                          <a:effectLst/>
                        </a:rPr>
                        <a:t> </a:t>
                      </a:r>
                      <a:r>
                        <a:rPr lang="ru-RU" sz="1400" b="1" u="none" strike="noStrike" dirty="0" err="1">
                          <a:effectLst/>
                        </a:rPr>
                        <a:t>атауы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65-тен </a:t>
                      </a:r>
                      <a:r>
                        <a:rPr lang="ru-RU" sz="1400" b="1" u="none" strike="noStrike" dirty="0" err="1">
                          <a:effectLst/>
                        </a:rPr>
                        <a:t>асқан</a:t>
                      </a:r>
                      <a:r>
                        <a:rPr lang="ru-RU" sz="1400" b="1" u="none" strike="noStrike" dirty="0">
                          <a:effectLst/>
                        </a:rPr>
                        <a:t> </a:t>
                      </a:r>
                      <a:r>
                        <a:rPr lang="ru-RU" sz="1400" b="1" u="none" strike="noStrike" dirty="0" err="1">
                          <a:effectLst/>
                        </a:rPr>
                        <a:t>жастағы</a:t>
                      </a:r>
                      <a:r>
                        <a:rPr lang="ru-RU" sz="1400" b="1" u="none" strike="noStrike" dirty="0">
                          <a:effectLst/>
                        </a:rPr>
                        <a:t> </a:t>
                      </a:r>
                      <a:r>
                        <a:rPr lang="ru-RU" sz="1400" b="1" u="none" strike="noStrike" dirty="0" err="1">
                          <a:effectLst/>
                        </a:rPr>
                        <a:t>бастауыш</a:t>
                      </a:r>
                      <a:r>
                        <a:rPr lang="ru-RU" sz="1400" b="1" u="none" strike="noStrike" dirty="0">
                          <a:effectLst/>
                        </a:rPr>
                        <a:t> </a:t>
                      </a:r>
                      <a:r>
                        <a:rPr lang="ru-RU" sz="1400" b="1" u="none" strike="noStrike" dirty="0" err="1">
                          <a:effectLst/>
                        </a:rPr>
                        <a:t>сынып</a:t>
                      </a:r>
                      <a:r>
                        <a:rPr lang="ru-RU" sz="1400" b="1" u="none" strike="noStrike" dirty="0">
                          <a:effectLst/>
                        </a:rPr>
                        <a:t> </a:t>
                      </a:r>
                      <a:r>
                        <a:rPr lang="ru-RU" sz="1400" b="1" u="none" strike="noStrike" dirty="0" err="1">
                          <a:effectLst/>
                        </a:rPr>
                        <a:t>мұғалімдері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140075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№5 ЖОМ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57201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№37 ЖОМ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16292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№14 ЖОМ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901742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№36 ЖОМ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112557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Б. </a:t>
                      </a:r>
                      <a:r>
                        <a:rPr lang="ru-RU" sz="1200" u="none" strike="noStrike" dirty="0" err="1">
                          <a:effectLst/>
                        </a:rPr>
                        <a:t>Момышұлы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ат</a:t>
                      </a:r>
                      <a:r>
                        <a:rPr lang="ru-RU" sz="1200" u="none" strike="noStrike" dirty="0">
                          <a:effectLst/>
                        </a:rPr>
                        <a:t> ЖОМ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945450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№23 ЖОМ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060454974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 algn="l" fontAlgn="b"/>
                      <a:r>
                        <a:rPr lang="kk-KZ" sz="1400" b="1" u="none" strike="noStrike" dirty="0">
                          <a:effectLst/>
                        </a:rPr>
                        <a:t>Б</a:t>
                      </a:r>
                      <a:r>
                        <a:rPr lang="ru-RU" sz="1400" b="1" u="none" strike="noStrike" dirty="0">
                          <a:effectLst/>
                        </a:rPr>
                        <a:t>АРЛЫҒЫ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53115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95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3A455D-0CD3-44B9-8B19-43C7F2B48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137" y="1442719"/>
            <a:ext cx="10008066" cy="2856361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Санитарно-эпидемиологические требования к порядку, содержанию и обеспечению работы организаций образования </a:t>
            </a:r>
            <a:b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 2020-2021 учебном году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2479" y="6473228"/>
            <a:ext cx="10058400" cy="30234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kk-KZ" b="1" dirty="0">
                <a:solidFill>
                  <a:schemeClr val="bg1"/>
                </a:solidFill>
              </a:rPr>
              <a:t>Г. Павлодар, 2020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2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8" y="1"/>
            <a:ext cx="11463324" cy="68164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В организациях образования должны проводиться</a:t>
            </a:r>
            <a:endParaRPr lang="ru-RU" sz="36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629" y="681645"/>
            <a:ext cx="11903826" cy="6176355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/>
              <a:t>строгое соблюдение профилактических мероприятий на время распространения «COVID-19»;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/>
              <a:t>не превышение проектной мощности заполнения школьных помещений</a:t>
            </a:r>
            <a:r>
              <a:rPr lang="kk-KZ" b="1" dirty="0"/>
              <a:t>;</a:t>
            </a:r>
            <a:r>
              <a:rPr lang="ru-RU" b="1" dirty="0"/>
              <a:t> 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/>
              <a:t>проведение ежедневного утреннего фильтра медицинскими работниками всех сотрудников и обучающихся  школы (термометрия, обработка рук антисептиком у входа в здание, обработка подошвы обуви, смена обуви); 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/>
              <a:t>ограничение доступа родителей и других посетителей, в том числе беременных и лиц старше 65 лет в помещения школы; 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/>
              <a:t>запрещение допуска контактных семей и их детей с подтвержденными случаями COVID-19; 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/>
              <a:t>запрещение доступа в школу детей и сотрудников школы с признаками острых респираторных заболеваний (кашель, чихание, недомогание и др.);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/>
              <a:t>ограничение допуска детей (карантин), прибывших из-за рубежа за 14 дней до посещения школы;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</a:rPr>
              <a:t>назначение ответственного лица за соблюдением сан-</a:t>
            </a:r>
            <a:r>
              <a:rPr lang="ru-RU" b="1" dirty="0" err="1">
                <a:solidFill>
                  <a:schemeClr val="tx1"/>
                </a:solidFill>
              </a:rPr>
              <a:t>эпид</a:t>
            </a:r>
            <a:r>
              <a:rPr lang="ru-RU" b="1" dirty="0">
                <a:solidFill>
                  <a:schemeClr val="tx1"/>
                </a:solidFill>
              </a:rPr>
              <a:t> требований (измерение температуры, инструктажа персонала, своевременная смена средств индивидуальной защиты, отслеживание необходимого запаса дезинфицирующих, моющих и антисептических средств, ведение журнала проведения инструктажа, утилизация масок, респираторов, салфеток, обработка оборудования и инвентаря, уборка помещений);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</a:rPr>
              <a:t>проведение еженедельного инструктажа среди сотрудников о необходимости соблюдения правил личной/производственной гигиены и контроля за их неукоснительным соблюдением.</a:t>
            </a:r>
          </a:p>
        </p:txBody>
      </p:sp>
    </p:spTree>
    <p:extLst>
      <p:ext uri="{BB962C8B-B14F-4D97-AF65-F5344CB8AC3E}">
        <p14:creationId xmlns:p14="http://schemas.microsoft.com/office/powerpoint/2010/main" val="27018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8" y="1"/>
            <a:ext cx="11463324" cy="681644"/>
          </a:xfrm>
        </p:spPr>
        <p:txBody>
          <a:bodyPr>
            <a:noAutofit/>
          </a:bodyPr>
          <a:lstStyle/>
          <a:p>
            <a:pPr algn="ctr"/>
            <a:r>
              <a:rPr lang="ru-RU" sz="3600" b="1" u="sng" dirty="0">
                <a:solidFill>
                  <a:schemeClr val="accent1">
                    <a:lumMod val="50000"/>
                  </a:schemeClr>
                </a:solidFill>
              </a:rPr>
              <a:t>Білім беру </a:t>
            </a:r>
            <a:r>
              <a:rPr lang="ru-RU" sz="3600" b="1" u="sng" dirty="0" err="1">
                <a:solidFill>
                  <a:schemeClr val="accent1">
                    <a:lumMod val="50000"/>
                  </a:schemeClr>
                </a:solidFill>
              </a:rPr>
              <a:t>ұйымдарында</a:t>
            </a:r>
            <a:r>
              <a:rPr lang="ru-RU" sz="3600" b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u="sng" dirty="0" err="1">
                <a:solidFill>
                  <a:schemeClr val="accent1">
                    <a:lumMod val="50000"/>
                  </a:schemeClr>
                </a:solidFill>
              </a:rPr>
              <a:t>жүргізілуі</a:t>
            </a:r>
            <a:r>
              <a:rPr lang="ru-RU" sz="3600" b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u="sng" dirty="0" err="1">
                <a:solidFill>
                  <a:schemeClr val="accent1">
                    <a:lumMod val="50000"/>
                  </a:schemeClr>
                </a:solidFill>
              </a:rPr>
              <a:t>керек</a:t>
            </a:r>
            <a:r>
              <a:rPr lang="ru-RU" sz="3600" b="1" u="sng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629" y="681645"/>
            <a:ext cx="11903826" cy="6176355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/>
              <a:t>«COVID-19» </a:t>
            </a:r>
            <a:r>
              <a:rPr lang="ru-RU" b="1" dirty="0" err="1"/>
              <a:t>таралу</a:t>
            </a:r>
            <a:r>
              <a:rPr lang="ru-RU" b="1" dirty="0"/>
              <a:t> </a:t>
            </a:r>
            <a:r>
              <a:rPr lang="ru-RU" b="1" dirty="0" err="1"/>
              <a:t>кезіндегі</a:t>
            </a:r>
            <a:r>
              <a:rPr lang="ru-RU" b="1" dirty="0"/>
              <a:t> </a:t>
            </a:r>
            <a:r>
              <a:rPr lang="ru-RU" b="1" dirty="0" err="1"/>
              <a:t>алдын-алу</a:t>
            </a:r>
            <a:r>
              <a:rPr lang="ru-RU" b="1" dirty="0"/>
              <a:t> </a:t>
            </a:r>
            <a:r>
              <a:rPr lang="ru-RU" b="1" dirty="0" err="1"/>
              <a:t>шараларын</a:t>
            </a:r>
            <a:r>
              <a:rPr lang="ru-RU" b="1" dirty="0"/>
              <a:t> </a:t>
            </a:r>
            <a:r>
              <a:rPr lang="ru-RU" b="1" dirty="0" err="1"/>
              <a:t>қатаң</a:t>
            </a:r>
            <a:r>
              <a:rPr lang="ru-RU" b="1" dirty="0"/>
              <a:t> </a:t>
            </a:r>
            <a:r>
              <a:rPr lang="ru-RU" b="1" dirty="0" err="1"/>
              <a:t>сақтау</a:t>
            </a:r>
            <a:r>
              <a:rPr lang="ru-RU" b="1" dirty="0"/>
              <a:t>;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 err="1"/>
              <a:t>мектеп</a:t>
            </a:r>
            <a:r>
              <a:rPr lang="ru-RU" b="1" dirty="0"/>
              <a:t> </a:t>
            </a:r>
            <a:r>
              <a:rPr lang="ru-RU" b="1" dirty="0" err="1"/>
              <a:t>ғимаратын</a:t>
            </a:r>
            <a:r>
              <a:rPr lang="ru-RU" b="1" dirty="0"/>
              <a:t> </a:t>
            </a:r>
            <a:r>
              <a:rPr lang="ru-RU" b="1" dirty="0" err="1"/>
              <a:t>толтырудың</a:t>
            </a:r>
            <a:r>
              <a:rPr lang="ru-RU" b="1" dirty="0"/>
              <a:t> </a:t>
            </a:r>
            <a:r>
              <a:rPr lang="ru-RU" b="1" dirty="0" err="1"/>
              <a:t>жобалық</a:t>
            </a:r>
            <a:r>
              <a:rPr lang="ru-RU" b="1" dirty="0"/>
              <a:t> </a:t>
            </a:r>
            <a:r>
              <a:rPr lang="ru-RU" b="1" dirty="0" err="1"/>
              <a:t>қуаттылығынан</a:t>
            </a:r>
            <a:r>
              <a:rPr lang="ru-RU" b="1" dirty="0"/>
              <a:t> </a:t>
            </a:r>
            <a:r>
              <a:rPr lang="ru-RU" b="1" dirty="0" err="1"/>
              <a:t>аспау</a:t>
            </a:r>
            <a:r>
              <a:rPr lang="kk-KZ" b="1" dirty="0"/>
              <a:t>;</a:t>
            </a:r>
            <a:r>
              <a:rPr lang="ru-RU" b="1" dirty="0"/>
              <a:t> 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/>
              <a:t>медицина </a:t>
            </a:r>
            <a:r>
              <a:rPr lang="ru-RU" b="1" dirty="0" err="1"/>
              <a:t>қызметкерінің</a:t>
            </a:r>
            <a:r>
              <a:rPr lang="ru-RU" b="1" dirty="0"/>
              <a:t> </a:t>
            </a:r>
            <a:r>
              <a:rPr lang="ru-RU" b="1" dirty="0" err="1"/>
              <a:t>мектептің</a:t>
            </a:r>
            <a:r>
              <a:rPr lang="ru-RU" b="1" dirty="0"/>
              <a:t> </a:t>
            </a:r>
            <a:r>
              <a:rPr lang="ru-RU" b="1" dirty="0" err="1"/>
              <a:t>барлық</a:t>
            </a:r>
            <a:r>
              <a:rPr lang="ru-RU" b="1" dirty="0"/>
              <a:t> </a:t>
            </a:r>
            <a:r>
              <a:rPr lang="ru-RU" b="1" dirty="0" err="1"/>
              <a:t>қызметкерлерін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оқушыларын</a:t>
            </a:r>
            <a:r>
              <a:rPr lang="ru-RU" b="1" dirty="0"/>
              <a:t> </a:t>
            </a:r>
            <a:r>
              <a:rPr lang="ru-RU" b="1" dirty="0" err="1"/>
              <a:t>күн</a:t>
            </a:r>
            <a:r>
              <a:rPr lang="ru-RU" b="1" dirty="0"/>
              <a:t> </a:t>
            </a:r>
            <a:r>
              <a:rPr lang="ru-RU" b="1" dirty="0" err="1"/>
              <a:t>сайынғы</a:t>
            </a:r>
            <a:r>
              <a:rPr lang="ru-RU" b="1" dirty="0"/>
              <a:t> </a:t>
            </a:r>
            <a:r>
              <a:rPr lang="ru-RU" b="1" dirty="0" err="1"/>
              <a:t>таңертеңгілік</a:t>
            </a:r>
            <a:r>
              <a:rPr lang="ru-RU" b="1" dirty="0"/>
              <a:t> </a:t>
            </a:r>
            <a:r>
              <a:rPr lang="ru-RU" b="1" dirty="0" err="1"/>
              <a:t>сүзгілеуден</a:t>
            </a:r>
            <a:r>
              <a:rPr lang="ru-RU" b="1" dirty="0"/>
              <a:t> </a:t>
            </a:r>
            <a:r>
              <a:rPr lang="ru-RU" b="1" dirty="0" err="1"/>
              <a:t>өткізуі</a:t>
            </a:r>
            <a:r>
              <a:rPr lang="ru-RU" b="1" dirty="0"/>
              <a:t>; (термометрия, </a:t>
            </a:r>
            <a:r>
              <a:rPr lang="ru-RU" b="1" dirty="0" err="1"/>
              <a:t>ғимараттың</a:t>
            </a:r>
            <a:r>
              <a:rPr lang="ru-RU" b="1" dirty="0"/>
              <a:t> </a:t>
            </a:r>
            <a:r>
              <a:rPr lang="ru-RU" b="1" dirty="0" err="1"/>
              <a:t>кіреберісінде</a:t>
            </a:r>
            <a:r>
              <a:rPr lang="ru-RU" b="1" dirty="0"/>
              <a:t> қолды </a:t>
            </a:r>
            <a:r>
              <a:rPr lang="ru-RU" b="1" dirty="0" err="1"/>
              <a:t>антисептикпен</a:t>
            </a:r>
            <a:r>
              <a:rPr lang="ru-RU" b="1" dirty="0"/>
              <a:t> </a:t>
            </a:r>
            <a:r>
              <a:rPr lang="ru-RU" b="1" dirty="0" err="1"/>
              <a:t>зарасыздандыру</a:t>
            </a:r>
            <a:r>
              <a:rPr lang="ru-RU" b="1" dirty="0"/>
              <a:t>, </a:t>
            </a:r>
            <a:r>
              <a:rPr lang="ru-RU" b="1" dirty="0" err="1"/>
              <a:t>аяқ</a:t>
            </a:r>
            <a:r>
              <a:rPr lang="ru-RU" b="1" dirty="0"/>
              <a:t> </a:t>
            </a:r>
            <a:r>
              <a:rPr lang="ru-RU" b="1" dirty="0" err="1"/>
              <a:t>киімнің</a:t>
            </a:r>
            <a:r>
              <a:rPr lang="ru-RU" b="1" dirty="0"/>
              <a:t> </a:t>
            </a:r>
            <a:r>
              <a:rPr lang="ru-RU" b="1" dirty="0" err="1"/>
              <a:t>табанын</a:t>
            </a:r>
            <a:r>
              <a:rPr lang="ru-RU" b="1" dirty="0"/>
              <a:t> </a:t>
            </a:r>
            <a:r>
              <a:rPr lang="ru-RU" b="1" dirty="0" err="1"/>
              <a:t>зарасыздандыру</a:t>
            </a:r>
            <a:r>
              <a:rPr lang="ru-RU" b="1" dirty="0"/>
              <a:t>, </a:t>
            </a:r>
            <a:r>
              <a:rPr lang="ru-RU" b="1" dirty="0" err="1"/>
              <a:t>аяқ</a:t>
            </a:r>
            <a:r>
              <a:rPr lang="ru-RU" b="1" dirty="0"/>
              <a:t> </a:t>
            </a:r>
            <a:r>
              <a:rPr lang="ru-RU" b="1" dirty="0" err="1"/>
              <a:t>киімді</a:t>
            </a:r>
            <a:r>
              <a:rPr lang="ru-RU" b="1" dirty="0"/>
              <a:t> </a:t>
            </a:r>
            <a:r>
              <a:rPr lang="ru-RU" b="1" dirty="0" err="1"/>
              <a:t>ауыстыру</a:t>
            </a:r>
            <a:r>
              <a:rPr lang="ru-RU" b="1" dirty="0"/>
              <a:t>); 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 err="1"/>
              <a:t>ата-аналар</a:t>
            </a:r>
            <a:r>
              <a:rPr lang="ru-RU" b="1" dirty="0"/>
              <a:t> мен </a:t>
            </a:r>
            <a:r>
              <a:rPr lang="ru-RU" b="1" dirty="0" err="1"/>
              <a:t>басқа</a:t>
            </a:r>
            <a:r>
              <a:rPr lang="ru-RU" b="1" dirty="0"/>
              <a:t> </a:t>
            </a:r>
            <a:r>
              <a:rPr lang="ru-RU" b="1" dirty="0" err="1"/>
              <a:t>келушілердің</a:t>
            </a:r>
            <a:r>
              <a:rPr lang="ru-RU" b="1" dirty="0"/>
              <a:t>, </a:t>
            </a:r>
            <a:r>
              <a:rPr lang="ru-RU" b="1" dirty="0" err="1"/>
              <a:t>оның</a:t>
            </a:r>
            <a:r>
              <a:rPr lang="ru-RU" b="1" dirty="0"/>
              <a:t> </a:t>
            </a:r>
            <a:r>
              <a:rPr lang="ru-RU" b="1" dirty="0" err="1"/>
              <a:t>ішінде</a:t>
            </a:r>
            <a:r>
              <a:rPr lang="ru-RU" b="1" dirty="0"/>
              <a:t> </a:t>
            </a:r>
            <a:r>
              <a:rPr lang="ru-RU" b="1" dirty="0" err="1"/>
              <a:t>жүкті</a:t>
            </a:r>
            <a:r>
              <a:rPr lang="ru-RU" b="1" dirty="0"/>
              <a:t> </a:t>
            </a:r>
            <a:r>
              <a:rPr lang="ru-RU" b="1" dirty="0" err="1"/>
              <a:t>әйелдер</a:t>
            </a:r>
            <a:r>
              <a:rPr lang="ru-RU" b="1" dirty="0"/>
              <a:t> мен 65 </a:t>
            </a:r>
            <a:r>
              <a:rPr lang="ru-RU" b="1" dirty="0" err="1"/>
              <a:t>жастан</a:t>
            </a:r>
            <a:r>
              <a:rPr lang="ru-RU" b="1" dirty="0"/>
              <a:t> </a:t>
            </a:r>
            <a:r>
              <a:rPr lang="ru-RU" b="1" dirty="0" err="1"/>
              <a:t>асқан</a:t>
            </a:r>
            <a:r>
              <a:rPr lang="ru-RU" b="1" dirty="0"/>
              <a:t> </a:t>
            </a:r>
            <a:r>
              <a:rPr lang="ru-RU" b="1" dirty="0" err="1"/>
              <a:t>адамдардың</a:t>
            </a:r>
            <a:r>
              <a:rPr lang="ru-RU" b="1" dirty="0"/>
              <a:t> </a:t>
            </a:r>
            <a:r>
              <a:rPr lang="ru-RU" b="1" dirty="0" err="1"/>
              <a:t>мектеп</a:t>
            </a:r>
            <a:r>
              <a:rPr lang="ru-RU" b="1" dirty="0"/>
              <a:t> </a:t>
            </a:r>
            <a:r>
              <a:rPr lang="ru-RU" b="1" dirty="0" err="1"/>
              <a:t>ғимаратына</a:t>
            </a:r>
            <a:r>
              <a:rPr lang="ru-RU" b="1" dirty="0"/>
              <a:t> </a:t>
            </a:r>
            <a:r>
              <a:rPr lang="ru-RU" b="1" dirty="0" err="1"/>
              <a:t>кіруін</a:t>
            </a:r>
            <a:r>
              <a:rPr lang="ru-RU" b="1" dirty="0"/>
              <a:t> </a:t>
            </a:r>
            <a:r>
              <a:rPr lang="ru-RU" b="1" dirty="0" err="1"/>
              <a:t>шектеу</a:t>
            </a:r>
            <a:r>
              <a:rPr lang="ru-RU" b="1" dirty="0"/>
              <a:t>; 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/>
              <a:t>COVID-19 </a:t>
            </a:r>
            <a:r>
              <a:rPr lang="ru-RU" b="1" dirty="0" err="1"/>
              <a:t>расталған</a:t>
            </a:r>
            <a:r>
              <a:rPr lang="ru-RU" b="1" dirty="0"/>
              <a:t> </a:t>
            </a:r>
            <a:r>
              <a:rPr lang="ru-RU" b="1" dirty="0" err="1"/>
              <a:t>жағдайлардағы</a:t>
            </a:r>
            <a:r>
              <a:rPr lang="ru-RU" b="1" dirty="0"/>
              <a:t> </a:t>
            </a:r>
            <a:r>
              <a:rPr lang="ru-RU" b="1" dirty="0" err="1"/>
              <a:t>науқасты</a:t>
            </a:r>
            <a:r>
              <a:rPr lang="ru-RU" b="1" dirty="0"/>
              <a:t> </a:t>
            </a:r>
            <a:r>
              <a:rPr lang="ru-RU" b="1" dirty="0" err="1"/>
              <a:t>тұлғалармен</a:t>
            </a:r>
            <a:r>
              <a:rPr lang="ru-RU" b="1" dirty="0"/>
              <a:t> </a:t>
            </a:r>
            <a:r>
              <a:rPr lang="ru-RU" b="1" dirty="0" err="1"/>
              <a:t>байланыста</a:t>
            </a:r>
            <a:r>
              <a:rPr lang="ru-RU" b="1" dirty="0"/>
              <a:t> </a:t>
            </a:r>
            <a:r>
              <a:rPr lang="ru-RU" b="1" dirty="0" err="1"/>
              <a:t>болған</a:t>
            </a:r>
            <a:r>
              <a:rPr lang="ru-RU" b="1" dirty="0"/>
              <a:t> </a:t>
            </a:r>
            <a:r>
              <a:rPr lang="ru-RU" b="1" dirty="0" err="1"/>
              <a:t>отбасыларға</a:t>
            </a:r>
            <a:r>
              <a:rPr lang="ru-RU" b="1" dirty="0"/>
              <a:t>, </a:t>
            </a:r>
            <a:r>
              <a:rPr lang="ru-RU" b="1" dirty="0" err="1"/>
              <a:t>олардың</a:t>
            </a:r>
            <a:r>
              <a:rPr lang="ru-RU" b="1" dirty="0"/>
              <a:t> </a:t>
            </a:r>
            <a:r>
              <a:rPr lang="ru-RU" b="1" dirty="0" err="1"/>
              <a:t>балаларына</a:t>
            </a:r>
            <a:r>
              <a:rPr lang="ru-RU" b="1" dirty="0"/>
              <a:t> </a:t>
            </a:r>
            <a:r>
              <a:rPr lang="ru-RU" b="1" dirty="0" err="1"/>
              <a:t>мектепке</a:t>
            </a:r>
            <a:r>
              <a:rPr lang="ru-RU" b="1" dirty="0"/>
              <a:t> </a:t>
            </a:r>
            <a:r>
              <a:rPr lang="ru-RU" b="1" dirty="0" err="1"/>
              <a:t>кіруге</a:t>
            </a:r>
            <a:r>
              <a:rPr lang="ru-RU" b="1" dirty="0"/>
              <a:t> </a:t>
            </a:r>
            <a:r>
              <a:rPr lang="ru-RU" b="1" dirty="0" err="1"/>
              <a:t>тыйым</a:t>
            </a:r>
            <a:r>
              <a:rPr lang="ru-RU" b="1" dirty="0"/>
              <a:t> салу; 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 err="1"/>
              <a:t>жіті</a:t>
            </a:r>
            <a:r>
              <a:rPr lang="ru-RU" b="1" dirty="0"/>
              <a:t> </a:t>
            </a:r>
            <a:r>
              <a:rPr lang="ru-RU" b="1" dirty="0" err="1"/>
              <a:t>респираторлық</a:t>
            </a:r>
            <a:r>
              <a:rPr lang="ru-RU" b="1" dirty="0"/>
              <a:t> </a:t>
            </a:r>
            <a:r>
              <a:rPr lang="ru-RU" b="1" dirty="0" err="1"/>
              <a:t>аурулардың</a:t>
            </a:r>
            <a:r>
              <a:rPr lang="ru-RU" b="1" dirty="0"/>
              <a:t> </a:t>
            </a:r>
            <a:r>
              <a:rPr lang="ru-RU" b="1" dirty="0" err="1"/>
              <a:t>белгілері</a:t>
            </a:r>
            <a:r>
              <a:rPr lang="ru-RU" b="1" dirty="0"/>
              <a:t> бар (</a:t>
            </a:r>
            <a:r>
              <a:rPr lang="ru-RU" b="1" dirty="0" err="1"/>
              <a:t>жөтел</a:t>
            </a:r>
            <a:r>
              <a:rPr lang="ru-RU" b="1" dirty="0"/>
              <a:t>, </a:t>
            </a:r>
            <a:r>
              <a:rPr lang="ru-RU" b="1" dirty="0" err="1"/>
              <a:t>түшкіру</a:t>
            </a:r>
            <a:r>
              <a:rPr lang="ru-RU" b="1" dirty="0"/>
              <a:t>, </a:t>
            </a:r>
            <a:r>
              <a:rPr lang="ru-RU" b="1" dirty="0" err="1"/>
              <a:t>дімкәстік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т.б</a:t>
            </a:r>
            <a:r>
              <a:rPr lang="ru-RU" b="1" dirty="0"/>
              <a:t>.), </a:t>
            </a:r>
            <a:r>
              <a:rPr lang="ru-RU" b="1" dirty="0" err="1"/>
              <a:t>жұқпалы</a:t>
            </a:r>
            <a:r>
              <a:rPr lang="ru-RU" b="1" dirty="0"/>
              <a:t> </a:t>
            </a:r>
            <a:r>
              <a:rPr lang="ru-RU" b="1" dirty="0" err="1"/>
              <a:t>аурулардың</a:t>
            </a:r>
            <a:r>
              <a:rPr lang="ru-RU" b="1" dirty="0"/>
              <a:t> </a:t>
            </a:r>
            <a:r>
              <a:rPr lang="ru-RU" b="1" dirty="0" err="1"/>
              <a:t>белгілері</a:t>
            </a:r>
            <a:r>
              <a:rPr lang="ru-RU" b="1" dirty="0"/>
              <a:t> бар (</a:t>
            </a:r>
            <a:r>
              <a:rPr lang="ru-RU" b="1" dirty="0" err="1"/>
              <a:t>респираторлық</a:t>
            </a:r>
            <a:r>
              <a:rPr lang="ru-RU" b="1" dirty="0"/>
              <a:t>, </a:t>
            </a:r>
            <a:r>
              <a:rPr lang="ru-RU" b="1" dirty="0" err="1"/>
              <a:t>ішек</a:t>
            </a:r>
            <a:r>
              <a:rPr lang="ru-RU" b="1" dirty="0"/>
              <a:t>, </a:t>
            </a:r>
            <a:r>
              <a:rPr lang="ru-RU" b="1" dirty="0" err="1"/>
              <a:t>дене</a:t>
            </a:r>
            <a:r>
              <a:rPr lang="ru-RU" b="1" dirty="0"/>
              <a:t> </a:t>
            </a:r>
            <a:r>
              <a:rPr lang="ru-RU" b="1" dirty="0" err="1"/>
              <a:t>қызуының</a:t>
            </a:r>
            <a:r>
              <a:rPr lang="ru-RU" b="1" dirty="0"/>
              <a:t> </a:t>
            </a:r>
            <a:r>
              <a:rPr lang="ru-RU" b="1" dirty="0" err="1"/>
              <a:t>көтерілуі</a:t>
            </a:r>
            <a:r>
              <a:rPr lang="ru-RU" b="1" dirty="0"/>
              <a:t>) </a:t>
            </a:r>
            <a:r>
              <a:rPr lang="ru-RU" b="1" dirty="0" err="1"/>
              <a:t>мектеп</a:t>
            </a:r>
            <a:r>
              <a:rPr lang="ru-RU" b="1" dirty="0"/>
              <a:t> </a:t>
            </a:r>
            <a:r>
              <a:rPr lang="ru-RU" b="1" dirty="0" err="1"/>
              <a:t>қызметкерлері</a:t>
            </a:r>
            <a:r>
              <a:rPr lang="ru-RU" b="1" dirty="0"/>
              <a:t> мен </a:t>
            </a:r>
            <a:r>
              <a:rPr lang="ru-RU" b="1" dirty="0" err="1"/>
              <a:t>оқушыларға</a:t>
            </a:r>
            <a:r>
              <a:rPr lang="ru-RU" b="1" dirty="0"/>
              <a:t> </a:t>
            </a:r>
            <a:r>
              <a:rPr lang="ru-RU" b="1" dirty="0" err="1"/>
              <a:t>мектепке</a:t>
            </a:r>
            <a:r>
              <a:rPr lang="ru-RU" b="1" dirty="0"/>
              <a:t> </a:t>
            </a:r>
            <a:r>
              <a:rPr lang="ru-RU" b="1" dirty="0" err="1"/>
              <a:t>кіруге</a:t>
            </a:r>
            <a:r>
              <a:rPr lang="ru-RU" b="1" dirty="0"/>
              <a:t> </a:t>
            </a:r>
            <a:r>
              <a:rPr lang="ru-RU" b="1" dirty="0" err="1"/>
              <a:t>тыйым</a:t>
            </a:r>
            <a:r>
              <a:rPr lang="ru-RU" b="1" dirty="0"/>
              <a:t> салу; 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 err="1"/>
              <a:t>мектепке</a:t>
            </a:r>
            <a:r>
              <a:rPr lang="ru-RU" b="1" dirty="0"/>
              <a:t> </a:t>
            </a:r>
            <a:r>
              <a:rPr lang="ru-RU" b="1" dirty="0" err="1"/>
              <a:t>барғанға</a:t>
            </a:r>
            <a:r>
              <a:rPr lang="ru-RU" b="1" dirty="0"/>
              <a:t> </a:t>
            </a:r>
            <a:r>
              <a:rPr lang="ru-RU" b="1" dirty="0" err="1"/>
              <a:t>дейін</a:t>
            </a:r>
            <a:r>
              <a:rPr lang="ru-RU" b="1" dirty="0"/>
              <a:t> 14 </a:t>
            </a:r>
            <a:r>
              <a:rPr lang="ru-RU" b="1" dirty="0" err="1"/>
              <a:t>күн</a:t>
            </a:r>
            <a:r>
              <a:rPr lang="ru-RU" b="1" dirty="0"/>
              <a:t> </a:t>
            </a:r>
            <a:r>
              <a:rPr lang="ru-RU" b="1" dirty="0" err="1"/>
              <a:t>бұрын</a:t>
            </a:r>
            <a:r>
              <a:rPr lang="ru-RU" b="1" dirty="0"/>
              <a:t> </a:t>
            </a:r>
            <a:r>
              <a:rPr lang="ru-RU" b="1" dirty="0" err="1"/>
              <a:t>шетелден</a:t>
            </a:r>
            <a:r>
              <a:rPr lang="ru-RU" b="1" dirty="0"/>
              <a:t> </a:t>
            </a:r>
            <a:r>
              <a:rPr lang="ru-RU" b="1" dirty="0" err="1"/>
              <a:t>келген</a:t>
            </a:r>
            <a:r>
              <a:rPr lang="ru-RU" b="1" dirty="0"/>
              <a:t> </a:t>
            </a:r>
            <a:r>
              <a:rPr lang="ru-RU" b="1" dirty="0" err="1"/>
              <a:t>оқушыларға</a:t>
            </a:r>
            <a:r>
              <a:rPr lang="ru-RU" b="1" dirty="0"/>
              <a:t> </a:t>
            </a:r>
            <a:r>
              <a:rPr lang="ru-RU" b="1" dirty="0" err="1"/>
              <a:t>мектепке</a:t>
            </a:r>
            <a:r>
              <a:rPr lang="ru-RU" b="1" dirty="0"/>
              <a:t> </a:t>
            </a:r>
            <a:r>
              <a:rPr lang="ru-RU" b="1" dirty="0" err="1"/>
              <a:t>кіруге</a:t>
            </a:r>
            <a:r>
              <a:rPr lang="ru-RU" b="1" dirty="0"/>
              <a:t> </a:t>
            </a:r>
            <a:r>
              <a:rPr lang="ru-RU" b="1" dirty="0" err="1"/>
              <a:t>тыйым</a:t>
            </a:r>
            <a:r>
              <a:rPr lang="ru-RU" b="1" dirty="0"/>
              <a:t> салу;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</a:rPr>
              <a:t>сан-</a:t>
            </a:r>
            <a:r>
              <a:rPr lang="ru-RU" b="1" dirty="0" err="1">
                <a:solidFill>
                  <a:schemeClr val="tx1"/>
                </a:solidFill>
              </a:rPr>
              <a:t>эпид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талаптарды</a:t>
            </a:r>
            <a:r>
              <a:rPr lang="ru-RU" b="1" dirty="0">
                <a:solidFill>
                  <a:schemeClr val="tx1"/>
                </a:solidFill>
              </a:rPr>
              <a:t> (</a:t>
            </a:r>
            <a:r>
              <a:rPr lang="ru-RU" b="1" dirty="0" err="1">
                <a:solidFill>
                  <a:schemeClr val="tx1"/>
                </a:solidFill>
              </a:rPr>
              <a:t>дене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қызуын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өлшеу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жұмыскерлерді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нұсқау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жеке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қорғаныс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құралдарын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уақтылы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ауыстыру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дезинфекциялық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құралдардың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жуғыш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заттар</a:t>
            </a:r>
            <a:r>
              <a:rPr lang="ru-RU" b="1" dirty="0">
                <a:solidFill>
                  <a:schemeClr val="tx1"/>
                </a:solidFill>
              </a:rPr>
              <a:t> мен </a:t>
            </a:r>
            <a:r>
              <a:rPr lang="ru-RU" b="1" dirty="0" err="1">
                <a:solidFill>
                  <a:schemeClr val="tx1"/>
                </a:solidFill>
              </a:rPr>
              <a:t>антисептиктердің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қажетті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мөлшерін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бақылау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нұсқау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журналын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жүргізу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маскаларды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респираторларды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сүлгілерді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жою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құрал-жабдықтарды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зарасыздандыру</a:t>
            </a:r>
            <a:r>
              <a:rPr lang="ru-RU" b="1" dirty="0">
                <a:solidFill>
                  <a:schemeClr val="tx1"/>
                </a:solidFill>
              </a:rPr>
              <a:t>,  </a:t>
            </a:r>
            <a:r>
              <a:rPr lang="ru-RU" b="1" dirty="0" err="1">
                <a:solidFill>
                  <a:schemeClr val="tx1"/>
                </a:solidFill>
              </a:rPr>
              <a:t>үй-жайларды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тазарту</a:t>
            </a:r>
            <a:r>
              <a:rPr lang="ru-RU" b="1" dirty="0">
                <a:solidFill>
                  <a:schemeClr val="tx1"/>
                </a:solidFill>
              </a:rPr>
              <a:t>) </a:t>
            </a:r>
            <a:r>
              <a:rPr lang="ru-RU" b="1" dirty="0" err="1">
                <a:solidFill>
                  <a:schemeClr val="tx1"/>
                </a:solidFill>
              </a:rPr>
              <a:t>сақтау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үшін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жауапты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адамды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тағайындау</a:t>
            </a:r>
            <a:r>
              <a:rPr lang="ru-RU" b="1" dirty="0">
                <a:solidFill>
                  <a:schemeClr val="tx1"/>
                </a:solidFill>
              </a:rPr>
              <a:t>;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 err="1">
                <a:solidFill>
                  <a:schemeClr val="tx1"/>
                </a:solidFill>
              </a:rPr>
              <a:t>қызметкерлер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арасында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жеке</a:t>
            </a:r>
            <a:r>
              <a:rPr lang="ru-RU" b="1" dirty="0">
                <a:solidFill>
                  <a:schemeClr val="tx1"/>
                </a:solidFill>
              </a:rPr>
              <a:t> / </a:t>
            </a:r>
            <a:r>
              <a:rPr lang="ru-RU" b="1" dirty="0" err="1">
                <a:solidFill>
                  <a:schemeClr val="tx1"/>
                </a:solidFill>
              </a:rPr>
              <a:t>өндірістік</a:t>
            </a:r>
            <a:r>
              <a:rPr lang="ru-RU" b="1" dirty="0">
                <a:solidFill>
                  <a:schemeClr val="tx1"/>
                </a:solidFill>
              </a:rPr>
              <a:t> гигиена </a:t>
            </a:r>
            <a:r>
              <a:rPr lang="ru-RU" b="1" dirty="0" err="1">
                <a:solidFill>
                  <a:schemeClr val="tx1"/>
                </a:solidFill>
              </a:rPr>
              <a:t>ережелерін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сақтау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және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олардың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қатаң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сақталуын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бақылау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қажеттілігі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туралы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апта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сайынғы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нұсқаулық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жүргізу</a:t>
            </a:r>
            <a:r>
              <a:rPr lang="ru-RU" b="1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714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8" y="1"/>
            <a:ext cx="11463324" cy="68164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В организациях образования должны проводиться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629" y="914400"/>
            <a:ext cx="11903826" cy="594360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u="sng" dirty="0"/>
              <a:t>При оказании транспортных услуг обучающимся</a:t>
            </a:r>
            <a:r>
              <a:rPr lang="ru-RU" b="1" dirty="0"/>
              <a:t>, водители снабжаются антисептиком для обработки рук и средствами защиты (спецодежда, маски и перчатки) с обязательной их сменой с требуемой частотой, а также проведение дезинфекции салона автотранспорта перед каждым рейсом с последующим проветриванием. 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u="sng" dirty="0"/>
              <a:t>Влажная уборка классов </a:t>
            </a:r>
            <a:r>
              <a:rPr lang="ru-RU" b="1" dirty="0"/>
              <a:t>с дезинфекционными средствами </a:t>
            </a:r>
            <a:r>
              <a:rPr lang="ru-RU" b="1" dirty="0" err="1"/>
              <a:t>вирулицидного</a:t>
            </a:r>
            <a:r>
              <a:rPr lang="ru-RU" b="1" dirty="0"/>
              <a:t> действия </a:t>
            </a:r>
            <a:r>
              <a:rPr lang="ru-RU" b="1" u="sng" dirty="0"/>
              <a:t>не менее 2 раз в день </a:t>
            </a:r>
            <a:r>
              <a:rPr lang="ru-RU" b="1" dirty="0"/>
              <a:t>с обязательной дезинфекцией дверных ручек, выключателей, поручней, перил, контактных поверхностей (оборудования, инвентаря, столов, стульев), мест общего пользования (гардеробные, санузлы). 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/>
              <a:t>Обеспечение неснижаемого (не менее чем пятидневного) запаса дезинфицирующих и моющих средств для уборки помещений, обработки рук технического персонала.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/>
              <a:t>Дезинфицирующие средства хранят в упаковках изготовителя, плотно закрытыми, в специально отведенном сухом, прохладном и затемненном месте, </a:t>
            </a:r>
            <a:r>
              <a:rPr lang="ru-RU" b="1" u="sng" dirty="0"/>
              <a:t>недоступном для детей</a:t>
            </a:r>
            <a:r>
              <a:rPr lang="ru-RU" b="1" dirty="0"/>
              <a:t>. Уборочный инвентарь (ведра, щетки, тряпки) после использования хорошо моют и хранят в специально выделенных местах.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/>
              <a:t>Соблюдение питьевого режима (персональные бутылки для питьевой воды/одноразовые стаканы).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/>
              <a:t>Уборка всех помещений с применением дезинфицирующих средств и очисткой вентиляционных решеток (далее генеральная уборка) непосредственно перед началом функционирования организации.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/>
              <a:t>Ежедневная влажная уборка с применением дезинфицирующих средств с обработкой всех поверхностей.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/>
              <a:t>Генеральная уборка не реже, чем 1  раз в неделю.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7027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8" y="1"/>
            <a:ext cx="11463324" cy="681644"/>
          </a:xfrm>
        </p:spPr>
        <p:txBody>
          <a:bodyPr>
            <a:noAutofit/>
          </a:bodyPr>
          <a:lstStyle/>
          <a:p>
            <a:pPr algn="ctr"/>
            <a:r>
              <a:rPr lang="ru-RU" sz="3600" b="1" u="sng" dirty="0">
                <a:solidFill>
                  <a:schemeClr val="accent1">
                    <a:lumMod val="50000"/>
                  </a:schemeClr>
                </a:solidFill>
              </a:rPr>
              <a:t>Білім беру </a:t>
            </a:r>
            <a:r>
              <a:rPr lang="ru-RU" sz="3600" b="1" u="sng" dirty="0" err="1">
                <a:solidFill>
                  <a:schemeClr val="accent1">
                    <a:lumMod val="50000"/>
                  </a:schemeClr>
                </a:solidFill>
              </a:rPr>
              <a:t>ұйымдарында</a:t>
            </a:r>
            <a:r>
              <a:rPr lang="ru-RU" sz="3600" b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u="sng" dirty="0" err="1">
                <a:solidFill>
                  <a:schemeClr val="accent1">
                    <a:lumMod val="50000"/>
                  </a:schemeClr>
                </a:solidFill>
              </a:rPr>
              <a:t>жүргізілуі</a:t>
            </a:r>
            <a:r>
              <a:rPr lang="ru-RU" sz="3600" b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u="sng" dirty="0" err="1">
                <a:solidFill>
                  <a:schemeClr val="accent1">
                    <a:lumMod val="50000"/>
                  </a:schemeClr>
                </a:solidFill>
              </a:rPr>
              <a:t>керек</a:t>
            </a:r>
            <a:r>
              <a:rPr lang="ru-RU" sz="3600" b="1" u="sng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629" y="914400"/>
            <a:ext cx="11903826" cy="59436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182563" indent="266700" algn="just">
              <a:buFont typeface="Wingdings" panose="05000000000000000000" pitchFamily="2" charset="2"/>
              <a:buChar char="Ø"/>
            </a:pPr>
            <a:r>
              <a:rPr lang="ru-RU" b="1" u="sng" dirty="0" err="1"/>
              <a:t>Оқушыларға</a:t>
            </a:r>
            <a:r>
              <a:rPr lang="ru-RU" b="1" u="sng" dirty="0"/>
              <a:t> </a:t>
            </a:r>
            <a:r>
              <a:rPr lang="ru-RU" b="1" u="sng" dirty="0" err="1"/>
              <a:t>көлік</a:t>
            </a:r>
            <a:r>
              <a:rPr lang="ru-RU" b="1" u="sng" dirty="0"/>
              <a:t> </a:t>
            </a:r>
            <a:r>
              <a:rPr lang="ru-RU" b="1" u="sng" dirty="0" err="1"/>
              <a:t>қызметін</a:t>
            </a:r>
            <a:r>
              <a:rPr lang="ru-RU" b="1" u="sng" dirty="0"/>
              <a:t> </a:t>
            </a:r>
            <a:r>
              <a:rPr lang="ru-RU" b="1" u="sng" dirty="0" err="1"/>
              <a:t>ұсыну</a:t>
            </a:r>
            <a:r>
              <a:rPr lang="ru-RU" b="1" u="sng" dirty="0"/>
              <a:t> </a:t>
            </a:r>
            <a:r>
              <a:rPr lang="ru-RU" b="1" u="sng" dirty="0" err="1"/>
              <a:t>кезінде</a:t>
            </a:r>
            <a:r>
              <a:rPr lang="ru-RU" b="1" u="sng" dirty="0"/>
              <a:t> </a:t>
            </a:r>
            <a:r>
              <a:rPr lang="ru-RU" b="1" dirty="0" err="1"/>
              <a:t>жүргізушілерді</a:t>
            </a:r>
            <a:r>
              <a:rPr lang="ru-RU" b="1" dirty="0"/>
              <a:t> қолды </a:t>
            </a:r>
            <a:r>
              <a:rPr lang="ru-RU" b="1" dirty="0" err="1"/>
              <a:t>зарасыздандыруға</a:t>
            </a:r>
            <a:r>
              <a:rPr lang="ru-RU" b="1" dirty="0"/>
              <a:t> </a:t>
            </a:r>
            <a:r>
              <a:rPr lang="ru-RU" b="1" dirty="0" err="1"/>
              <a:t>арналған</a:t>
            </a:r>
            <a:r>
              <a:rPr lang="ru-RU" b="1" dirty="0"/>
              <a:t> </a:t>
            </a:r>
            <a:r>
              <a:rPr lang="ru-RU" b="1" dirty="0" err="1"/>
              <a:t>антисептиктермен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талап</a:t>
            </a:r>
            <a:r>
              <a:rPr lang="ru-RU" b="1" dirty="0"/>
              <a:t> </a:t>
            </a:r>
            <a:r>
              <a:rPr lang="ru-RU" b="1" dirty="0" err="1"/>
              <a:t>етілетін</a:t>
            </a:r>
            <a:r>
              <a:rPr lang="ru-RU" b="1" dirty="0"/>
              <a:t> </a:t>
            </a:r>
            <a:r>
              <a:rPr lang="ru-RU" b="1" dirty="0" err="1"/>
              <a:t>жиілікпен</a:t>
            </a:r>
            <a:r>
              <a:rPr lang="ru-RU" b="1" dirty="0"/>
              <a:t> </a:t>
            </a:r>
            <a:r>
              <a:rPr lang="ru-RU" b="1" dirty="0" err="1"/>
              <a:t>міндетті</a:t>
            </a:r>
            <a:r>
              <a:rPr lang="ru-RU" b="1" dirty="0"/>
              <a:t> </a:t>
            </a:r>
            <a:r>
              <a:rPr lang="ru-RU" b="1" dirty="0" err="1"/>
              <a:t>ауыстырылып</a:t>
            </a:r>
            <a:r>
              <a:rPr lang="ru-RU" b="1" dirty="0"/>
              <a:t> </a:t>
            </a:r>
            <a:r>
              <a:rPr lang="ru-RU" b="1" dirty="0" err="1"/>
              <a:t>жүретін</a:t>
            </a:r>
            <a:r>
              <a:rPr lang="ru-RU" b="1" dirty="0"/>
              <a:t> </a:t>
            </a:r>
            <a:r>
              <a:rPr lang="ru-RU" b="1" dirty="0" err="1"/>
              <a:t>жеке</a:t>
            </a:r>
            <a:r>
              <a:rPr lang="ru-RU" b="1" dirty="0"/>
              <a:t> </a:t>
            </a:r>
            <a:r>
              <a:rPr lang="ru-RU" b="1" dirty="0" err="1"/>
              <a:t>қорғаныс</a:t>
            </a:r>
            <a:r>
              <a:rPr lang="ru-RU" b="1" dirty="0"/>
              <a:t> </a:t>
            </a:r>
            <a:r>
              <a:rPr lang="ru-RU" b="1" dirty="0" err="1"/>
              <a:t>құралдарымен</a:t>
            </a:r>
            <a:r>
              <a:rPr lang="ru-RU" b="1" dirty="0"/>
              <a:t> (</a:t>
            </a:r>
            <a:r>
              <a:rPr lang="ru-RU" b="1" dirty="0" err="1"/>
              <a:t>арнайы</a:t>
            </a:r>
            <a:r>
              <a:rPr lang="ru-RU" b="1" dirty="0"/>
              <a:t> </a:t>
            </a:r>
            <a:r>
              <a:rPr lang="ru-RU" b="1" dirty="0" err="1"/>
              <a:t>киім</a:t>
            </a:r>
            <a:r>
              <a:rPr lang="ru-RU" b="1" dirty="0"/>
              <a:t>, маска, </a:t>
            </a:r>
            <a:r>
              <a:rPr lang="ru-RU" b="1" dirty="0" err="1"/>
              <a:t>қолғаппен</a:t>
            </a:r>
            <a:r>
              <a:rPr lang="ru-RU" b="1" dirty="0"/>
              <a:t>) </a:t>
            </a:r>
            <a:r>
              <a:rPr lang="ru-RU" b="1" dirty="0" err="1"/>
              <a:t>қамтамасыз</a:t>
            </a:r>
            <a:r>
              <a:rPr lang="ru-RU" b="1" dirty="0"/>
              <a:t> </a:t>
            </a:r>
            <a:r>
              <a:rPr lang="ru-RU" b="1" dirty="0" err="1"/>
              <a:t>ету</a:t>
            </a:r>
            <a:r>
              <a:rPr lang="ru-RU" b="1" dirty="0"/>
              <a:t>, </a:t>
            </a:r>
            <a:r>
              <a:rPr lang="ru-RU" b="1" dirty="0" err="1"/>
              <a:t>сондай-ақ</a:t>
            </a:r>
            <a:r>
              <a:rPr lang="ru-RU" b="1" dirty="0"/>
              <a:t> </a:t>
            </a:r>
            <a:r>
              <a:rPr lang="ru-RU" b="1" dirty="0" err="1"/>
              <a:t>әрбір</a:t>
            </a:r>
            <a:r>
              <a:rPr lang="ru-RU" b="1" dirty="0"/>
              <a:t> рейс </a:t>
            </a:r>
            <a:r>
              <a:rPr lang="ru-RU" b="1" dirty="0" err="1"/>
              <a:t>алдында</a:t>
            </a:r>
            <a:r>
              <a:rPr lang="ru-RU" b="1" dirty="0"/>
              <a:t> </a:t>
            </a:r>
            <a:r>
              <a:rPr lang="ru-RU" b="1" dirty="0" err="1"/>
              <a:t>көліктің</a:t>
            </a:r>
            <a:r>
              <a:rPr lang="ru-RU" b="1" dirty="0"/>
              <a:t> </a:t>
            </a:r>
            <a:r>
              <a:rPr lang="ru-RU" b="1" dirty="0" err="1"/>
              <a:t>ішкі</a:t>
            </a:r>
            <a:r>
              <a:rPr lang="ru-RU" b="1" dirty="0"/>
              <a:t> </a:t>
            </a:r>
            <a:r>
              <a:rPr lang="ru-RU" b="1" dirty="0" err="1"/>
              <a:t>бөлігін</a:t>
            </a:r>
            <a:r>
              <a:rPr lang="ru-RU" b="1" dirty="0"/>
              <a:t> </a:t>
            </a:r>
            <a:r>
              <a:rPr lang="ru-RU" b="1" dirty="0" err="1"/>
              <a:t>дезинфекциялап</a:t>
            </a:r>
            <a:r>
              <a:rPr lang="ru-RU" b="1" dirty="0"/>
              <a:t>, </a:t>
            </a:r>
            <a:r>
              <a:rPr lang="ru-RU" b="1" dirty="0" err="1"/>
              <a:t>кейін</a:t>
            </a:r>
            <a:r>
              <a:rPr lang="ru-RU" b="1" dirty="0"/>
              <a:t> </a:t>
            </a:r>
            <a:r>
              <a:rPr lang="ru-RU" b="1" dirty="0" err="1"/>
              <a:t>желдеттіру</a:t>
            </a:r>
            <a:r>
              <a:rPr lang="ru-RU" b="1" dirty="0"/>
              <a:t> </a:t>
            </a:r>
            <a:r>
              <a:rPr lang="ru-RU" b="1" dirty="0" err="1"/>
              <a:t>қажет</a:t>
            </a:r>
            <a:r>
              <a:rPr lang="ru-RU" b="1" dirty="0"/>
              <a:t>. </a:t>
            </a:r>
          </a:p>
          <a:p>
            <a:pPr marL="182563" indent="266700" algn="just">
              <a:buFont typeface="Wingdings" panose="05000000000000000000" pitchFamily="2" charset="2"/>
              <a:buChar char="Ø"/>
            </a:pPr>
            <a:r>
              <a:rPr lang="ru-RU" b="1" dirty="0" err="1"/>
              <a:t>Күніне</a:t>
            </a:r>
            <a:r>
              <a:rPr lang="ru-RU" b="1" dirty="0"/>
              <a:t> </a:t>
            </a:r>
            <a:r>
              <a:rPr lang="ru-RU" b="1" dirty="0" err="1"/>
              <a:t>кемінде</a:t>
            </a:r>
            <a:r>
              <a:rPr lang="ru-RU" b="1" dirty="0"/>
              <a:t> 2 </a:t>
            </a:r>
            <a:r>
              <a:rPr lang="ru-RU" b="1" dirty="0" err="1"/>
              <a:t>рет</a:t>
            </a:r>
            <a:r>
              <a:rPr lang="ru-RU" b="1" dirty="0"/>
              <a:t> </a:t>
            </a:r>
            <a:r>
              <a:rPr lang="ru-RU" b="1" u="sng" dirty="0" err="1"/>
              <a:t>сыныптарды</a:t>
            </a:r>
            <a:r>
              <a:rPr lang="ru-RU" b="1" u="sng" dirty="0"/>
              <a:t> </a:t>
            </a:r>
            <a:r>
              <a:rPr lang="ru-RU" b="1" dirty="0" err="1"/>
              <a:t>вирусты</a:t>
            </a:r>
            <a:r>
              <a:rPr lang="ru-RU" b="1" dirty="0"/>
              <a:t> </a:t>
            </a:r>
            <a:r>
              <a:rPr lang="ru-RU" b="1" dirty="0" err="1"/>
              <a:t>жойғыштық</a:t>
            </a:r>
            <a:r>
              <a:rPr lang="ru-RU" b="1" dirty="0"/>
              <a:t> </a:t>
            </a:r>
            <a:r>
              <a:rPr lang="ru-RU" b="1" dirty="0" err="1"/>
              <a:t>әсері</a:t>
            </a:r>
            <a:r>
              <a:rPr lang="ru-RU" b="1" dirty="0"/>
              <a:t> бар </a:t>
            </a:r>
            <a:r>
              <a:rPr lang="ru-RU" b="1" dirty="0" err="1"/>
              <a:t>дезинфекцияланған</a:t>
            </a:r>
            <a:r>
              <a:rPr lang="ru-RU" b="1" dirty="0"/>
              <a:t> </a:t>
            </a:r>
            <a:r>
              <a:rPr lang="ru-RU" b="1" dirty="0" err="1"/>
              <a:t>құралдармен</a:t>
            </a:r>
            <a:r>
              <a:rPr lang="ru-RU" b="1" dirty="0"/>
              <a:t> </a:t>
            </a:r>
            <a:r>
              <a:rPr lang="ru-RU" b="1" dirty="0" err="1"/>
              <a:t>есік</a:t>
            </a:r>
            <a:r>
              <a:rPr lang="ru-RU" b="1" dirty="0"/>
              <a:t> </a:t>
            </a:r>
            <a:r>
              <a:rPr lang="ru-RU" b="1" dirty="0" err="1"/>
              <a:t>тұтқаларын</a:t>
            </a:r>
            <a:r>
              <a:rPr lang="ru-RU" b="1" dirty="0"/>
              <a:t>, </a:t>
            </a:r>
            <a:r>
              <a:rPr lang="ru-RU" b="1" dirty="0" err="1"/>
              <a:t>ажыратқыштарды</a:t>
            </a:r>
            <a:r>
              <a:rPr lang="ru-RU" b="1" dirty="0"/>
              <a:t>, </a:t>
            </a:r>
            <a:r>
              <a:rPr lang="ru-RU" b="1" dirty="0" err="1"/>
              <a:t>тұтқаларды</a:t>
            </a:r>
            <a:r>
              <a:rPr lang="ru-RU" b="1" dirty="0"/>
              <a:t>, </a:t>
            </a:r>
            <a:r>
              <a:rPr lang="ru-RU" b="1" dirty="0" err="1"/>
              <a:t>таяныштарды</a:t>
            </a:r>
            <a:r>
              <a:rPr lang="ru-RU" b="1" dirty="0"/>
              <a:t>, </a:t>
            </a:r>
            <a:r>
              <a:rPr lang="ru-RU" b="1" dirty="0" err="1"/>
              <a:t>түйіспелі</a:t>
            </a:r>
            <a:r>
              <a:rPr lang="ru-RU" b="1" dirty="0"/>
              <a:t> </a:t>
            </a:r>
            <a:r>
              <a:rPr lang="ru-RU" b="1" dirty="0" err="1"/>
              <a:t>беттерді</a:t>
            </a:r>
            <a:r>
              <a:rPr lang="ru-RU" b="1" dirty="0"/>
              <a:t> (</a:t>
            </a:r>
            <a:r>
              <a:rPr lang="ru-RU" b="1" dirty="0" err="1"/>
              <a:t>құрал-жабдықтарды</a:t>
            </a:r>
            <a:r>
              <a:rPr lang="ru-RU" b="1" dirty="0"/>
              <a:t>, </a:t>
            </a:r>
            <a:r>
              <a:rPr lang="ru-RU" b="1" dirty="0" err="1"/>
              <a:t>үстел-орындықтарды</a:t>
            </a:r>
            <a:r>
              <a:rPr lang="ru-RU" b="1" dirty="0"/>
              <a:t>), </a:t>
            </a:r>
            <a:r>
              <a:rPr lang="ru-RU" b="1" dirty="0" err="1"/>
              <a:t>жалпы</a:t>
            </a:r>
            <a:r>
              <a:rPr lang="ru-RU" b="1" dirty="0"/>
              <a:t> </a:t>
            </a:r>
            <a:r>
              <a:rPr lang="ru-RU" b="1" dirty="0" err="1"/>
              <a:t>қолданыс</a:t>
            </a:r>
            <a:r>
              <a:rPr lang="ru-RU" b="1" dirty="0"/>
              <a:t> </a:t>
            </a:r>
            <a:r>
              <a:rPr lang="ru-RU" b="1" dirty="0" err="1"/>
              <a:t>орындарды</a:t>
            </a:r>
            <a:r>
              <a:rPr lang="ru-RU" b="1" dirty="0"/>
              <a:t> (</a:t>
            </a:r>
            <a:r>
              <a:rPr lang="ru-RU" b="1" dirty="0" err="1"/>
              <a:t>киім</a:t>
            </a:r>
            <a:r>
              <a:rPr lang="ru-RU" b="1" dirty="0"/>
              <a:t> </a:t>
            </a:r>
            <a:r>
              <a:rPr lang="ru-RU" b="1" dirty="0" err="1"/>
              <a:t>шешетін</a:t>
            </a:r>
            <a:r>
              <a:rPr lang="ru-RU" b="1" dirty="0"/>
              <a:t> </a:t>
            </a:r>
            <a:r>
              <a:rPr lang="ru-RU" b="1" dirty="0" err="1"/>
              <a:t>жер</a:t>
            </a:r>
            <a:r>
              <a:rPr lang="ru-RU" b="1" dirty="0"/>
              <a:t>, </a:t>
            </a:r>
            <a:r>
              <a:rPr lang="ru-RU" b="1" dirty="0" err="1"/>
              <a:t>санитарлық</a:t>
            </a:r>
            <a:r>
              <a:rPr lang="ru-RU" b="1" dirty="0"/>
              <a:t> </a:t>
            </a:r>
            <a:r>
              <a:rPr lang="ru-RU" b="1" dirty="0" err="1"/>
              <a:t>тораптарды</a:t>
            </a:r>
            <a:r>
              <a:rPr lang="ru-RU" b="1" dirty="0"/>
              <a:t>) </a:t>
            </a:r>
            <a:r>
              <a:rPr lang="ru-RU" b="1" dirty="0" err="1"/>
              <a:t>міндетті</a:t>
            </a:r>
            <a:r>
              <a:rPr lang="ru-RU" b="1" dirty="0"/>
              <a:t> </a:t>
            </a:r>
            <a:r>
              <a:rPr lang="ru-RU" b="1" dirty="0" err="1"/>
              <a:t>түрде</a:t>
            </a:r>
            <a:r>
              <a:rPr lang="ru-RU" b="1" dirty="0"/>
              <a:t> </a:t>
            </a:r>
            <a:r>
              <a:rPr lang="ru-RU" b="1" dirty="0" err="1"/>
              <a:t>зарасыздандыру</a:t>
            </a:r>
            <a:r>
              <a:rPr lang="ru-RU" b="1" dirty="0"/>
              <a:t> </a:t>
            </a:r>
            <a:r>
              <a:rPr lang="ru-RU" b="1" dirty="0" err="1"/>
              <a:t>арқылы</a:t>
            </a:r>
            <a:r>
              <a:rPr lang="ru-RU" b="1" dirty="0"/>
              <a:t> </a:t>
            </a:r>
            <a:r>
              <a:rPr lang="ru-RU" b="1" u="sng" dirty="0" err="1"/>
              <a:t>ылғалды</a:t>
            </a:r>
            <a:r>
              <a:rPr lang="ru-RU" b="1" u="sng" dirty="0"/>
              <a:t> </a:t>
            </a:r>
            <a:r>
              <a:rPr lang="ru-RU" b="1" u="sng" dirty="0" err="1"/>
              <a:t>тазалау</a:t>
            </a:r>
            <a:r>
              <a:rPr lang="ru-RU" b="1" u="sng" dirty="0"/>
              <a:t>.</a:t>
            </a:r>
            <a:endParaRPr lang="ru-RU" b="1" dirty="0"/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 err="1"/>
              <a:t>Үй-жайларды</a:t>
            </a:r>
            <a:r>
              <a:rPr lang="ru-RU" b="1" dirty="0"/>
              <a:t> </a:t>
            </a:r>
            <a:r>
              <a:rPr lang="ru-RU" b="1" dirty="0" err="1"/>
              <a:t>тазартуға</a:t>
            </a:r>
            <a:r>
              <a:rPr lang="ru-RU" b="1" dirty="0"/>
              <a:t>, </a:t>
            </a:r>
            <a:r>
              <a:rPr lang="ru-RU" b="1" dirty="0" err="1"/>
              <a:t>техникалық</a:t>
            </a:r>
            <a:r>
              <a:rPr lang="ru-RU" b="1" dirty="0"/>
              <a:t> </a:t>
            </a:r>
            <a:r>
              <a:rPr lang="ru-RU" b="1" dirty="0" err="1"/>
              <a:t>қызметкерлердің</a:t>
            </a:r>
            <a:r>
              <a:rPr lang="ru-RU" b="1" dirty="0"/>
              <a:t> </a:t>
            </a:r>
            <a:r>
              <a:rPr lang="ru-RU" b="1" dirty="0" err="1"/>
              <a:t>қолдарын</a:t>
            </a:r>
            <a:r>
              <a:rPr lang="ru-RU" b="1" dirty="0"/>
              <a:t> </a:t>
            </a:r>
            <a:r>
              <a:rPr lang="ru-RU" b="1" dirty="0" err="1"/>
              <a:t>зарасыздандыруға</a:t>
            </a:r>
            <a:r>
              <a:rPr lang="ru-RU" b="1" dirty="0"/>
              <a:t> </a:t>
            </a:r>
            <a:r>
              <a:rPr lang="ru-RU" b="1" dirty="0" err="1"/>
              <a:t>арналған</a:t>
            </a:r>
            <a:r>
              <a:rPr lang="ru-RU" b="1" dirty="0"/>
              <a:t> </a:t>
            </a:r>
            <a:r>
              <a:rPr lang="ru-RU" b="1" dirty="0" err="1"/>
              <a:t>дезинфекциялық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жуғыш</a:t>
            </a:r>
            <a:r>
              <a:rPr lang="ru-RU" b="1" dirty="0"/>
              <a:t> </a:t>
            </a:r>
            <a:r>
              <a:rPr lang="ru-RU" b="1" dirty="0" err="1"/>
              <a:t>заттарды</a:t>
            </a:r>
            <a:r>
              <a:rPr lang="ru-RU" b="1" dirty="0"/>
              <a:t> </a:t>
            </a:r>
            <a:r>
              <a:rPr lang="ru-RU" b="1" dirty="0" err="1"/>
              <a:t>қайтарымсыз</a:t>
            </a:r>
            <a:r>
              <a:rPr lang="ru-RU" b="1" dirty="0"/>
              <a:t> (</a:t>
            </a:r>
            <a:r>
              <a:rPr lang="ru-RU" b="1" dirty="0" err="1"/>
              <a:t>кемінде</a:t>
            </a:r>
            <a:r>
              <a:rPr lang="ru-RU" b="1" dirty="0"/>
              <a:t> бес </a:t>
            </a:r>
            <a:r>
              <a:rPr lang="ru-RU" b="1" dirty="0" err="1"/>
              <a:t>күндік</a:t>
            </a:r>
            <a:r>
              <a:rPr lang="ru-RU" b="1" dirty="0"/>
              <a:t>) </a:t>
            </a:r>
            <a:r>
              <a:rPr lang="ru-RU" b="1" dirty="0" err="1"/>
              <a:t>қормен</a:t>
            </a:r>
            <a:r>
              <a:rPr lang="ru-RU" b="1" dirty="0"/>
              <a:t> </a:t>
            </a:r>
            <a:r>
              <a:rPr lang="ru-RU" b="1" dirty="0" err="1"/>
              <a:t>қамтамасыз</a:t>
            </a:r>
            <a:r>
              <a:rPr lang="ru-RU" b="1" dirty="0"/>
              <a:t> </a:t>
            </a:r>
            <a:r>
              <a:rPr lang="ru-RU" b="1" dirty="0" err="1"/>
              <a:t>ету</a:t>
            </a:r>
            <a:r>
              <a:rPr lang="ru-RU" b="1" dirty="0"/>
              <a:t>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 err="1"/>
              <a:t>Дезинфекциялық</a:t>
            </a:r>
            <a:r>
              <a:rPr lang="ru-RU" b="1" dirty="0"/>
              <a:t> </a:t>
            </a:r>
            <a:r>
              <a:rPr lang="ru-RU" b="1" dirty="0" err="1"/>
              <a:t>құралдар</a:t>
            </a:r>
            <a:r>
              <a:rPr lang="ru-RU" b="1" dirty="0"/>
              <a:t> </a:t>
            </a:r>
            <a:r>
              <a:rPr lang="ru-RU" b="1" dirty="0" err="1"/>
              <a:t>өндіруші</a:t>
            </a:r>
            <a:r>
              <a:rPr lang="ru-RU" b="1" dirty="0"/>
              <a:t> </a:t>
            </a:r>
            <a:r>
              <a:rPr lang="ru-RU" b="1" dirty="0" err="1"/>
              <a:t>қапмасында</a:t>
            </a:r>
            <a:r>
              <a:rPr lang="ru-RU" b="1" dirty="0"/>
              <a:t>, </a:t>
            </a:r>
            <a:r>
              <a:rPr lang="ru-RU" b="1" dirty="0" err="1"/>
              <a:t>балалардың</a:t>
            </a:r>
            <a:r>
              <a:rPr lang="ru-RU" b="1" dirty="0"/>
              <a:t> </a:t>
            </a:r>
            <a:r>
              <a:rPr lang="ru-RU" b="1" dirty="0" err="1"/>
              <a:t>қолы</a:t>
            </a:r>
            <a:r>
              <a:rPr lang="ru-RU" b="1" dirty="0"/>
              <a:t> </a:t>
            </a:r>
            <a:r>
              <a:rPr lang="ru-RU" b="1" dirty="0" err="1"/>
              <a:t>жетпейтін</a:t>
            </a:r>
            <a:r>
              <a:rPr lang="ru-RU" b="1" dirty="0"/>
              <a:t> </a:t>
            </a:r>
            <a:r>
              <a:rPr lang="ru-RU" b="1" dirty="0" err="1"/>
              <a:t>тығыз</a:t>
            </a:r>
            <a:r>
              <a:rPr lang="ru-RU" b="1" dirty="0"/>
              <a:t> </a:t>
            </a:r>
            <a:r>
              <a:rPr lang="ru-RU" b="1" dirty="0" err="1"/>
              <a:t>жабық</a:t>
            </a:r>
            <a:r>
              <a:rPr lang="ru-RU" b="1" dirty="0"/>
              <a:t> </a:t>
            </a:r>
            <a:r>
              <a:rPr lang="ru-RU" b="1" dirty="0" err="1"/>
              <a:t>жерде</a:t>
            </a:r>
            <a:r>
              <a:rPr lang="ru-RU" b="1" dirty="0"/>
              <a:t>, </a:t>
            </a:r>
            <a:r>
              <a:rPr lang="ru-RU" b="1" dirty="0" err="1"/>
              <a:t>арнайы</a:t>
            </a:r>
            <a:r>
              <a:rPr lang="ru-RU" b="1" dirty="0"/>
              <a:t> </a:t>
            </a:r>
            <a:r>
              <a:rPr lang="ru-RU" b="1" dirty="0" err="1"/>
              <a:t>белгіленген</a:t>
            </a:r>
            <a:r>
              <a:rPr lang="ru-RU" b="1" dirty="0"/>
              <a:t> </a:t>
            </a:r>
            <a:r>
              <a:rPr lang="ru-RU" b="1" dirty="0" err="1"/>
              <a:t>құрғақ</a:t>
            </a:r>
            <a:r>
              <a:rPr lang="ru-RU" b="1" dirty="0"/>
              <a:t>, </a:t>
            </a:r>
            <a:r>
              <a:rPr lang="ru-RU" b="1" dirty="0" err="1"/>
              <a:t>салқын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қараңғы</a:t>
            </a:r>
            <a:r>
              <a:rPr lang="ru-RU" b="1" dirty="0"/>
              <a:t> </a:t>
            </a:r>
            <a:r>
              <a:rPr lang="ru-RU" b="1" dirty="0" err="1"/>
              <a:t>орында</a:t>
            </a:r>
            <a:r>
              <a:rPr lang="ru-RU" b="1" dirty="0"/>
              <a:t> </a:t>
            </a:r>
            <a:r>
              <a:rPr lang="ru-RU" b="1" dirty="0" err="1"/>
              <a:t>сақталады</a:t>
            </a:r>
            <a:r>
              <a:rPr lang="ru-RU" b="1" dirty="0"/>
              <a:t>. </a:t>
            </a:r>
            <a:r>
              <a:rPr lang="ru-RU" b="1" dirty="0" err="1"/>
              <a:t>Жинау</a:t>
            </a:r>
            <a:r>
              <a:rPr lang="ru-RU" b="1" dirty="0"/>
              <a:t> </a:t>
            </a:r>
            <a:r>
              <a:rPr lang="ru-RU" b="1" dirty="0" err="1"/>
              <a:t>мүкәммалы</a:t>
            </a:r>
            <a:r>
              <a:rPr lang="ru-RU" b="1" dirty="0"/>
              <a:t> (</a:t>
            </a:r>
            <a:r>
              <a:rPr lang="ru-RU" b="1" dirty="0" err="1"/>
              <a:t>легендер</a:t>
            </a:r>
            <a:r>
              <a:rPr lang="ru-RU" b="1" dirty="0"/>
              <a:t>, </a:t>
            </a:r>
            <a:r>
              <a:rPr lang="ru-RU" b="1" dirty="0" err="1"/>
              <a:t>шелектер</a:t>
            </a:r>
            <a:r>
              <a:rPr lang="ru-RU" b="1" dirty="0"/>
              <a:t>, </a:t>
            </a:r>
            <a:r>
              <a:rPr lang="ru-RU" b="1" dirty="0" err="1"/>
              <a:t>щеткалар</a:t>
            </a:r>
            <a:r>
              <a:rPr lang="ru-RU" b="1" dirty="0"/>
              <a:t>, </a:t>
            </a:r>
            <a:r>
              <a:rPr lang="ru-RU" b="1" dirty="0" err="1"/>
              <a:t>шүберектер</a:t>
            </a:r>
            <a:r>
              <a:rPr lang="ru-RU" b="1" dirty="0"/>
              <a:t>) </a:t>
            </a:r>
            <a:r>
              <a:rPr lang="ru-RU" b="1" dirty="0" err="1"/>
              <a:t>пайдаланғаннан</a:t>
            </a:r>
            <a:r>
              <a:rPr lang="ru-RU" b="1" dirty="0"/>
              <a:t> </a:t>
            </a:r>
            <a:r>
              <a:rPr lang="ru-RU" b="1" dirty="0" err="1"/>
              <a:t>кейін</a:t>
            </a:r>
            <a:r>
              <a:rPr lang="ru-RU" b="1" dirty="0"/>
              <a:t> </a:t>
            </a:r>
            <a:r>
              <a:rPr lang="ru-RU" b="1" dirty="0" err="1"/>
              <a:t>жақсылап</a:t>
            </a:r>
            <a:r>
              <a:rPr lang="ru-RU" b="1" dirty="0"/>
              <a:t> </a:t>
            </a:r>
            <a:r>
              <a:rPr lang="ru-RU" b="1" dirty="0" err="1"/>
              <a:t>жуылады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арнайы</a:t>
            </a:r>
            <a:r>
              <a:rPr lang="ru-RU" b="1" dirty="0"/>
              <a:t> </a:t>
            </a:r>
            <a:r>
              <a:rPr lang="ru-RU" b="1" dirty="0" err="1"/>
              <a:t>бөлінген</a:t>
            </a:r>
            <a:r>
              <a:rPr lang="ru-RU" b="1" dirty="0"/>
              <a:t> </a:t>
            </a:r>
            <a:r>
              <a:rPr lang="ru-RU" b="1" dirty="0" err="1"/>
              <a:t>орындарда</a:t>
            </a:r>
            <a:r>
              <a:rPr lang="ru-RU" b="1" dirty="0"/>
              <a:t> </a:t>
            </a:r>
            <a:r>
              <a:rPr lang="ru-RU" b="1" dirty="0" err="1"/>
              <a:t>сақтау</a:t>
            </a:r>
            <a:r>
              <a:rPr lang="ru-RU" b="1" dirty="0"/>
              <a:t>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 err="1"/>
              <a:t>Ішу</a:t>
            </a:r>
            <a:r>
              <a:rPr lang="ru-RU" b="1" dirty="0"/>
              <a:t> </a:t>
            </a:r>
            <a:r>
              <a:rPr lang="ru-RU" b="1" dirty="0" err="1"/>
              <a:t>режимін</a:t>
            </a:r>
            <a:r>
              <a:rPr lang="ru-RU" b="1" dirty="0"/>
              <a:t> </a:t>
            </a:r>
            <a:r>
              <a:rPr lang="ru-RU" b="1" dirty="0" err="1"/>
              <a:t>сақтау</a:t>
            </a:r>
            <a:r>
              <a:rPr lang="ru-RU" b="1" dirty="0"/>
              <a:t> (</a:t>
            </a:r>
            <a:r>
              <a:rPr lang="ru-RU" b="1" dirty="0" err="1"/>
              <a:t>жеке</a:t>
            </a:r>
            <a:r>
              <a:rPr lang="ru-RU" b="1" dirty="0"/>
              <a:t> </a:t>
            </a:r>
            <a:r>
              <a:rPr lang="ru-RU" b="1" dirty="0" err="1"/>
              <a:t>ауыз</a:t>
            </a:r>
            <a:r>
              <a:rPr lang="ru-RU" b="1" dirty="0"/>
              <a:t> су </a:t>
            </a:r>
            <a:r>
              <a:rPr lang="ru-RU" b="1" dirty="0" err="1"/>
              <a:t>бөтелкелері</a:t>
            </a:r>
            <a:r>
              <a:rPr lang="ru-RU" b="1" dirty="0"/>
              <a:t> / </a:t>
            </a:r>
            <a:r>
              <a:rPr lang="ru-RU" b="1" dirty="0" err="1"/>
              <a:t>бір</a:t>
            </a:r>
            <a:r>
              <a:rPr lang="ru-RU" b="1" dirty="0"/>
              <a:t> </a:t>
            </a:r>
            <a:r>
              <a:rPr lang="ru-RU" b="1" dirty="0" err="1"/>
              <a:t>рет</a:t>
            </a:r>
            <a:r>
              <a:rPr lang="ru-RU" b="1" dirty="0"/>
              <a:t> </a:t>
            </a:r>
            <a:r>
              <a:rPr lang="ru-RU" b="1" dirty="0" err="1"/>
              <a:t>қолданылатын</a:t>
            </a:r>
            <a:r>
              <a:rPr lang="ru-RU" b="1" dirty="0"/>
              <a:t> </a:t>
            </a:r>
            <a:r>
              <a:rPr lang="ru-RU" b="1" dirty="0" err="1"/>
              <a:t>стақандар</a:t>
            </a:r>
            <a:r>
              <a:rPr lang="ru-RU" b="1" dirty="0"/>
              <a:t>).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/>
              <a:t>Білім беру </a:t>
            </a:r>
            <a:r>
              <a:rPr lang="ru-RU" b="1" dirty="0" err="1"/>
              <a:t>мекемесі</a:t>
            </a:r>
            <a:r>
              <a:rPr lang="ru-RU" b="1" dirty="0"/>
              <a:t> </a:t>
            </a:r>
            <a:r>
              <a:rPr lang="ru-RU" b="1" dirty="0" err="1"/>
              <a:t>жұмысты</a:t>
            </a:r>
            <a:r>
              <a:rPr lang="ru-RU" b="1" dirty="0"/>
              <a:t> </a:t>
            </a:r>
            <a:r>
              <a:rPr lang="ru-RU" b="1" dirty="0" err="1"/>
              <a:t>бастамас</a:t>
            </a:r>
            <a:r>
              <a:rPr lang="ru-RU" b="1" dirty="0"/>
              <a:t> </a:t>
            </a:r>
            <a:r>
              <a:rPr lang="ru-RU" b="1" dirty="0" err="1"/>
              <a:t>бұрын</a:t>
            </a:r>
            <a:r>
              <a:rPr lang="ru-RU" b="1" dirty="0"/>
              <a:t> </a:t>
            </a:r>
            <a:r>
              <a:rPr lang="ru-RU" b="1" dirty="0" err="1"/>
              <a:t>барлық</a:t>
            </a:r>
            <a:r>
              <a:rPr lang="ru-RU" b="1" dirty="0"/>
              <a:t> </a:t>
            </a:r>
            <a:r>
              <a:rPr lang="ru-RU" b="1" dirty="0" err="1"/>
              <a:t>үй-жайларды</a:t>
            </a:r>
            <a:r>
              <a:rPr lang="ru-RU" b="1" dirty="0"/>
              <a:t> </a:t>
            </a:r>
            <a:r>
              <a:rPr lang="ru-RU" b="1" dirty="0" err="1"/>
              <a:t>дезинфекциялық</a:t>
            </a:r>
            <a:r>
              <a:rPr lang="ru-RU" b="1" dirty="0"/>
              <a:t> </a:t>
            </a:r>
            <a:r>
              <a:rPr lang="ru-RU" b="1" dirty="0" err="1"/>
              <a:t>құралдарды</a:t>
            </a:r>
            <a:r>
              <a:rPr lang="ru-RU" b="1" dirty="0"/>
              <a:t> </a:t>
            </a:r>
            <a:r>
              <a:rPr lang="ru-RU" b="1" dirty="0" err="1"/>
              <a:t>пайдаланып</a:t>
            </a:r>
            <a:r>
              <a:rPr lang="ru-RU" b="1" dirty="0"/>
              <a:t> </a:t>
            </a:r>
            <a:r>
              <a:rPr lang="ru-RU" b="1" dirty="0" err="1"/>
              <a:t>тазалау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желдету </a:t>
            </a:r>
            <a:r>
              <a:rPr lang="ru-RU" b="1" dirty="0" err="1"/>
              <a:t>торларын</a:t>
            </a:r>
            <a:r>
              <a:rPr lang="ru-RU" b="1" dirty="0"/>
              <a:t> </a:t>
            </a:r>
            <a:r>
              <a:rPr lang="ru-RU" b="1" dirty="0" err="1"/>
              <a:t>тазарту</a:t>
            </a:r>
            <a:r>
              <a:rPr lang="ru-RU" b="1" dirty="0"/>
              <a:t> (</a:t>
            </a:r>
            <a:r>
              <a:rPr lang="ru-RU" b="1" dirty="0" err="1"/>
              <a:t>бұдан</a:t>
            </a:r>
            <a:r>
              <a:rPr lang="ru-RU" b="1" dirty="0"/>
              <a:t> </a:t>
            </a:r>
            <a:r>
              <a:rPr lang="ru-RU" b="1" dirty="0" err="1"/>
              <a:t>әрі</a:t>
            </a:r>
            <a:r>
              <a:rPr lang="ru-RU" b="1" dirty="0"/>
              <a:t> </a:t>
            </a:r>
            <a:r>
              <a:rPr lang="ru-RU" b="1" dirty="0" err="1"/>
              <a:t>толық</a:t>
            </a:r>
            <a:r>
              <a:rPr lang="ru-RU" b="1" dirty="0"/>
              <a:t> </a:t>
            </a:r>
            <a:r>
              <a:rPr lang="ru-RU" b="1" dirty="0" err="1"/>
              <a:t>тазалау</a:t>
            </a:r>
            <a:r>
              <a:rPr lang="ru-RU" b="1" dirty="0"/>
              <a:t> </a:t>
            </a:r>
            <a:r>
              <a:rPr lang="ru-RU" b="1" dirty="0" err="1"/>
              <a:t>жұмысы</a:t>
            </a:r>
            <a:r>
              <a:rPr lang="ru-RU" b="1" dirty="0"/>
              <a:t>). 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 err="1"/>
              <a:t>Дезинфекциялық</a:t>
            </a:r>
            <a:r>
              <a:rPr lang="ru-RU" b="1" dirty="0"/>
              <a:t> </a:t>
            </a:r>
            <a:r>
              <a:rPr lang="ru-RU" b="1" dirty="0" err="1"/>
              <a:t>құралдарды</a:t>
            </a:r>
            <a:r>
              <a:rPr lang="ru-RU" b="1" dirty="0"/>
              <a:t> </a:t>
            </a:r>
            <a:r>
              <a:rPr lang="ru-RU" b="1" dirty="0" err="1"/>
              <a:t>пайдаланып</a:t>
            </a:r>
            <a:r>
              <a:rPr lang="ru-RU" b="1" dirty="0"/>
              <a:t> </a:t>
            </a:r>
            <a:r>
              <a:rPr lang="ru-RU" b="1" dirty="0" err="1"/>
              <a:t>барлық</a:t>
            </a:r>
            <a:r>
              <a:rPr lang="ru-RU" b="1" dirty="0"/>
              <a:t> </a:t>
            </a:r>
            <a:r>
              <a:rPr lang="ru-RU" b="1" dirty="0" err="1"/>
              <a:t>сыртқы</a:t>
            </a:r>
            <a:r>
              <a:rPr lang="ru-RU" b="1" dirty="0"/>
              <a:t> </a:t>
            </a:r>
            <a:r>
              <a:rPr lang="ru-RU" b="1" dirty="0" err="1"/>
              <a:t>беттерді</a:t>
            </a:r>
            <a:r>
              <a:rPr lang="ru-RU" b="1" dirty="0"/>
              <a:t> </a:t>
            </a:r>
            <a:r>
              <a:rPr lang="ru-RU" b="1" dirty="0" err="1"/>
              <a:t>зарасыздандырып</a:t>
            </a:r>
            <a:r>
              <a:rPr lang="ru-RU" b="1" dirty="0"/>
              <a:t> </a:t>
            </a:r>
            <a:r>
              <a:rPr lang="ru-RU" b="1" dirty="0" err="1"/>
              <a:t>күнделікті</a:t>
            </a:r>
            <a:r>
              <a:rPr lang="ru-RU" b="1" dirty="0"/>
              <a:t> </a:t>
            </a:r>
            <a:r>
              <a:rPr lang="ru-RU" b="1" dirty="0" err="1"/>
              <a:t>ылғалды</a:t>
            </a:r>
            <a:r>
              <a:rPr lang="ru-RU" b="1" dirty="0"/>
              <a:t> </a:t>
            </a:r>
            <a:r>
              <a:rPr lang="ru-RU" b="1" dirty="0" err="1"/>
              <a:t>тазалау</a:t>
            </a:r>
            <a:r>
              <a:rPr lang="ru-RU" b="1" dirty="0"/>
              <a:t>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 err="1"/>
              <a:t>Толық</a:t>
            </a:r>
            <a:r>
              <a:rPr lang="ru-RU" b="1" dirty="0"/>
              <a:t> </a:t>
            </a:r>
            <a:r>
              <a:rPr lang="ru-RU" b="1" dirty="0" err="1"/>
              <a:t>тазалау</a:t>
            </a:r>
            <a:r>
              <a:rPr lang="ru-RU" b="1" dirty="0"/>
              <a:t> </a:t>
            </a:r>
            <a:r>
              <a:rPr lang="ru-RU" b="1" dirty="0" err="1"/>
              <a:t>жұмысын</a:t>
            </a:r>
            <a:r>
              <a:rPr lang="ru-RU" b="1" dirty="0"/>
              <a:t> </a:t>
            </a:r>
            <a:r>
              <a:rPr lang="ru-RU" b="1" dirty="0" err="1"/>
              <a:t>аптасына</a:t>
            </a:r>
            <a:r>
              <a:rPr lang="ru-RU" b="1" dirty="0"/>
              <a:t> </a:t>
            </a:r>
            <a:r>
              <a:rPr lang="ru-RU" b="1" dirty="0" err="1"/>
              <a:t>кемінде</a:t>
            </a:r>
            <a:r>
              <a:rPr lang="ru-RU" b="1" dirty="0"/>
              <a:t> </a:t>
            </a:r>
            <a:r>
              <a:rPr lang="ru-RU" b="1" dirty="0" err="1"/>
              <a:t>бір</a:t>
            </a:r>
            <a:r>
              <a:rPr lang="ru-RU" b="1" dirty="0"/>
              <a:t> </a:t>
            </a:r>
            <a:r>
              <a:rPr lang="ru-RU" b="1" dirty="0" err="1"/>
              <a:t>рет</a:t>
            </a:r>
            <a:r>
              <a:rPr lang="ru-RU" b="1" dirty="0"/>
              <a:t> </a:t>
            </a:r>
            <a:r>
              <a:rPr lang="ru-RU" b="1" dirty="0" err="1"/>
              <a:t>жүргізу</a:t>
            </a:r>
            <a:r>
              <a:rPr lang="ru-RU" b="1" dirty="0"/>
              <a:t>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1723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8" y="1"/>
            <a:ext cx="11463324" cy="68164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В организациях образования должны проводиться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629" y="914400"/>
            <a:ext cx="11903826" cy="5943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u="sng" dirty="0"/>
              <a:t>Закрепление 1 парты за 1 конкретным ребенком </a:t>
            </a:r>
            <a:r>
              <a:rPr lang="ru-RU" b="1" dirty="0"/>
              <a:t>на расстоянии не менее </a:t>
            </a:r>
            <a:r>
              <a:rPr lang="ru-RU" b="1" dirty="0" smtClean="0"/>
              <a:t>1 (1,5) </a:t>
            </a:r>
            <a:r>
              <a:rPr lang="ru-RU" b="1" dirty="0"/>
              <a:t>метра друг от друга с портфелем со всеми необходимыми принадлежностями (персональные учебники, канцелярия и др.) на 1 учебный день.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/>
              <a:t>Запретить обмен учебными материалами.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/>
              <a:t>Временный запрет на использование общих игровых площадок.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/>
              <a:t>Составление расписания занятий с учетом изучения некоторых предметов в дистанционном формате.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/>
              <a:t>Обеспечение каждого класса антисептиками для обработки рук.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/>
              <a:t>Постоянное наблюдение за детьми и персоналом школы в целях обеспечения безопасных условий нахождения в школе.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/>
              <a:t>Нанесение сигнальных знаков для соблюдения дистанции, как в классных помещениях, так и здании школы в целом.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/>
              <a:t>Обеспечение условий для гигиенической обработки рук с применением кожных </a:t>
            </a:r>
            <a:r>
              <a:rPr lang="ru-RU" b="1" u="sng" dirty="0"/>
              <a:t>антисептиков при входе в организацию образования</a:t>
            </a:r>
            <a:r>
              <a:rPr lang="ru-RU" b="1" dirty="0"/>
              <a:t>, при </a:t>
            </a:r>
            <a:r>
              <a:rPr lang="ru-RU" b="1" u="sng" dirty="0"/>
              <a:t>входе в санитарные узлы и туалетные комнаты</a:t>
            </a:r>
            <a:r>
              <a:rPr lang="ru-RU" b="1" dirty="0"/>
              <a:t>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/>
              <a:t>Регулярное обеззараживание воздуха с использованием оборудования по обеззараживанию воздуха и проветривание помещений в соответствии с графиком учебного, тренировочного, иных организационных процессов и режима работы.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6895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8" y="1"/>
            <a:ext cx="11463324" cy="681644"/>
          </a:xfrm>
        </p:spPr>
        <p:txBody>
          <a:bodyPr>
            <a:noAutofit/>
          </a:bodyPr>
          <a:lstStyle/>
          <a:p>
            <a:pPr algn="ctr"/>
            <a:r>
              <a:rPr lang="ru-RU" sz="3600" b="1" u="sng" dirty="0">
                <a:solidFill>
                  <a:schemeClr val="accent1">
                    <a:lumMod val="50000"/>
                  </a:schemeClr>
                </a:solidFill>
              </a:rPr>
              <a:t>Білім беру </a:t>
            </a:r>
            <a:r>
              <a:rPr lang="ru-RU" sz="3600" b="1" u="sng" dirty="0" err="1">
                <a:solidFill>
                  <a:schemeClr val="accent1">
                    <a:lumMod val="50000"/>
                  </a:schemeClr>
                </a:solidFill>
              </a:rPr>
              <a:t>ұйымдарында</a:t>
            </a:r>
            <a:r>
              <a:rPr lang="ru-RU" sz="3600" b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u="sng" dirty="0" err="1">
                <a:solidFill>
                  <a:schemeClr val="accent1">
                    <a:lumMod val="50000"/>
                  </a:schemeClr>
                </a:solidFill>
              </a:rPr>
              <a:t>жүргізілуі</a:t>
            </a:r>
            <a:r>
              <a:rPr lang="ru-RU" sz="3600" b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u="sng" dirty="0" err="1">
                <a:solidFill>
                  <a:schemeClr val="accent1">
                    <a:lumMod val="50000"/>
                  </a:schemeClr>
                </a:solidFill>
              </a:rPr>
              <a:t>керек</a:t>
            </a:r>
            <a:r>
              <a:rPr lang="ru-RU" sz="3600" b="1" u="sng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087" y="681645"/>
            <a:ext cx="11903826" cy="59436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 err="1"/>
              <a:t>Портфельдегі</a:t>
            </a:r>
            <a:r>
              <a:rPr lang="ru-RU" b="1" dirty="0"/>
              <a:t> </a:t>
            </a:r>
            <a:r>
              <a:rPr lang="ru-RU" b="1" dirty="0" err="1"/>
              <a:t>бір</a:t>
            </a:r>
            <a:r>
              <a:rPr lang="ru-RU" b="1" dirty="0"/>
              <a:t> </a:t>
            </a:r>
            <a:r>
              <a:rPr lang="ru-RU" b="1" dirty="0" err="1"/>
              <a:t>күндік</a:t>
            </a:r>
            <a:r>
              <a:rPr lang="ru-RU" b="1" dirty="0"/>
              <a:t> </a:t>
            </a:r>
            <a:r>
              <a:rPr lang="ru-RU" b="1" dirty="0" err="1"/>
              <a:t>оқу</a:t>
            </a:r>
            <a:r>
              <a:rPr lang="ru-RU" b="1" dirty="0"/>
              <a:t> </a:t>
            </a:r>
            <a:r>
              <a:rPr lang="ru-RU" b="1" dirty="0" err="1"/>
              <a:t>күніне</a:t>
            </a:r>
            <a:r>
              <a:rPr lang="ru-RU" b="1" dirty="0"/>
              <a:t> </a:t>
            </a:r>
            <a:r>
              <a:rPr lang="ru-RU" b="1" dirty="0" err="1"/>
              <a:t>қажетті</a:t>
            </a:r>
            <a:r>
              <a:rPr lang="ru-RU" b="1" dirty="0"/>
              <a:t> </a:t>
            </a:r>
            <a:r>
              <a:rPr lang="ru-RU" b="1" dirty="0" err="1"/>
              <a:t>барлық</a:t>
            </a:r>
            <a:r>
              <a:rPr lang="ru-RU" b="1" dirty="0"/>
              <a:t> </a:t>
            </a:r>
            <a:r>
              <a:rPr lang="ru-RU" b="1" dirty="0" err="1"/>
              <a:t>керек-жарақтармен</a:t>
            </a:r>
            <a:r>
              <a:rPr lang="ru-RU" b="1" dirty="0"/>
              <a:t> (</a:t>
            </a:r>
            <a:r>
              <a:rPr lang="ru-RU" b="1" dirty="0" err="1"/>
              <a:t>жеке</a:t>
            </a:r>
            <a:r>
              <a:rPr lang="ru-RU" b="1" dirty="0"/>
              <a:t> </a:t>
            </a:r>
            <a:r>
              <a:rPr lang="ru-RU" b="1" dirty="0" err="1"/>
              <a:t>оқулықтар</a:t>
            </a:r>
            <a:r>
              <a:rPr lang="ru-RU" b="1" dirty="0"/>
              <a:t>, </a:t>
            </a:r>
            <a:r>
              <a:rPr lang="ru-RU" b="1" dirty="0" err="1"/>
              <a:t>кеңсе</a:t>
            </a:r>
            <a:r>
              <a:rPr lang="ru-RU" b="1" dirty="0"/>
              <a:t> </a:t>
            </a:r>
            <a:r>
              <a:rPr lang="ru-RU" b="1" dirty="0" err="1"/>
              <a:t>тауарлары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т.б</a:t>
            </a:r>
            <a:r>
              <a:rPr lang="ru-RU" b="1" dirty="0"/>
              <a:t>.) </a:t>
            </a:r>
            <a:r>
              <a:rPr lang="ru-RU" b="1" dirty="0" err="1"/>
              <a:t>бір-бірінен</a:t>
            </a:r>
            <a:r>
              <a:rPr lang="ru-RU" b="1" dirty="0"/>
              <a:t> </a:t>
            </a:r>
            <a:r>
              <a:rPr lang="ru-RU" b="1" dirty="0" err="1"/>
              <a:t>кемінде</a:t>
            </a:r>
            <a:r>
              <a:rPr lang="ru-RU" b="1" dirty="0"/>
              <a:t> </a:t>
            </a:r>
            <a:r>
              <a:rPr lang="ru-RU" b="1" dirty="0" smtClean="0"/>
              <a:t>1 (1,5) </a:t>
            </a:r>
            <a:r>
              <a:rPr lang="ru-RU" b="1" dirty="0"/>
              <a:t>метр </a:t>
            </a:r>
            <a:r>
              <a:rPr lang="ru-RU" b="1" dirty="0" err="1"/>
              <a:t>қашықтықта</a:t>
            </a:r>
            <a:r>
              <a:rPr lang="ru-RU" b="1" dirty="0"/>
              <a:t> 1 </a:t>
            </a:r>
            <a:r>
              <a:rPr lang="ru-RU" b="1" dirty="0" err="1"/>
              <a:t>партаны</a:t>
            </a:r>
            <a:r>
              <a:rPr lang="ru-RU" b="1" dirty="0"/>
              <a:t> 1 </a:t>
            </a:r>
            <a:r>
              <a:rPr lang="ru-RU" b="1" dirty="0" err="1"/>
              <a:t>нақты</a:t>
            </a:r>
            <a:r>
              <a:rPr lang="ru-RU" b="1" dirty="0"/>
              <a:t> </a:t>
            </a:r>
            <a:r>
              <a:rPr lang="ru-RU" b="1" dirty="0" err="1"/>
              <a:t>балаға</a:t>
            </a:r>
            <a:r>
              <a:rPr lang="ru-RU" b="1" dirty="0"/>
              <a:t> </a:t>
            </a:r>
            <a:r>
              <a:rPr lang="ru-RU" b="1" dirty="0" err="1"/>
              <a:t>бекіту</a:t>
            </a:r>
            <a:r>
              <a:rPr lang="ru-RU" b="1" dirty="0"/>
              <a:t>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 err="1"/>
              <a:t>Оқу</a:t>
            </a:r>
            <a:r>
              <a:rPr lang="ru-RU" b="1" dirty="0"/>
              <a:t> </a:t>
            </a:r>
            <a:r>
              <a:rPr lang="ru-RU" b="1" dirty="0" err="1"/>
              <a:t>материалдармен</a:t>
            </a:r>
            <a:r>
              <a:rPr lang="ru-RU" b="1" dirty="0"/>
              <a:t> </a:t>
            </a:r>
            <a:r>
              <a:rPr lang="ru-RU" b="1" dirty="0" err="1"/>
              <a:t>алмастыруға</a:t>
            </a:r>
            <a:r>
              <a:rPr lang="ru-RU" b="1" dirty="0"/>
              <a:t> </a:t>
            </a:r>
            <a:r>
              <a:rPr lang="ru-RU" b="1" dirty="0" err="1"/>
              <a:t>тыйым</a:t>
            </a:r>
            <a:r>
              <a:rPr lang="ru-RU" b="1" dirty="0"/>
              <a:t> </a:t>
            </a:r>
            <a:r>
              <a:rPr lang="ru-RU" b="1" dirty="0" err="1"/>
              <a:t>салғызу</a:t>
            </a:r>
            <a:r>
              <a:rPr lang="ru-RU" b="1" dirty="0"/>
              <a:t>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 err="1"/>
              <a:t>Жалпы</a:t>
            </a:r>
            <a:r>
              <a:rPr lang="ru-RU" b="1" dirty="0"/>
              <a:t> </a:t>
            </a:r>
            <a:r>
              <a:rPr lang="ru-RU" b="1" dirty="0" err="1"/>
              <a:t>ойын</a:t>
            </a:r>
            <a:r>
              <a:rPr lang="ru-RU" b="1" dirty="0"/>
              <a:t> </a:t>
            </a:r>
            <a:r>
              <a:rPr lang="ru-RU" b="1" dirty="0" err="1"/>
              <a:t>алаңдарын</a:t>
            </a:r>
            <a:r>
              <a:rPr lang="ru-RU" b="1" dirty="0"/>
              <a:t> </a:t>
            </a:r>
            <a:r>
              <a:rPr lang="ru-RU" b="1" dirty="0" err="1"/>
              <a:t>пайдалануға</a:t>
            </a:r>
            <a:r>
              <a:rPr lang="ru-RU" b="1" dirty="0"/>
              <a:t> </a:t>
            </a:r>
            <a:r>
              <a:rPr lang="ru-RU" b="1" dirty="0" err="1"/>
              <a:t>уақытша</a:t>
            </a:r>
            <a:r>
              <a:rPr lang="ru-RU" b="1" dirty="0"/>
              <a:t> </a:t>
            </a:r>
            <a:r>
              <a:rPr lang="ru-RU" b="1" dirty="0" err="1"/>
              <a:t>тыйым</a:t>
            </a:r>
            <a:r>
              <a:rPr lang="ru-RU" b="1" dirty="0"/>
              <a:t> салу. 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 err="1"/>
              <a:t>Кейбір</a:t>
            </a:r>
            <a:r>
              <a:rPr lang="ru-RU" b="1" dirty="0"/>
              <a:t> </a:t>
            </a:r>
            <a:r>
              <a:rPr lang="ru-RU" b="1" dirty="0" err="1"/>
              <a:t>пәндерді</a:t>
            </a:r>
            <a:r>
              <a:rPr lang="ru-RU" b="1" dirty="0"/>
              <a:t> </a:t>
            </a:r>
            <a:r>
              <a:rPr lang="ru-RU" b="1" dirty="0" err="1"/>
              <a:t>оқытуды</a:t>
            </a:r>
            <a:r>
              <a:rPr lang="ru-RU" b="1" dirty="0"/>
              <a:t> </a:t>
            </a:r>
            <a:r>
              <a:rPr lang="ru-RU" b="1" dirty="0" err="1"/>
              <a:t>қашықтық</a:t>
            </a:r>
            <a:r>
              <a:rPr lang="ru-RU" b="1" dirty="0"/>
              <a:t> </a:t>
            </a:r>
            <a:r>
              <a:rPr lang="ru-RU" b="1" dirty="0" err="1"/>
              <a:t>форматта</a:t>
            </a:r>
            <a:r>
              <a:rPr lang="ru-RU" b="1" dirty="0"/>
              <a:t> </a:t>
            </a:r>
            <a:r>
              <a:rPr lang="ru-RU" b="1" dirty="0" err="1"/>
              <a:t>өткізілетін</a:t>
            </a:r>
            <a:r>
              <a:rPr lang="ru-RU" b="1" dirty="0"/>
              <a:t> </a:t>
            </a:r>
            <a:r>
              <a:rPr lang="ru-RU" b="1" dirty="0" err="1"/>
              <a:t>ескеріп</a:t>
            </a:r>
            <a:r>
              <a:rPr lang="ru-RU" b="1" dirty="0"/>
              <a:t>, </a:t>
            </a:r>
            <a:r>
              <a:rPr lang="ru-RU" b="1" dirty="0" err="1"/>
              <a:t>сабақ</a:t>
            </a:r>
            <a:r>
              <a:rPr lang="ru-RU" b="1" dirty="0"/>
              <a:t> </a:t>
            </a:r>
            <a:r>
              <a:rPr lang="ru-RU" b="1" dirty="0" err="1"/>
              <a:t>кестесін</a:t>
            </a:r>
            <a:r>
              <a:rPr lang="ru-RU" b="1" dirty="0"/>
              <a:t> </a:t>
            </a:r>
            <a:r>
              <a:rPr lang="ru-RU" b="1" dirty="0" err="1"/>
              <a:t>құру</a:t>
            </a:r>
            <a:r>
              <a:rPr lang="ru-RU" b="1" dirty="0"/>
              <a:t>. 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 err="1"/>
              <a:t>Әр</a:t>
            </a:r>
            <a:r>
              <a:rPr lang="ru-RU" b="1" dirty="0"/>
              <a:t> </a:t>
            </a:r>
            <a:r>
              <a:rPr lang="ru-RU" b="1" dirty="0" err="1"/>
              <a:t>сыныпты</a:t>
            </a:r>
            <a:r>
              <a:rPr lang="ru-RU" b="1" dirty="0"/>
              <a:t> қолды </a:t>
            </a:r>
            <a:r>
              <a:rPr lang="ru-RU" b="1" dirty="0" err="1"/>
              <a:t>зарасыздандыратын</a:t>
            </a:r>
            <a:r>
              <a:rPr lang="ru-RU" b="1" dirty="0"/>
              <a:t> </a:t>
            </a:r>
            <a:r>
              <a:rPr lang="ru-RU" b="1" dirty="0" err="1"/>
              <a:t>құралдармен</a:t>
            </a:r>
            <a:r>
              <a:rPr lang="ru-RU" b="1" dirty="0"/>
              <a:t> </a:t>
            </a:r>
            <a:r>
              <a:rPr lang="ru-RU" b="1" dirty="0" err="1"/>
              <a:t>қамтамасыз</a:t>
            </a:r>
            <a:r>
              <a:rPr lang="ru-RU" b="1" dirty="0"/>
              <a:t> </a:t>
            </a:r>
            <a:r>
              <a:rPr lang="ru-RU" b="1" dirty="0" err="1"/>
              <a:t>ету</a:t>
            </a:r>
            <a:r>
              <a:rPr lang="ru-RU" b="1" dirty="0"/>
              <a:t>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 err="1"/>
              <a:t>Мектептегі</a:t>
            </a:r>
            <a:r>
              <a:rPr lang="ru-RU" b="1" dirty="0"/>
              <a:t> </a:t>
            </a:r>
            <a:r>
              <a:rPr lang="ru-RU" b="1" dirty="0" err="1"/>
              <a:t>қауіпсіз</a:t>
            </a:r>
            <a:r>
              <a:rPr lang="ru-RU" b="1" dirty="0"/>
              <a:t> </a:t>
            </a:r>
            <a:r>
              <a:rPr lang="ru-RU" b="1" dirty="0" err="1"/>
              <a:t>жағдайды</a:t>
            </a:r>
            <a:r>
              <a:rPr lang="ru-RU" b="1" dirty="0"/>
              <a:t> </a:t>
            </a:r>
            <a:r>
              <a:rPr lang="ru-RU" b="1" dirty="0" err="1"/>
              <a:t>қамтамасыз</a:t>
            </a:r>
            <a:r>
              <a:rPr lang="ru-RU" b="1" dirty="0"/>
              <a:t> </a:t>
            </a:r>
            <a:r>
              <a:rPr lang="ru-RU" b="1" dirty="0" err="1"/>
              <a:t>ету</a:t>
            </a:r>
            <a:r>
              <a:rPr lang="ru-RU" b="1" dirty="0"/>
              <a:t> </a:t>
            </a:r>
            <a:r>
              <a:rPr lang="ru-RU" b="1" dirty="0" err="1"/>
              <a:t>мақсатында</a:t>
            </a:r>
            <a:r>
              <a:rPr lang="ru-RU" b="1" dirty="0"/>
              <a:t> </a:t>
            </a:r>
            <a:r>
              <a:rPr lang="ru-RU" b="1" dirty="0" err="1"/>
              <a:t>балалар</a:t>
            </a:r>
            <a:r>
              <a:rPr lang="ru-RU" b="1" dirty="0"/>
              <a:t> мен </a:t>
            </a:r>
            <a:r>
              <a:rPr lang="ru-RU" b="1" dirty="0" err="1"/>
              <a:t>мектеп</a:t>
            </a:r>
            <a:r>
              <a:rPr lang="ru-RU" b="1" dirty="0"/>
              <a:t> </a:t>
            </a:r>
            <a:r>
              <a:rPr lang="ru-RU" b="1" dirty="0" err="1"/>
              <a:t>қызметкерлерін</a:t>
            </a:r>
            <a:r>
              <a:rPr lang="ru-RU" b="1" dirty="0"/>
              <a:t> </a:t>
            </a:r>
            <a:r>
              <a:rPr lang="ru-RU" b="1" dirty="0" err="1"/>
              <a:t>үнемі</a:t>
            </a:r>
            <a:r>
              <a:rPr lang="ru-RU" b="1" dirty="0"/>
              <a:t> </a:t>
            </a:r>
            <a:r>
              <a:rPr lang="ru-RU" b="1" dirty="0" err="1"/>
              <a:t>бақылауда</a:t>
            </a:r>
            <a:r>
              <a:rPr lang="ru-RU" b="1" dirty="0"/>
              <a:t> </a:t>
            </a:r>
            <a:r>
              <a:rPr lang="ru-RU" b="1" dirty="0" err="1"/>
              <a:t>ұстау</a:t>
            </a:r>
            <a:r>
              <a:rPr lang="ru-RU" b="1" dirty="0"/>
              <a:t>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 err="1"/>
              <a:t>Қашықтықты</a:t>
            </a:r>
            <a:r>
              <a:rPr lang="ru-RU" b="1" dirty="0"/>
              <a:t> </a:t>
            </a:r>
            <a:r>
              <a:rPr lang="ru-RU" b="1" dirty="0" err="1"/>
              <a:t>сақтау</a:t>
            </a:r>
            <a:r>
              <a:rPr lang="ru-RU" b="1" dirty="0"/>
              <a:t> </a:t>
            </a:r>
            <a:r>
              <a:rPr lang="ru-RU" b="1" dirty="0" err="1"/>
              <a:t>үшін</a:t>
            </a:r>
            <a:r>
              <a:rPr lang="ru-RU" b="1" dirty="0"/>
              <a:t> </a:t>
            </a:r>
            <a:r>
              <a:rPr lang="ru-RU" b="1" dirty="0" err="1"/>
              <a:t>сигналдық</a:t>
            </a:r>
            <a:r>
              <a:rPr lang="ru-RU" b="1" dirty="0"/>
              <a:t> </a:t>
            </a:r>
            <a:r>
              <a:rPr lang="ru-RU" b="1" dirty="0" err="1"/>
              <a:t>белгілерді</a:t>
            </a:r>
            <a:r>
              <a:rPr lang="ru-RU" b="1" dirty="0"/>
              <a:t> </a:t>
            </a:r>
            <a:r>
              <a:rPr lang="ru-RU" b="1" dirty="0" err="1"/>
              <a:t>сыныптарда</a:t>
            </a:r>
            <a:r>
              <a:rPr lang="ru-RU" b="1" dirty="0"/>
              <a:t> да, </a:t>
            </a:r>
            <a:r>
              <a:rPr lang="ru-RU" b="1" dirty="0" err="1"/>
              <a:t>жалпы</a:t>
            </a:r>
            <a:r>
              <a:rPr lang="ru-RU" b="1" dirty="0"/>
              <a:t> </a:t>
            </a:r>
            <a:r>
              <a:rPr lang="ru-RU" b="1" dirty="0" err="1"/>
              <a:t>мектеп</a:t>
            </a:r>
            <a:r>
              <a:rPr lang="ru-RU" b="1" dirty="0"/>
              <a:t> </a:t>
            </a:r>
            <a:r>
              <a:rPr lang="ru-RU" b="1" dirty="0" err="1"/>
              <a:t>ғимаратында</a:t>
            </a:r>
            <a:r>
              <a:rPr lang="ru-RU" b="1" dirty="0"/>
              <a:t> да </a:t>
            </a:r>
            <a:r>
              <a:rPr lang="ru-RU" b="1" dirty="0" err="1"/>
              <a:t>орнату</a:t>
            </a:r>
            <a:r>
              <a:rPr lang="ru-RU" b="1" dirty="0"/>
              <a:t>. 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/>
              <a:t>Білім беру </a:t>
            </a:r>
            <a:r>
              <a:rPr lang="ru-RU" b="1" dirty="0" err="1"/>
              <a:t>ұйымының</a:t>
            </a:r>
            <a:r>
              <a:rPr lang="ru-RU" b="1" dirty="0"/>
              <a:t> </a:t>
            </a:r>
            <a:r>
              <a:rPr lang="ru-RU" b="1" dirty="0" err="1"/>
              <a:t>кіреберісінде</a:t>
            </a:r>
            <a:r>
              <a:rPr lang="ru-RU" b="1" dirty="0"/>
              <a:t>, </a:t>
            </a:r>
            <a:r>
              <a:rPr lang="ru-RU" b="1" dirty="0" err="1"/>
              <a:t>санитарлық-гигиеналық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дәретхана</a:t>
            </a:r>
            <a:r>
              <a:rPr lang="ru-RU" b="1" dirty="0"/>
              <a:t> </a:t>
            </a:r>
            <a:r>
              <a:rPr lang="ru-RU" b="1" dirty="0" err="1"/>
              <a:t>бөлмелерінің</a:t>
            </a:r>
            <a:r>
              <a:rPr lang="ru-RU" b="1" dirty="0"/>
              <a:t> </a:t>
            </a:r>
            <a:r>
              <a:rPr lang="ru-RU" b="1" dirty="0" err="1"/>
              <a:t>кіреберістерінде</a:t>
            </a:r>
            <a:r>
              <a:rPr lang="ru-RU" b="1" dirty="0"/>
              <a:t> қолды </a:t>
            </a:r>
            <a:r>
              <a:rPr lang="ru-RU" b="1" dirty="0" err="1"/>
              <a:t>гигиеналық</a:t>
            </a:r>
            <a:r>
              <a:rPr lang="ru-RU" b="1" dirty="0"/>
              <a:t> </a:t>
            </a:r>
            <a:r>
              <a:rPr lang="ru-RU" b="1" dirty="0" err="1"/>
              <a:t>зарарсыздыру</a:t>
            </a:r>
            <a:r>
              <a:rPr lang="ru-RU" b="1" dirty="0"/>
              <a:t> </a:t>
            </a:r>
            <a:r>
              <a:rPr lang="ru-RU" b="1" dirty="0" err="1"/>
              <a:t>үшін</a:t>
            </a:r>
            <a:r>
              <a:rPr lang="ru-RU" b="1" dirty="0"/>
              <a:t> </a:t>
            </a:r>
            <a:r>
              <a:rPr lang="ru-RU" b="1" dirty="0" err="1"/>
              <a:t>теріге</a:t>
            </a:r>
            <a:r>
              <a:rPr lang="ru-RU" b="1" dirty="0"/>
              <a:t> </a:t>
            </a:r>
            <a:r>
              <a:rPr lang="ru-RU" b="1" dirty="0" err="1"/>
              <a:t>арналған</a:t>
            </a:r>
            <a:r>
              <a:rPr lang="ru-RU" b="1" dirty="0"/>
              <a:t> </a:t>
            </a:r>
            <a:r>
              <a:rPr lang="ru-RU" b="1" dirty="0" err="1"/>
              <a:t>антисептиктерді</a:t>
            </a:r>
            <a:r>
              <a:rPr lang="ru-RU" b="1" dirty="0"/>
              <a:t> </a:t>
            </a:r>
            <a:r>
              <a:rPr lang="ru-RU" b="1" dirty="0" err="1"/>
              <a:t>қолдануға</a:t>
            </a:r>
            <a:r>
              <a:rPr lang="ru-RU" b="1" dirty="0"/>
              <a:t> </a:t>
            </a:r>
            <a:r>
              <a:rPr lang="ru-RU" b="1" dirty="0" err="1"/>
              <a:t>жағдай</a:t>
            </a:r>
            <a:r>
              <a:rPr lang="ru-RU" b="1" dirty="0"/>
              <a:t> </a:t>
            </a:r>
            <a:r>
              <a:rPr lang="ru-RU" b="1" dirty="0" err="1"/>
              <a:t>жасау</a:t>
            </a:r>
            <a:r>
              <a:rPr lang="ru-RU" b="1" dirty="0"/>
              <a:t>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/>
              <a:t> </a:t>
            </a:r>
            <a:r>
              <a:rPr lang="ru-RU" b="1" dirty="0" err="1"/>
              <a:t>Оқу</a:t>
            </a:r>
            <a:r>
              <a:rPr lang="ru-RU" b="1" dirty="0"/>
              <a:t>, </a:t>
            </a:r>
            <a:r>
              <a:rPr lang="ru-RU" b="1" dirty="0" err="1"/>
              <a:t>оқу</a:t>
            </a:r>
            <a:r>
              <a:rPr lang="ru-RU" b="1" dirty="0"/>
              <a:t>, </a:t>
            </a:r>
            <a:r>
              <a:rPr lang="ru-RU" b="1" dirty="0" err="1"/>
              <a:t>басқа</a:t>
            </a:r>
            <a:r>
              <a:rPr lang="ru-RU" b="1" dirty="0"/>
              <a:t> да </a:t>
            </a:r>
            <a:r>
              <a:rPr lang="ru-RU" b="1" dirty="0" err="1"/>
              <a:t>ұйымдастырушылық</a:t>
            </a:r>
            <a:r>
              <a:rPr lang="ru-RU" b="1" dirty="0"/>
              <a:t> </a:t>
            </a:r>
            <a:r>
              <a:rPr lang="ru-RU" b="1" dirty="0" err="1"/>
              <a:t>процестер</a:t>
            </a:r>
            <a:r>
              <a:rPr lang="ru-RU" b="1" dirty="0"/>
              <a:t> мен </a:t>
            </a:r>
            <a:r>
              <a:rPr lang="ru-RU" b="1" dirty="0" err="1"/>
              <a:t>жұмыс</a:t>
            </a:r>
            <a:r>
              <a:rPr lang="ru-RU" b="1" dirty="0"/>
              <a:t> </a:t>
            </a:r>
            <a:r>
              <a:rPr lang="ru-RU" b="1" dirty="0" err="1"/>
              <a:t>режиміне</a:t>
            </a:r>
            <a:r>
              <a:rPr lang="ru-RU" b="1" dirty="0"/>
              <a:t> </a:t>
            </a:r>
            <a:r>
              <a:rPr lang="ru-RU" b="1" dirty="0" err="1"/>
              <a:t>сәйкес</a:t>
            </a:r>
            <a:r>
              <a:rPr lang="ru-RU" b="1" dirty="0"/>
              <a:t> </a:t>
            </a:r>
            <a:r>
              <a:rPr lang="ru-RU" b="1" dirty="0" err="1"/>
              <a:t>ауаны</a:t>
            </a:r>
            <a:r>
              <a:rPr lang="ru-RU" b="1" dirty="0"/>
              <a:t> </a:t>
            </a:r>
            <a:r>
              <a:rPr lang="ru-RU" b="1" dirty="0" err="1"/>
              <a:t>дезинфекциялау</a:t>
            </a:r>
            <a:r>
              <a:rPr lang="ru-RU" b="1" dirty="0"/>
              <a:t> </a:t>
            </a:r>
            <a:r>
              <a:rPr lang="ru-RU" b="1" dirty="0" err="1"/>
              <a:t>жабдықтары</a:t>
            </a:r>
            <a:r>
              <a:rPr lang="ru-RU" b="1" dirty="0"/>
              <a:t> мен </a:t>
            </a:r>
            <a:r>
              <a:rPr lang="ru-RU" b="1" dirty="0" err="1"/>
              <a:t>үй-жайларды</a:t>
            </a:r>
            <a:r>
              <a:rPr lang="ru-RU" b="1" dirty="0"/>
              <a:t> желдету </a:t>
            </a:r>
            <a:r>
              <a:rPr lang="ru-RU" b="1" dirty="0" err="1"/>
              <a:t>көмегімен</a:t>
            </a:r>
            <a:r>
              <a:rPr lang="ru-RU" b="1" dirty="0"/>
              <a:t> </a:t>
            </a:r>
            <a:r>
              <a:rPr lang="ru-RU" b="1" dirty="0" err="1"/>
              <a:t>ауаны</a:t>
            </a:r>
            <a:r>
              <a:rPr lang="ru-RU" b="1" dirty="0"/>
              <a:t> </a:t>
            </a:r>
            <a:r>
              <a:rPr lang="ru-RU" b="1" dirty="0" err="1"/>
              <a:t>жүйелі</a:t>
            </a:r>
            <a:r>
              <a:rPr lang="ru-RU" b="1" dirty="0"/>
              <a:t> </a:t>
            </a:r>
            <a:r>
              <a:rPr lang="ru-RU" b="1" dirty="0" err="1"/>
              <a:t>түрде</a:t>
            </a:r>
            <a:r>
              <a:rPr lang="ru-RU" b="1" dirty="0"/>
              <a:t> </a:t>
            </a:r>
            <a:r>
              <a:rPr lang="ru-RU" b="1" dirty="0" err="1"/>
              <a:t>дезинфекциялау</a:t>
            </a:r>
            <a:r>
              <a:rPr lang="ru-RU" b="1" dirty="0"/>
              <a:t>. Регулярное обеззараживание воздуха с использованием оборудования по обеззараживанию воздуха и проветривание помещений в соответствии с графиком учебного, тренировочного, иных организационных процессов и режима работы.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4242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8" y="1"/>
            <a:ext cx="11463324" cy="68164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В организациях образования должны проводиться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629" y="914400"/>
            <a:ext cx="11903826" cy="59436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/>
              <a:t>В коридорах устанавливается односторонняя система передвижения для минимизации контакта, время перемен между уроками устанавливается для разных классов в разное время, строгий масочный режим внутри и на территории школы.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/>
              <a:t>Соблюдать дистанцию между учениками от одного метров. Данное правило распространяется на дорогу в школу, нахождение в школьном дворе, в коридорах, в классном помещении.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/>
              <a:t>Регулярная уборка школьных помещений, включая туалеты, с использованием моющих и дезинфицирующих средств (чистке и дезинфекции подвергаются часто соприкасающиеся поверхности, такие как дверные ручки, парты, игрушки, принадлежности, выключатели, дверные коробки, игровое оборудование, учебные пособия, используемые детьми и обложки книг).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/>
              <a:t>Вход и выход детей в здание школы организовать по правилу "одностороннего движения", все передвижения в школе, в том числе подъемы по лестницам, маркировать специальными указателями.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u="sng" dirty="0"/>
              <a:t>Перед входом в школу на асфальте нанести маркировку, </a:t>
            </a:r>
            <a:r>
              <a:rPr lang="ru-RU" b="1" dirty="0"/>
              <a:t>чтобы в случае скопления детей сохранять дистанцирование в очереди.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/>
              <a:t>Детям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запретить пользоваться общим гардеробом </a:t>
            </a:r>
            <a:r>
              <a:rPr lang="ru-RU" b="1" dirty="0"/>
              <a:t>– уличные вещи можно брать с собой в класс, поместив их в индивидуальный шкаф. Всем учащимся после подъема на этаж, где расположен их класс, необходимо мыть руки с мылом не менее 30 секунд.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/>
              <a:t>Заходить в туалет детям разрешено строго в порядке очереди.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/>
              <a:t>На уроках из гигиенических соображений </a:t>
            </a:r>
            <a:r>
              <a:rPr lang="ru-RU" b="1" u="sng" dirty="0"/>
              <a:t>запретить пользоваться чужими тетрадями</a:t>
            </a:r>
            <a:r>
              <a:rPr lang="ru-RU" b="1" dirty="0"/>
              <a:t>, </a:t>
            </a:r>
            <a:r>
              <a:rPr lang="ru-RU" b="1" u="sng" dirty="0"/>
              <a:t>листами бумаги</a:t>
            </a:r>
            <a:r>
              <a:rPr lang="ru-RU" b="1" dirty="0"/>
              <a:t>, </a:t>
            </a:r>
            <a:r>
              <a:rPr lang="ru-RU" b="1" u="sng" dirty="0"/>
              <a:t>канцелярскими принадлежностями</a:t>
            </a:r>
            <a:r>
              <a:rPr lang="ru-RU" b="1" dirty="0"/>
              <a:t>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260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8" y="1"/>
            <a:ext cx="11463324" cy="68164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Білім беру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ұйымдарында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жүргізілуі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керек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49629" y="876300"/>
            <a:ext cx="11903826" cy="59436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 err="1"/>
              <a:t>Дәліздерде</a:t>
            </a:r>
            <a:r>
              <a:rPr lang="ru-RU" b="1" dirty="0"/>
              <a:t> </a:t>
            </a:r>
            <a:r>
              <a:rPr lang="ru-RU" b="1" dirty="0" err="1"/>
              <a:t>қарым-қатынасты</a:t>
            </a:r>
            <a:r>
              <a:rPr lang="ru-RU" b="1" dirty="0"/>
              <a:t> </a:t>
            </a:r>
            <a:r>
              <a:rPr lang="ru-RU" b="1" dirty="0" err="1"/>
              <a:t>азайту</a:t>
            </a:r>
            <a:r>
              <a:rPr lang="ru-RU" b="1" dirty="0"/>
              <a:t> </a:t>
            </a:r>
            <a:r>
              <a:rPr lang="ru-RU" b="1" dirty="0" err="1"/>
              <a:t>үшін</a:t>
            </a:r>
            <a:r>
              <a:rPr lang="ru-RU" b="1" dirty="0"/>
              <a:t> </a:t>
            </a:r>
            <a:r>
              <a:rPr lang="ru-RU" b="1" dirty="0" err="1"/>
              <a:t>бір</a:t>
            </a:r>
            <a:r>
              <a:rPr lang="ru-RU" b="1" dirty="0"/>
              <a:t> </a:t>
            </a:r>
            <a:r>
              <a:rPr lang="ru-RU" b="1" dirty="0" err="1"/>
              <a:t>бағытты</a:t>
            </a:r>
            <a:r>
              <a:rPr lang="ru-RU" b="1" dirty="0"/>
              <a:t> </a:t>
            </a:r>
            <a:r>
              <a:rPr lang="ru-RU" b="1" dirty="0" err="1"/>
              <a:t>қозғалыс</a:t>
            </a:r>
            <a:r>
              <a:rPr lang="ru-RU" b="1" dirty="0"/>
              <a:t> </a:t>
            </a:r>
            <a:r>
              <a:rPr lang="ru-RU" b="1" dirty="0" err="1"/>
              <a:t>жүйесі</a:t>
            </a:r>
            <a:r>
              <a:rPr lang="ru-RU" b="1" dirty="0"/>
              <a:t> </a:t>
            </a:r>
            <a:r>
              <a:rPr lang="ru-RU" b="1" dirty="0" err="1"/>
              <a:t>орнатылады</a:t>
            </a:r>
            <a:r>
              <a:rPr lang="ru-RU" b="1" dirty="0"/>
              <a:t>, </a:t>
            </a:r>
            <a:r>
              <a:rPr lang="ru-RU" b="1" dirty="0" err="1"/>
              <a:t>сабақтар</a:t>
            </a:r>
            <a:r>
              <a:rPr lang="ru-RU" b="1" dirty="0"/>
              <a:t> </a:t>
            </a:r>
            <a:r>
              <a:rPr lang="ru-RU" b="1" dirty="0" err="1"/>
              <a:t>арасындағы</a:t>
            </a:r>
            <a:r>
              <a:rPr lang="ru-RU" b="1" dirty="0"/>
              <a:t> </a:t>
            </a:r>
            <a:r>
              <a:rPr lang="ru-RU" b="1" dirty="0" err="1"/>
              <a:t>үзіліс</a:t>
            </a:r>
            <a:r>
              <a:rPr lang="ru-RU" b="1" dirty="0"/>
              <a:t> </a:t>
            </a:r>
            <a:r>
              <a:rPr lang="ru-RU" b="1" dirty="0" err="1"/>
              <a:t>уақыты</a:t>
            </a:r>
            <a:r>
              <a:rPr lang="ru-RU" b="1" dirty="0"/>
              <a:t> </a:t>
            </a:r>
            <a:r>
              <a:rPr lang="ru-RU" b="1" dirty="0" err="1"/>
              <a:t>әр</a:t>
            </a:r>
            <a:r>
              <a:rPr lang="ru-RU" b="1" dirty="0"/>
              <a:t> </a:t>
            </a:r>
            <a:r>
              <a:rPr lang="ru-RU" b="1" dirty="0" err="1"/>
              <a:t>сынып</a:t>
            </a:r>
            <a:r>
              <a:rPr lang="ru-RU" b="1" dirty="0"/>
              <a:t> </a:t>
            </a:r>
            <a:r>
              <a:rPr lang="ru-RU" b="1" dirty="0" err="1"/>
              <a:t>үшін</a:t>
            </a:r>
            <a:r>
              <a:rPr lang="ru-RU" b="1" dirty="0"/>
              <a:t> </a:t>
            </a:r>
            <a:r>
              <a:rPr lang="ru-RU" b="1" dirty="0" err="1"/>
              <a:t>әр</a:t>
            </a:r>
            <a:r>
              <a:rPr lang="ru-RU" b="1" dirty="0"/>
              <a:t> </a:t>
            </a:r>
            <a:r>
              <a:rPr lang="ru-RU" b="1" dirty="0" err="1"/>
              <a:t>түрлі</a:t>
            </a:r>
            <a:r>
              <a:rPr lang="ru-RU" b="1" dirty="0"/>
              <a:t> </a:t>
            </a:r>
            <a:r>
              <a:rPr lang="ru-RU" b="1" dirty="0" err="1"/>
              <a:t>уақытта</a:t>
            </a:r>
            <a:r>
              <a:rPr lang="ru-RU" b="1" dirty="0"/>
              <a:t>  </a:t>
            </a:r>
            <a:r>
              <a:rPr lang="ru-RU" b="1" dirty="0" err="1"/>
              <a:t>ұйымдастырылады</a:t>
            </a:r>
            <a:r>
              <a:rPr lang="ru-RU" b="1" dirty="0"/>
              <a:t>, </a:t>
            </a:r>
            <a:r>
              <a:rPr lang="ru-RU" b="1" dirty="0" err="1"/>
              <a:t>мектеп</a:t>
            </a:r>
            <a:r>
              <a:rPr lang="ru-RU" b="1" dirty="0"/>
              <a:t> </a:t>
            </a:r>
            <a:r>
              <a:rPr lang="ru-RU" b="1" dirty="0" err="1"/>
              <a:t>ішінде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аумағында</a:t>
            </a:r>
            <a:r>
              <a:rPr lang="ru-RU" b="1" dirty="0"/>
              <a:t> </a:t>
            </a:r>
            <a:r>
              <a:rPr lang="ru-RU" b="1" dirty="0" err="1"/>
              <a:t>қатаң</a:t>
            </a:r>
            <a:r>
              <a:rPr lang="ru-RU" b="1" dirty="0"/>
              <a:t> </a:t>
            </a:r>
            <a:r>
              <a:rPr lang="ru-RU" b="1" dirty="0" err="1"/>
              <a:t>бетперде</a:t>
            </a:r>
            <a:r>
              <a:rPr lang="ru-RU" b="1" dirty="0"/>
              <a:t> </a:t>
            </a:r>
            <a:r>
              <a:rPr lang="ru-RU" b="1" dirty="0" err="1"/>
              <a:t>режимі</a:t>
            </a:r>
            <a:r>
              <a:rPr lang="ru-RU" b="1" dirty="0"/>
              <a:t> </a:t>
            </a:r>
            <a:r>
              <a:rPr lang="ru-RU" b="1" dirty="0" err="1"/>
              <a:t>орнатылады</a:t>
            </a:r>
            <a:r>
              <a:rPr lang="ru-RU" b="1" dirty="0"/>
              <a:t>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 err="1"/>
              <a:t>Оқушылар</a:t>
            </a:r>
            <a:r>
              <a:rPr lang="ru-RU" b="1" dirty="0"/>
              <a:t> </a:t>
            </a:r>
            <a:r>
              <a:rPr lang="ru-RU" b="1" dirty="0" err="1"/>
              <a:t>арасында</a:t>
            </a:r>
            <a:r>
              <a:rPr lang="ru-RU" b="1" dirty="0"/>
              <a:t> </a:t>
            </a:r>
            <a:r>
              <a:rPr lang="ru-RU" b="1" dirty="0" err="1"/>
              <a:t>бір</a:t>
            </a:r>
            <a:r>
              <a:rPr lang="ru-RU" b="1" dirty="0"/>
              <a:t> метр ара </a:t>
            </a:r>
            <a:r>
              <a:rPr lang="ru-RU" b="1" dirty="0" err="1"/>
              <a:t>қашықтықты</a:t>
            </a:r>
            <a:r>
              <a:rPr lang="ru-RU" b="1" dirty="0"/>
              <a:t> </a:t>
            </a:r>
            <a:r>
              <a:rPr lang="ru-RU" b="1" dirty="0" err="1"/>
              <a:t>сақтау</a:t>
            </a:r>
            <a:r>
              <a:rPr lang="ru-RU" b="1" dirty="0"/>
              <a:t>. </a:t>
            </a:r>
            <a:r>
              <a:rPr lang="ru-RU" b="1" dirty="0" err="1"/>
              <a:t>Бұл</a:t>
            </a:r>
            <a:r>
              <a:rPr lang="ru-RU" b="1" dirty="0"/>
              <a:t> </a:t>
            </a:r>
            <a:r>
              <a:rPr lang="ru-RU" b="1" dirty="0" err="1"/>
              <a:t>ереже</a:t>
            </a:r>
            <a:r>
              <a:rPr lang="ru-RU" b="1" dirty="0"/>
              <a:t> </a:t>
            </a:r>
            <a:r>
              <a:rPr lang="ru-RU" b="1" dirty="0" err="1"/>
              <a:t>мектепке</a:t>
            </a:r>
            <a:r>
              <a:rPr lang="ru-RU" b="1" dirty="0"/>
              <a:t> </a:t>
            </a:r>
            <a:r>
              <a:rPr lang="ru-RU" b="1" dirty="0" err="1"/>
              <a:t>баратын</a:t>
            </a:r>
            <a:r>
              <a:rPr lang="ru-RU" b="1" dirty="0"/>
              <a:t> </a:t>
            </a:r>
            <a:r>
              <a:rPr lang="ru-RU" b="1" dirty="0" err="1"/>
              <a:t>жолға</a:t>
            </a:r>
            <a:r>
              <a:rPr lang="ru-RU" b="1" dirty="0"/>
              <a:t>, </a:t>
            </a:r>
            <a:r>
              <a:rPr lang="ru-RU" b="1" dirty="0" err="1"/>
              <a:t>мектеп</a:t>
            </a:r>
            <a:r>
              <a:rPr lang="ru-RU" b="1" dirty="0"/>
              <a:t> </a:t>
            </a:r>
            <a:r>
              <a:rPr lang="ru-RU" b="1" dirty="0" err="1"/>
              <a:t>ауласында</a:t>
            </a:r>
            <a:r>
              <a:rPr lang="ru-RU" b="1" dirty="0"/>
              <a:t>, </a:t>
            </a:r>
            <a:r>
              <a:rPr lang="ru-RU" b="1" dirty="0" err="1"/>
              <a:t>дәліздерде</a:t>
            </a:r>
            <a:r>
              <a:rPr lang="ru-RU" b="1" dirty="0"/>
              <a:t>, </a:t>
            </a:r>
            <a:r>
              <a:rPr lang="ru-RU" b="1" dirty="0" err="1"/>
              <a:t>сынып</a:t>
            </a:r>
            <a:r>
              <a:rPr lang="ru-RU" b="1" dirty="0"/>
              <a:t> </a:t>
            </a:r>
            <a:r>
              <a:rPr lang="ru-RU" b="1" dirty="0" err="1"/>
              <a:t>бөлмесінде</a:t>
            </a:r>
            <a:r>
              <a:rPr lang="ru-RU" b="1" dirty="0"/>
              <a:t> </a:t>
            </a:r>
            <a:r>
              <a:rPr lang="ru-RU" b="1" dirty="0" err="1"/>
              <a:t>қолданылады</a:t>
            </a:r>
            <a:r>
              <a:rPr lang="ru-RU" b="1" dirty="0"/>
              <a:t>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 err="1"/>
              <a:t>Жуу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дезинфекциялау</a:t>
            </a:r>
            <a:r>
              <a:rPr lang="ru-RU" b="1" dirty="0"/>
              <a:t> </a:t>
            </a:r>
            <a:r>
              <a:rPr lang="ru-RU" b="1" dirty="0" err="1"/>
              <a:t>құралдарын</a:t>
            </a:r>
            <a:r>
              <a:rPr lang="ru-RU" b="1" dirty="0"/>
              <a:t> </a:t>
            </a:r>
            <a:r>
              <a:rPr lang="ru-RU" b="1" dirty="0" err="1"/>
              <a:t>қолдана</a:t>
            </a:r>
            <a:r>
              <a:rPr lang="ru-RU" b="1" dirty="0"/>
              <a:t> </a:t>
            </a:r>
            <a:r>
              <a:rPr lang="ru-RU" b="1" dirty="0" err="1"/>
              <a:t>отырып</a:t>
            </a:r>
            <a:r>
              <a:rPr lang="ru-RU" b="1" dirty="0"/>
              <a:t>, </a:t>
            </a:r>
            <a:r>
              <a:rPr lang="ru-RU" b="1" dirty="0" err="1"/>
              <a:t>мектеп</a:t>
            </a:r>
            <a:r>
              <a:rPr lang="ru-RU" b="1" dirty="0"/>
              <a:t> </a:t>
            </a:r>
            <a:r>
              <a:rPr lang="ru-RU" b="1" dirty="0" err="1"/>
              <a:t>бөлмелерін</a:t>
            </a:r>
            <a:r>
              <a:rPr lang="ru-RU" b="1" dirty="0"/>
              <a:t>, </a:t>
            </a:r>
            <a:r>
              <a:rPr lang="ru-RU" b="1" dirty="0" err="1"/>
              <a:t>дәретханаларды</a:t>
            </a:r>
            <a:r>
              <a:rPr lang="ru-RU" b="1" dirty="0"/>
              <a:t> </a:t>
            </a:r>
            <a:r>
              <a:rPr lang="ru-RU" b="1" dirty="0" err="1"/>
              <a:t>қоса</a:t>
            </a:r>
            <a:r>
              <a:rPr lang="ru-RU" b="1" dirty="0"/>
              <a:t> </a:t>
            </a:r>
            <a:r>
              <a:rPr lang="ru-RU" b="1" dirty="0" err="1"/>
              <a:t>алғанда</a:t>
            </a:r>
            <a:r>
              <a:rPr lang="ru-RU" b="1" dirty="0"/>
              <a:t>,  </a:t>
            </a:r>
            <a:r>
              <a:rPr lang="ru-RU" b="1" dirty="0" err="1"/>
              <a:t>үнемі</a:t>
            </a:r>
            <a:r>
              <a:rPr lang="ru-RU" b="1" dirty="0"/>
              <a:t> </a:t>
            </a:r>
            <a:r>
              <a:rPr lang="ru-RU" b="1" dirty="0" err="1"/>
              <a:t>тазарту</a:t>
            </a:r>
            <a:r>
              <a:rPr lang="ru-RU" b="1" dirty="0"/>
              <a:t> (</a:t>
            </a:r>
            <a:r>
              <a:rPr lang="ru-RU" b="1" dirty="0" err="1"/>
              <a:t>есіктің</a:t>
            </a:r>
            <a:r>
              <a:rPr lang="ru-RU" b="1" dirty="0"/>
              <a:t> </a:t>
            </a:r>
            <a:r>
              <a:rPr lang="ru-RU" b="1" dirty="0" err="1"/>
              <a:t>тұтқалары</a:t>
            </a:r>
            <a:r>
              <a:rPr lang="ru-RU" b="1" dirty="0"/>
              <a:t>, </a:t>
            </a:r>
            <a:r>
              <a:rPr lang="ru-RU" b="1" dirty="0" err="1"/>
              <a:t>парталар</a:t>
            </a:r>
            <a:r>
              <a:rPr lang="ru-RU" b="1" dirty="0"/>
              <a:t>, </a:t>
            </a:r>
            <a:r>
              <a:rPr lang="ru-RU" b="1" dirty="0" err="1"/>
              <a:t>ойыншықтар</a:t>
            </a:r>
            <a:r>
              <a:rPr lang="ru-RU" b="1" dirty="0"/>
              <a:t>, </a:t>
            </a:r>
            <a:r>
              <a:rPr lang="ru-RU" b="1" dirty="0" err="1"/>
              <a:t>керек-жарақтар</a:t>
            </a:r>
            <a:r>
              <a:rPr lang="ru-RU" b="1" dirty="0"/>
              <a:t>, </a:t>
            </a:r>
            <a:r>
              <a:rPr lang="ru-RU" b="1" dirty="0" err="1"/>
              <a:t>ажыратқыштар</a:t>
            </a:r>
            <a:r>
              <a:rPr lang="ru-RU" b="1" dirty="0"/>
              <a:t>, </a:t>
            </a:r>
            <a:r>
              <a:rPr lang="ru-RU" b="1" dirty="0" err="1"/>
              <a:t>есік</a:t>
            </a:r>
            <a:r>
              <a:rPr lang="ru-RU" b="1" dirty="0"/>
              <a:t> </a:t>
            </a:r>
            <a:r>
              <a:rPr lang="ru-RU" b="1" dirty="0" err="1"/>
              <a:t>қораптары</a:t>
            </a:r>
            <a:r>
              <a:rPr lang="ru-RU" b="1" dirty="0"/>
              <a:t>, </a:t>
            </a:r>
            <a:r>
              <a:rPr lang="ru-RU" b="1" dirty="0" err="1"/>
              <a:t>ойын</a:t>
            </a:r>
            <a:r>
              <a:rPr lang="ru-RU" b="1" dirty="0"/>
              <a:t> </a:t>
            </a:r>
            <a:r>
              <a:rPr lang="ru-RU" b="1" dirty="0" err="1"/>
              <a:t>жабдықтары</a:t>
            </a:r>
            <a:r>
              <a:rPr lang="ru-RU" b="1" dirty="0"/>
              <a:t>, </a:t>
            </a:r>
            <a:r>
              <a:rPr lang="ru-RU" b="1" dirty="0" err="1"/>
              <a:t>балалар</a:t>
            </a:r>
            <a:r>
              <a:rPr lang="ru-RU" b="1" dirty="0"/>
              <a:t> </a:t>
            </a:r>
            <a:r>
              <a:rPr lang="ru-RU" b="1" dirty="0" err="1"/>
              <a:t>қолданатын</a:t>
            </a:r>
            <a:r>
              <a:rPr lang="ru-RU" b="1" dirty="0"/>
              <a:t> </a:t>
            </a:r>
            <a:r>
              <a:rPr lang="ru-RU" b="1" dirty="0" err="1"/>
              <a:t>оқу</a:t>
            </a:r>
            <a:r>
              <a:rPr lang="ru-RU" b="1" dirty="0"/>
              <a:t> </a:t>
            </a:r>
            <a:r>
              <a:rPr lang="ru-RU" b="1" dirty="0" err="1"/>
              <a:t>құралдары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кітап</a:t>
            </a:r>
            <a:r>
              <a:rPr lang="ru-RU" b="1" dirty="0"/>
              <a:t> </a:t>
            </a:r>
            <a:r>
              <a:rPr lang="ru-RU" b="1" dirty="0" err="1"/>
              <a:t>мұқабалары</a:t>
            </a:r>
            <a:r>
              <a:rPr lang="ru-RU" b="1" dirty="0"/>
              <a:t> </a:t>
            </a:r>
            <a:r>
              <a:rPr lang="ru-RU" b="1" dirty="0" err="1"/>
              <a:t>сияқты</a:t>
            </a:r>
            <a:r>
              <a:rPr lang="ru-RU" b="1" dirty="0"/>
              <a:t> </a:t>
            </a:r>
            <a:r>
              <a:rPr lang="ru-RU" b="1" dirty="0" err="1"/>
              <a:t>жиі</a:t>
            </a:r>
            <a:r>
              <a:rPr lang="ru-RU" b="1" dirty="0"/>
              <a:t> </a:t>
            </a:r>
            <a:r>
              <a:rPr lang="ru-RU" b="1" dirty="0" err="1"/>
              <a:t>жанасатын</a:t>
            </a:r>
            <a:r>
              <a:rPr lang="ru-RU" b="1" dirty="0"/>
              <a:t> </a:t>
            </a:r>
            <a:r>
              <a:rPr lang="ru-RU" b="1" dirty="0" err="1"/>
              <a:t>беттер</a:t>
            </a:r>
            <a:r>
              <a:rPr lang="ru-RU" b="1" dirty="0"/>
              <a:t> </a:t>
            </a:r>
            <a:r>
              <a:rPr lang="ru-RU" b="1" dirty="0" err="1"/>
              <a:t>тазаланады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дезинфекцияланады</a:t>
            </a:r>
            <a:r>
              <a:rPr lang="ru-RU" b="1" dirty="0"/>
              <a:t>).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 err="1"/>
              <a:t>Балалардың</a:t>
            </a:r>
            <a:r>
              <a:rPr lang="ru-RU" b="1" dirty="0"/>
              <a:t> </a:t>
            </a:r>
            <a:r>
              <a:rPr lang="ru-RU" b="1" dirty="0" err="1"/>
              <a:t>мектеп</a:t>
            </a:r>
            <a:r>
              <a:rPr lang="ru-RU" b="1" dirty="0"/>
              <a:t> </a:t>
            </a:r>
            <a:r>
              <a:rPr lang="ru-RU" b="1" dirty="0" err="1"/>
              <a:t>ғимаратына</a:t>
            </a:r>
            <a:r>
              <a:rPr lang="ru-RU" b="1" dirty="0"/>
              <a:t> </a:t>
            </a:r>
            <a:r>
              <a:rPr lang="ru-RU" b="1" dirty="0" err="1"/>
              <a:t>кіруі</a:t>
            </a:r>
            <a:r>
              <a:rPr lang="ru-RU" b="1" dirty="0"/>
              <a:t> мен </a:t>
            </a:r>
            <a:r>
              <a:rPr lang="ru-RU" b="1" dirty="0" err="1"/>
              <a:t>шығуы</a:t>
            </a:r>
            <a:r>
              <a:rPr lang="ru-RU" b="1" dirty="0"/>
              <a:t> «</a:t>
            </a:r>
            <a:r>
              <a:rPr lang="ru-RU" b="1" dirty="0" err="1"/>
              <a:t>бір</a:t>
            </a:r>
            <a:r>
              <a:rPr lang="ru-RU" b="1" dirty="0"/>
              <a:t> </a:t>
            </a:r>
            <a:r>
              <a:rPr lang="ru-RU" b="1" dirty="0" err="1"/>
              <a:t>жақты</a:t>
            </a:r>
            <a:r>
              <a:rPr lang="ru-RU" b="1" dirty="0"/>
              <a:t> </a:t>
            </a:r>
            <a:r>
              <a:rPr lang="ru-RU" b="1" dirty="0" err="1"/>
              <a:t>қозғалыс</a:t>
            </a:r>
            <a:r>
              <a:rPr lang="ru-RU" b="1" dirty="0"/>
              <a:t>» </a:t>
            </a:r>
            <a:r>
              <a:rPr lang="ru-RU" b="1" dirty="0" err="1"/>
              <a:t>ережесі</a:t>
            </a:r>
            <a:r>
              <a:rPr lang="ru-RU" b="1" dirty="0"/>
              <a:t> </a:t>
            </a:r>
            <a:r>
              <a:rPr lang="ru-RU" b="1" dirty="0" err="1"/>
              <a:t>бойынша</a:t>
            </a:r>
            <a:r>
              <a:rPr lang="ru-RU" b="1" dirty="0"/>
              <a:t> </a:t>
            </a:r>
            <a:r>
              <a:rPr lang="ru-RU" b="1" dirty="0" err="1"/>
              <a:t>ұйымдастырылады</a:t>
            </a:r>
            <a:r>
              <a:rPr lang="ru-RU" b="1" dirty="0"/>
              <a:t>, </a:t>
            </a:r>
            <a:r>
              <a:rPr lang="ru-RU" b="1" dirty="0" err="1"/>
              <a:t>мектептегі</a:t>
            </a:r>
            <a:r>
              <a:rPr lang="ru-RU" b="1" dirty="0"/>
              <a:t> </a:t>
            </a:r>
            <a:r>
              <a:rPr lang="ru-RU" b="1" dirty="0" err="1"/>
              <a:t>барлық</a:t>
            </a:r>
            <a:r>
              <a:rPr lang="ru-RU" b="1" dirty="0"/>
              <a:t> </a:t>
            </a:r>
            <a:r>
              <a:rPr lang="ru-RU" b="1" dirty="0" err="1"/>
              <a:t>қозғалыстар</a:t>
            </a:r>
            <a:r>
              <a:rPr lang="ru-RU" b="1" dirty="0"/>
              <a:t>, </a:t>
            </a:r>
            <a:r>
              <a:rPr lang="ru-RU" b="1" dirty="0" err="1"/>
              <a:t>оның</a:t>
            </a:r>
            <a:r>
              <a:rPr lang="ru-RU" b="1" dirty="0"/>
              <a:t> </a:t>
            </a:r>
            <a:r>
              <a:rPr lang="ru-RU" b="1" dirty="0" err="1"/>
              <a:t>ішінде</a:t>
            </a:r>
            <a:r>
              <a:rPr lang="ru-RU" b="1" dirty="0"/>
              <a:t> </a:t>
            </a:r>
            <a:r>
              <a:rPr lang="ru-RU" b="1" dirty="0" err="1"/>
              <a:t>баспалдақтар</a:t>
            </a:r>
            <a:r>
              <a:rPr lang="ru-RU" b="1" dirty="0"/>
              <a:t> </a:t>
            </a:r>
            <a:r>
              <a:rPr lang="ru-RU" b="1" dirty="0" err="1"/>
              <a:t>бойынша</a:t>
            </a:r>
            <a:r>
              <a:rPr lang="ru-RU" b="1" dirty="0"/>
              <a:t> </a:t>
            </a:r>
            <a:r>
              <a:rPr lang="ru-RU" b="1" dirty="0" err="1"/>
              <a:t>көтерілулер</a:t>
            </a:r>
            <a:r>
              <a:rPr lang="ru-RU" b="1" dirty="0"/>
              <a:t>, </a:t>
            </a:r>
            <a:r>
              <a:rPr lang="ru-RU" b="1" dirty="0" err="1"/>
              <a:t>арнайы</a:t>
            </a:r>
            <a:r>
              <a:rPr lang="ru-RU" b="1" dirty="0"/>
              <a:t> </a:t>
            </a:r>
            <a:r>
              <a:rPr lang="ru-RU" b="1" dirty="0" err="1"/>
              <a:t>көрсеткіштермен</a:t>
            </a:r>
            <a:r>
              <a:rPr lang="ru-RU" b="1" dirty="0"/>
              <a:t> </a:t>
            </a:r>
            <a:r>
              <a:rPr lang="ru-RU" b="1" dirty="0" err="1"/>
              <a:t>таңбалануы</a:t>
            </a:r>
            <a:r>
              <a:rPr lang="ru-RU" b="1" dirty="0"/>
              <a:t> </a:t>
            </a:r>
            <a:r>
              <a:rPr lang="ru-RU" b="1" dirty="0" err="1"/>
              <a:t>тиіс</a:t>
            </a:r>
            <a:r>
              <a:rPr lang="ru-RU" b="1" dirty="0"/>
              <a:t>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 err="1"/>
              <a:t>Мектепке</a:t>
            </a:r>
            <a:r>
              <a:rPr lang="ru-RU" b="1" dirty="0"/>
              <a:t> </a:t>
            </a:r>
            <a:r>
              <a:rPr lang="ru-RU" b="1" dirty="0" err="1"/>
              <a:t>кірер</a:t>
            </a:r>
            <a:r>
              <a:rPr lang="ru-RU" b="1" dirty="0"/>
              <a:t> </a:t>
            </a:r>
            <a:r>
              <a:rPr lang="ru-RU" b="1" dirty="0" err="1"/>
              <a:t>алдында</a:t>
            </a:r>
            <a:r>
              <a:rPr lang="ru-RU" b="1" dirty="0"/>
              <a:t> </a:t>
            </a:r>
            <a:r>
              <a:rPr lang="ru-RU" b="1" dirty="0" err="1"/>
              <a:t>кезекте</a:t>
            </a:r>
            <a:r>
              <a:rPr lang="ru-RU" b="1" dirty="0"/>
              <a:t> </a:t>
            </a:r>
            <a:r>
              <a:rPr lang="ru-RU" b="1" dirty="0" err="1"/>
              <a:t>балалар</a:t>
            </a:r>
            <a:r>
              <a:rPr lang="ru-RU" b="1" dirty="0"/>
              <a:t> </a:t>
            </a:r>
            <a:r>
              <a:rPr lang="ru-RU" b="1" dirty="0" err="1"/>
              <a:t>көп</a:t>
            </a:r>
            <a:r>
              <a:rPr lang="ru-RU" b="1" dirty="0"/>
              <a:t> </a:t>
            </a:r>
            <a:r>
              <a:rPr lang="ru-RU" b="1" dirty="0" err="1"/>
              <a:t>жиналған</a:t>
            </a:r>
            <a:r>
              <a:rPr lang="ru-RU" b="1" dirty="0"/>
              <a:t> </a:t>
            </a:r>
            <a:r>
              <a:rPr lang="ru-RU" b="1" dirty="0" err="1"/>
              <a:t>жағдайда</a:t>
            </a:r>
            <a:r>
              <a:rPr lang="ru-RU" b="1" dirty="0"/>
              <a:t> </a:t>
            </a:r>
            <a:r>
              <a:rPr lang="ru-RU" b="1" dirty="0" err="1"/>
              <a:t>қашықтықты</a:t>
            </a:r>
            <a:r>
              <a:rPr lang="ru-RU" b="1" dirty="0"/>
              <a:t> </a:t>
            </a:r>
            <a:r>
              <a:rPr lang="ru-RU" b="1" dirty="0" err="1"/>
              <a:t>сақтау</a:t>
            </a:r>
            <a:r>
              <a:rPr lang="ru-RU" b="1" dirty="0"/>
              <a:t> </a:t>
            </a:r>
            <a:r>
              <a:rPr lang="ru-RU" b="1" dirty="0" err="1"/>
              <a:t>үшін</a:t>
            </a:r>
            <a:r>
              <a:rPr lang="ru-RU" b="1" dirty="0"/>
              <a:t> </a:t>
            </a:r>
            <a:r>
              <a:rPr lang="ru-RU" b="1" u="sng" dirty="0" err="1"/>
              <a:t>асфальтта</a:t>
            </a:r>
            <a:r>
              <a:rPr lang="ru-RU" b="1" u="sng" dirty="0"/>
              <a:t> </a:t>
            </a:r>
            <a:r>
              <a:rPr lang="ru-RU" b="1" u="sng" dirty="0" err="1"/>
              <a:t>белгі</a:t>
            </a:r>
            <a:r>
              <a:rPr lang="ru-RU" b="1" u="sng" dirty="0"/>
              <a:t> </a:t>
            </a:r>
            <a:r>
              <a:rPr lang="ru-RU" b="1" u="sng" dirty="0" err="1"/>
              <a:t>қою</a:t>
            </a:r>
            <a:r>
              <a:rPr lang="ru-RU" b="1" u="sng" dirty="0"/>
              <a:t> </a:t>
            </a:r>
            <a:r>
              <a:rPr lang="ru-RU" b="1" u="sng" dirty="0" err="1"/>
              <a:t>керек</a:t>
            </a:r>
            <a:r>
              <a:rPr lang="ru-RU" b="1" u="sng" dirty="0"/>
              <a:t>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 err="1"/>
              <a:t>Балаларға</a:t>
            </a:r>
            <a:r>
              <a:rPr lang="ru-RU" b="1" dirty="0"/>
              <a:t> </a:t>
            </a:r>
            <a:r>
              <a:rPr lang="ru-RU" b="1" dirty="0" err="1"/>
              <a:t>ортақ</a:t>
            </a:r>
            <a:r>
              <a:rPr lang="ru-RU" b="1" dirty="0"/>
              <a:t> </a:t>
            </a:r>
            <a:r>
              <a:rPr lang="ru-RU" b="1" dirty="0" err="1"/>
              <a:t>гардеробты</a:t>
            </a:r>
            <a:r>
              <a:rPr lang="ru-RU" b="1" dirty="0"/>
              <a:t> </a:t>
            </a:r>
            <a:r>
              <a:rPr lang="ru-RU" b="1" dirty="0" err="1"/>
              <a:t>пайдалануға</a:t>
            </a:r>
            <a:r>
              <a:rPr lang="ru-RU" b="1" dirty="0"/>
              <a:t> </a:t>
            </a:r>
            <a:r>
              <a:rPr lang="ru-RU" b="1" dirty="0" err="1"/>
              <a:t>тыйым</a:t>
            </a:r>
            <a:r>
              <a:rPr lang="ru-RU" b="1" dirty="0"/>
              <a:t> </a:t>
            </a:r>
            <a:r>
              <a:rPr lang="ru-RU" b="1" dirty="0" err="1"/>
              <a:t>салынады</a:t>
            </a:r>
            <a:r>
              <a:rPr lang="ru-RU" b="1" dirty="0"/>
              <a:t> – сырт </a:t>
            </a:r>
            <a:r>
              <a:rPr lang="ru-RU" b="1" dirty="0" err="1"/>
              <a:t>киімді</a:t>
            </a:r>
            <a:r>
              <a:rPr lang="ru-RU" b="1" dirty="0"/>
              <a:t> </a:t>
            </a:r>
            <a:r>
              <a:rPr lang="ru-RU" b="1" dirty="0" err="1"/>
              <a:t>өзімен</a:t>
            </a:r>
            <a:r>
              <a:rPr lang="ru-RU" b="1" dirty="0"/>
              <a:t> </a:t>
            </a:r>
            <a:r>
              <a:rPr lang="ru-RU" b="1" dirty="0" err="1"/>
              <a:t>бірге</a:t>
            </a:r>
            <a:r>
              <a:rPr lang="ru-RU" b="1" dirty="0"/>
              <a:t> </a:t>
            </a:r>
            <a:r>
              <a:rPr lang="ru-RU" b="1" dirty="0" err="1"/>
              <a:t>жеке</a:t>
            </a:r>
            <a:r>
              <a:rPr lang="ru-RU" b="1" dirty="0"/>
              <a:t> </a:t>
            </a:r>
            <a:r>
              <a:rPr lang="ru-RU" b="1" dirty="0" err="1"/>
              <a:t>шкафқа</a:t>
            </a:r>
            <a:r>
              <a:rPr lang="ru-RU" b="1" dirty="0"/>
              <a:t> </a:t>
            </a:r>
            <a:r>
              <a:rPr lang="ru-RU" b="1" dirty="0" err="1"/>
              <a:t>салып</a:t>
            </a:r>
            <a:r>
              <a:rPr lang="ru-RU" b="1" dirty="0"/>
              <a:t>, </a:t>
            </a:r>
            <a:r>
              <a:rPr lang="ru-RU" b="1" dirty="0" err="1"/>
              <a:t>сыныпқа</a:t>
            </a:r>
            <a:r>
              <a:rPr lang="ru-RU" b="1" dirty="0"/>
              <a:t> </a:t>
            </a:r>
            <a:r>
              <a:rPr lang="ru-RU" b="1" dirty="0" err="1"/>
              <a:t>апаруға</a:t>
            </a:r>
            <a:r>
              <a:rPr lang="ru-RU" b="1" dirty="0"/>
              <a:t> </a:t>
            </a:r>
            <a:r>
              <a:rPr lang="ru-RU" b="1" dirty="0" err="1"/>
              <a:t>болады</a:t>
            </a:r>
            <a:r>
              <a:rPr lang="ru-RU" b="1" dirty="0"/>
              <a:t>. </a:t>
            </a:r>
            <a:r>
              <a:rPr lang="ru-RU" b="1" dirty="0" err="1"/>
              <a:t>Барлық</a:t>
            </a:r>
            <a:r>
              <a:rPr lang="ru-RU" b="1" dirty="0"/>
              <a:t> </a:t>
            </a:r>
            <a:r>
              <a:rPr lang="ru-RU" b="1" dirty="0" err="1"/>
              <a:t>оқушылар</a:t>
            </a:r>
            <a:r>
              <a:rPr lang="ru-RU" b="1" dirty="0"/>
              <a:t> </a:t>
            </a:r>
            <a:r>
              <a:rPr lang="ru-RU" b="1" dirty="0" err="1"/>
              <a:t>сынып</a:t>
            </a:r>
            <a:r>
              <a:rPr lang="ru-RU" b="1" dirty="0"/>
              <a:t> </a:t>
            </a:r>
            <a:r>
              <a:rPr lang="ru-RU" b="1" dirty="0" err="1"/>
              <a:t>орналасқан</a:t>
            </a:r>
            <a:r>
              <a:rPr lang="ru-RU" b="1" dirty="0"/>
              <a:t> </a:t>
            </a:r>
            <a:r>
              <a:rPr lang="ru-RU" b="1" dirty="0" err="1"/>
              <a:t>қабатқа</a:t>
            </a:r>
            <a:r>
              <a:rPr lang="ru-RU" b="1" dirty="0"/>
              <a:t> </a:t>
            </a:r>
            <a:r>
              <a:rPr lang="ru-RU" b="1" dirty="0" err="1"/>
              <a:t>көтерілгеннен</a:t>
            </a:r>
            <a:r>
              <a:rPr lang="ru-RU" b="1" dirty="0"/>
              <a:t> </a:t>
            </a:r>
            <a:r>
              <a:rPr lang="ru-RU" b="1" dirty="0" err="1"/>
              <a:t>кейін</a:t>
            </a:r>
            <a:r>
              <a:rPr lang="ru-RU" b="1" dirty="0"/>
              <a:t> </a:t>
            </a:r>
            <a:r>
              <a:rPr lang="ru-RU" b="1" dirty="0" err="1"/>
              <a:t>қолдарын</a:t>
            </a:r>
            <a:r>
              <a:rPr lang="ru-RU" b="1" dirty="0"/>
              <a:t> </a:t>
            </a:r>
            <a:r>
              <a:rPr lang="ru-RU" b="1" dirty="0" err="1"/>
              <a:t>сабынмен</a:t>
            </a:r>
            <a:r>
              <a:rPr lang="ru-RU" b="1" dirty="0"/>
              <a:t> </a:t>
            </a:r>
            <a:r>
              <a:rPr lang="ru-RU" b="1" dirty="0" err="1"/>
              <a:t>кемінде</a:t>
            </a:r>
            <a:r>
              <a:rPr lang="ru-RU" b="1" dirty="0"/>
              <a:t> 30 секунд </a:t>
            </a:r>
            <a:r>
              <a:rPr lang="ru-RU" b="1" dirty="0" err="1"/>
              <a:t>жуу</a:t>
            </a:r>
            <a:r>
              <a:rPr lang="ru-RU" b="1" dirty="0"/>
              <a:t> </a:t>
            </a:r>
            <a:r>
              <a:rPr lang="ru-RU" b="1" dirty="0" err="1"/>
              <a:t>қажет</a:t>
            </a:r>
            <a:r>
              <a:rPr lang="ru-RU" b="1" dirty="0"/>
              <a:t>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 err="1"/>
              <a:t>Дәретханаға</a:t>
            </a:r>
            <a:r>
              <a:rPr lang="ru-RU" b="1" dirty="0"/>
              <a:t> </a:t>
            </a:r>
            <a:r>
              <a:rPr lang="ru-RU" b="1" dirty="0" err="1"/>
              <a:t>балаларға</a:t>
            </a:r>
            <a:r>
              <a:rPr lang="ru-RU" b="1" dirty="0"/>
              <a:t> </a:t>
            </a:r>
            <a:r>
              <a:rPr lang="ru-RU" b="1" dirty="0" err="1"/>
              <a:t>кезек</a:t>
            </a:r>
            <a:r>
              <a:rPr lang="ru-RU" b="1" dirty="0"/>
              <a:t> </a:t>
            </a:r>
            <a:r>
              <a:rPr lang="ru-RU" b="1" dirty="0" err="1"/>
              <a:t>тәртібімен</a:t>
            </a:r>
            <a:r>
              <a:rPr lang="ru-RU" b="1" dirty="0"/>
              <a:t> </a:t>
            </a:r>
            <a:r>
              <a:rPr lang="ru-RU" b="1" dirty="0" err="1"/>
              <a:t>кіруге</a:t>
            </a:r>
            <a:r>
              <a:rPr lang="ru-RU" b="1" dirty="0"/>
              <a:t> </a:t>
            </a:r>
            <a:r>
              <a:rPr lang="ru-RU" b="1" dirty="0" err="1"/>
              <a:t>рұқсат</a:t>
            </a:r>
            <a:r>
              <a:rPr lang="ru-RU" b="1" dirty="0"/>
              <a:t> </a:t>
            </a:r>
            <a:r>
              <a:rPr lang="ru-RU" b="1" dirty="0" err="1"/>
              <a:t>етіледі</a:t>
            </a:r>
            <a:r>
              <a:rPr lang="ru-RU" b="1" dirty="0"/>
              <a:t>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b="1" dirty="0" err="1"/>
              <a:t>Сабақта</a:t>
            </a:r>
            <a:r>
              <a:rPr lang="ru-RU" b="1" dirty="0"/>
              <a:t> </a:t>
            </a:r>
            <a:r>
              <a:rPr lang="ru-RU" b="1" dirty="0" err="1"/>
              <a:t>басқа</a:t>
            </a:r>
            <a:r>
              <a:rPr lang="ru-RU" b="1" dirty="0"/>
              <a:t> </a:t>
            </a:r>
            <a:r>
              <a:rPr lang="ru-RU" b="1" dirty="0" err="1"/>
              <a:t>адамдардың</a:t>
            </a:r>
            <a:r>
              <a:rPr lang="ru-RU" b="1" dirty="0"/>
              <a:t> </a:t>
            </a:r>
            <a:r>
              <a:rPr lang="ru-RU" b="1" u="sng" dirty="0" err="1"/>
              <a:t>дәптерлерін</a:t>
            </a:r>
            <a:r>
              <a:rPr lang="ru-RU" b="1" u="sng" dirty="0"/>
              <a:t>, </a:t>
            </a:r>
            <a:r>
              <a:rPr lang="ru-RU" b="1" u="sng" dirty="0" err="1"/>
              <a:t>қағаз</a:t>
            </a:r>
            <a:r>
              <a:rPr lang="ru-RU" b="1" u="sng" dirty="0"/>
              <a:t> </a:t>
            </a:r>
            <a:r>
              <a:rPr lang="ru-RU" b="1" u="sng" dirty="0" err="1"/>
              <a:t>парақтарын</a:t>
            </a:r>
            <a:r>
              <a:rPr lang="ru-RU" b="1" u="sng" dirty="0"/>
              <a:t>, </a:t>
            </a:r>
            <a:r>
              <a:rPr lang="ru-RU" b="1" u="sng" dirty="0" err="1"/>
              <a:t>кеңсе</a:t>
            </a:r>
            <a:r>
              <a:rPr lang="ru-RU" b="1" u="sng" dirty="0"/>
              <a:t> </a:t>
            </a:r>
            <a:r>
              <a:rPr lang="ru-RU" b="1" u="sng" dirty="0" err="1"/>
              <a:t>заттарын</a:t>
            </a:r>
            <a:r>
              <a:rPr lang="ru-RU" b="1" u="sng" dirty="0"/>
              <a:t> </a:t>
            </a:r>
            <a:r>
              <a:rPr lang="ru-RU" b="1" u="sng" dirty="0" err="1"/>
              <a:t>гигиеналық</a:t>
            </a:r>
            <a:r>
              <a:rPr lang="ru-RU" b="1" u="sng" dirty="0"/>
              <a:t> </a:t>
            </a:r>
            <a:r>
              <a:rPr lang="ru-RU" b="1" u="sng" dirty="0" err="1"/>
              <a:t>себептерге</a:t>
            </a:r>
            <a:r>
              <a:rPr lang="ru-RU" b="1" u="sng" dirty="0"/>
              <a:t> </a:t>
            </a:r>
            <a:r>
              <a:rPr lang="ru-RU" b="1" u="sng" dirty="0" err="1"/>
              <a:t>байланысты</a:t>
            </a:r>
            <a:r>
              <a:rPr lang="ru-RU" b="1" u="sng" dirty="0"/>
              <a:t> </a:t>
            </a:r>
            <a:r>
              <a:rPr lang="ru-RU" b="1" u="sng" dirty="0" err="1"/>
              <a:t>пайдалануға</a:t>
            </a:r>
            <a:r>
              <a:rPr lang="ru-RU" b="1" u="sng" dirty="0"/>
              <a:t> </a:t>
            </a:r>
            <a:r>
              <a:rPr lang="ru-RU" b="1" u="sng" dirty="0" err="1"/>
              <a:t>тыйым</a:t>
            </a:r>
            <a:r>
              <a:rPr lang="ru-RU" b="1" u="sng" dirty="0"/>
              <a:t> </a:t>
            </a:r>
            <a:r>
              <a:rPr lang="ru-RU" b="1" u="sng" dirty="0" err="1"/>
              <a:t>салынады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633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8" y="1"/>
            <a:ext cx="11463324" cy="68164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В организациях образования должны проводиться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629" y="914400"/>
            <a:ext cx="11903826" cy="5943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sz="2200" b="1" dirty="0"/>
              <a:t>Посещение школы детьми, </a:t>
            </a:r>
            <a:r>
              <a:rPr lang="ru-RU" sz="2200" b="1" u="sng" dirty="0"/>
              <a:t>перенесшими заболевание</a:t>
            </a:r>
            <a:r>
              <a:rPr lang="ru-RU" sz="2200" b="1" dirty="0"/>
              <a:t>, и (или) в случае, если ребенок был в контакте с больным COVID-19, </a:t>
            </a:r>
            <a:r>
              <a:rPr lang="ru-RU" sz="2200" b="1" u="sng" dirty="0"/>
              <a:t>допускается при наличии медицинского заключения </a:t>
            </a:r>
            <a:r>
              <a:rPr lang="ru-RU" sz="2200" b="1" dirty="0"/>
              <a:t>врача об отсутствии медицинских противопоказаний для пребывания в организации образования.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sz="2200" b="1" dirty="0"/>
              <a:t>Лица с признаками инфекционных заболеваний (респираторными, кишечными, повышенной температурой тела) должны быть незамедлительно изолированы с момента выявления указанных признаков до приезда бригады скорой (неотложной) медицинской помощи либо прибытия родителей (законных представителей) или самостоятельной самоизоляции в домашних условиях. При этом дети должны размещаться отдельно от взрослых.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sz="2200" b="1" u="sng" dirty="0"/>
              <a:t>С момента выявления указанных лиц </a:t>
            </a:r>
            <a:r>
              <a:rPr lang="ru-RU" sz="2200" b="1" dirty="0"/>
              <a:t>школа незамедлительно должна любым доступным способом </a:t>
            </a:r>
            <a:r>
              <a:rPr lang="ru-RU" sz="2200" b="1" u="sng" dirty="0"/>
              <a:t>уведомить</a:t>
            </a:r>
            <a:r>
              <a:rPr lang="ru-RU" sz="2200" b="1" dirty="0"/>
              <a:t> </a:t>
            </a:r>
            <a:r>
              <a:rPr lang="ru-RU" sz="2200" b="1" u="sng" dirty="0"/>
              <a:t>отдел образования</a:t>
            </a:r>
            <a:r>
              <a:rPr lang="ru-RU" sz="2200" b="1" dirty="0"/>
              <a:t>, который осуществляет государственный санитарно-эпидемиологический надзор.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sz="2200" b="1" dirty="0"/>
              <a:t>Дети </a:t>
            </a:r>
            <a:r>
              <a:rPr lang="ru-RU" sz="2200" b="1" u="sng" dirty="0"/>
              <a:t>с признаками инфекционных заболеваний </a:t>
            </a:r>
            <a:r>
              <a:rPr lang="ru-RU" sz="2200" b="1" dirty="0"/>
              <a:t>(респираторными, кишечными, повышенной температурой тела) </a:t>
            </a:r>
            <a:r>
              <a:rPr lang="ru-RU" sz="2200" b="1" u="sng" dirty="0"/>
              <a:t>должны быть незамедлительно изолированы </a:t>
            </a:r>
            <a:r>
              <a:rPr lang="ru-RU" sz="2200" b="1" dirty="0"/>
              <a:t>до приезда скорой помощи или прибытия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86858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8" y="1"/>
            <a:ext cx="11463324" cy="68164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Білім беру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ұйымдарында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жүргізілуі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керек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33350" y="762000"/>
            <a:ext cx="11903826" cy="59436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sz="2200" b="1" dirty="0" err="1"/>
              <a:t>Ауруды</a:t>
            </a:r>
            <a:r>
              <a:rPr lang="ru-RU" sz="2200" b="1" dirty="0"/>
              <a:t> </a:t>
            </a:r>
            <a:r>
              <a:rPr lang="ru-RU" sz="2200" b="1" dirty="0" err="1"/>
              <a:t>өткерген</a:t>
            </a:r>
            <a:r>
              <a:rPr lang="ru-RU" sz="2200" b="1" dirty="0"/>
              <a:t> </a:t>
            </a:r>
            <a:r>
              <a:rPr lang="ru-RU" sz="2200" b="1" dirty="0" err="1"/>
              <a:t>балалардың</a:t>
            </a:r>
            <a:r>
              <a:rPr lang="ru-RU" sz="2200" b="1" dirty="0"/>
              <a:t> </a:t>
            </a:r>
            <a:r>
              <a:rPr lang="ru-RU" sz="2200" b="1" dirty="0" err="1"/>
              <a:t>мектепке</a:t>
            </a:r>
            <a:r>
              <a:rPr lang="ru-RU" sz="2200" b="1" dirty="0"/>
              <a:t> </a:t>
            </a:r>
            <a:r>
              <a:rPr lang="ru-RU" sz="2200" b="1" dirty="0" err="1"/>
              <a:t>баруына</a:t>
            </a:r>
            <a:r>
              <a:rPr lang="ru-RU" sz="2200" b="1" dirty="0"/>
              <a:t> </a:t>
            </a:r>
            <a:r>
              <a:rPr lang="ru-RU" sz="2200" b="1" dirty="0" err="1"/>
              <a:t>және</a:t>
            </a:r>
            <a:r>
              <a:rPr lang="ru-RU" sz="2200" b="1" dirty="0"/>
              <a:t> (</a:t>
            </a:r>
            <a:r>
              <a:rPr lang="ru-RU" sz="2200" b="1" dirty="0" err="1"/>
              <a:t>немесе</a:t>
            </a:r>
            <a:r>
              <a:rPr lang="ru-RU" sz="2200" b="1" dirty="0"/>
              <a:t>) бала </a:t>
            </a:r>
            <a:r>
              <a:rPr lang="en-US" sz="2200" b="1" dirty="0"/>
              <a:t>COVID-19 </a:t>
            </a:r>
            <a:r>
              <a:rPr lang="ru-RU" sz="2200" b="1" dirty="0" err="1"/>
              <a:t>науқаспен</a:t>
            </a:r>
            <a:r>
              <a:rPr lang="ru-RU" sz="2200" b="1" dirty="0"/>
              <a:t> </a:t>
            </a:r>
            <a:r>
              <a:rPr lang="ru-RU" sz="2200" b="1" dirty="0" err="1"/>
              <a:t>байланыста</a:t>
            </a:r>
            <a:r>
              <a:rPr lang="ru-RU" sz="2200" b="1" dirty="0"/>
              <a:t> </a:t>
            </a:r>
            <a:r>
              <a:rPr lang="ru-RU" sz="2200" b="1" dirty="0" err="1"/>
              <a:t>болған</a:t>
            </a:r>
            <a:r>
              <a:rPr lang="ru-RU" sz="2200" b="1" dirty="0"/>
              <a:t> </a:t>
            </a:r>
            <a:r>
              <a:rPr lang="ru-RU" sz="2200" b="1" dirty="0" err="1"/>
              <a:t>жағдайда</a:t>
            </a:r>
            <a:r>
              <a:rPr lang="ru-RU" sz="2200" b="1" dirty="0"/>
              <a:t>, </a:t>
            </a:r>
            <a:r>
              <a:rPr lang="ru-RU" sz="2200" b="1" dirty="0" err="1"/>
              <a:t>білім</a:t>
            </a:r>
            <a:r>
              <a:rPr lang="ru-RU" sz="2200" b="1" dirty="0"/>
              <a:t> беру </a:t>
            </a:r>
            <a:r>
              <a:rPr lang="ru-RU" sz="2200" b="1" dirty="0" err="1"/>
              <a:t>ұйымында</a:t>
            </a:r>
            <a:r>
              <a:rPr lang="ru-RU" sz="2200" b="1" dirty="0"/>
              <a:t> болу </a:t>
            </a:r>
            <a:r>
              <a:rPr lang="ru-RU" sz="2200" b="1" dirty="0" err="1"/>
              <a:t>үшін</a:t>
            </a:r>
            <a:r>
              <a:rPr lang="ru-RU" sz="2200" b="1" dirty="0"/>
              <a:t> </a:t>
            </a:r>
            <a:r>
              <a:rPr lang="ru-RU" sz="2200" b="1" dirty="0" err="1"/>
              <a:t>дәрігердің</a:t>
            </a:r>
            <a:r>
              <a:rPr lang="ru-RU" sz="2200" b="1" dirty="0"/>
              <a:t> </a:t>
            </a:r>
            <a:r>
              <a:rPr lang="ru-RU" sz="2200" b="1" dirty="0" err="1"/>
              <a:t>медициналық</a:t>
            </a:r>
            <a:r>
              <a:rPr lang="ru-RU" sz="2200" b="1" dirty="0"/>
              <a:t> </a:t>
            </a:r>
            <a:r>
              <a:rPr lang="ru-RU" sz="2200" b="1" dirty="0" err="1"/>
              <a:t>қарсы</a:t>
            </a:r>
            <a:r>
              <a:rPr lang="ru-RU" sz="2200" b="1" dirty="0"/>
              <a:t> </a:t>
            </a:r>
            <a:r>
              <a:rPr lang="ru-RU" sz="2200" b="1" dirty="0" err="1"/>
              <a:t>көрсетілімдердің</a:t>
            </a:r>
            <a:r>
              <a:rPr lang="ru-RU" sz="2200" b="1" dirty="0"/>
              <a:t> </a:t>
            </a:r>
            <a:r>
              <a:rPr lang="ru-RU" sz="2200" b="1" dirty="0" err="1"/>
              <a:t>жоқтығы</a:t>
            </a:r>
            <a:r>
              <a:rPr lang="ru-RU" sz="2200" b="1" dirty="0"/>
              <a:t> </a:t>
            </a:r>
            <a:r>
              <a:rPr lang="ru-RU" sz="2200" b="1" dirty="0" err="1"/>
              <a:t>туралы</a:t>
            </a:r>
            <a:r>
              <a:rPr lang="ru-RU" sz="2200" b="1" dirty="0"/>
              <a:t> </a:t>
            </a:r>
            <a:r>
              <a:rPr lang="ru-RU" sz="2200" b="1" dirty="0" err="1"/>
              <a:t>қорытындысы</a:t>
            </a:r>
            <a:r>
              <a:rPr lang="ru-RU" sz="2200" b="1" dirty="0"/>
              <a:t> </a:t>
            </a:r>
            <a:r>
              <a:rPr lang="ru-RU" sz="2200" b="1" dirty="0" err="1"/>
              <a:t>болған</a:t>
            </a:r>
            <a:r>
              <a:rPr lang="ru-RU" sz="2200" b="1" dirty="0"/>
              <a:t> </a:t>
            </a:r>
            <a:r>
              <a:rPr lang="ru-RU" sz="2200" b="1" dirty="0" err="1"/>
              <a:t>кезде</a:t>
            </a:r>
            <a:r>
              <a:rPr lang="ru-RU" sz="2200" b="1" dirty="0"/>
              <a:t> </a:t>
            </a:r>
            <a:r>
              <a:rPr lang="ru-RU" sz="2200" b="1" dirty="0" err="1"/>
              <a:t>жол</a:t>
            </a:r>
            <a:r>
              <a:rPr lang="ru-RU" sz="2200" b="1" dirty="0"/>
              <a:t> </a:t>
            </a:r>
            <a:r>
              <a:rPr lang="ru-RU" sz="2200" b="1" dirty="0" err="1"/>
              <a:t>беріледі</a:t>
            </a:r>
            <a:r>
              <a:rPr lang="ru-RU" sz="2200" b="1" dirty="0"/>
              <a:t>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sz="2200" b="1" dirty="0" err="1"/>
              <a:t>Жұқпалы</a:t>
            </a:r>
            <a:r>
              <a:rPr lang="ru-RU" sz="2200" b="1" dirty="0"/>
              <a:t> </a:t>
            </a:r>
            <a:r>
              <a:rPr lang="ru-RU" sz="2200" b="1" dirty="0" err="1"/>
              <a:t>аурулар</a:t>
            </a:r>
            <a:r>
              <a:rPr lang="ru-RU" sz="2200" b="1" dirty="0"/>
              <a:t> </a:t>
            </a:r>
            <a:r>
              <a:rPr lang="ru-RU" sz="2200" b="1" dirty="0" err="1"/>
              <a:t>белгілері</a:t>
            </a:r>
            <a:r>
              <a:rPr lang="ru-RU" sz="2200" b="1" dirty="0"/>
              <a:t> бар </a:t>
            </a:r>
            <a:r>
              <a:rPr lang="ru-RU" sz="2200" b="1" dirty="0" err="1"/>
              <a:t>адамдар</a:t>
            </a:r>
            <a:r>
              <a:rPr lang="ru-RU" sz="2200" b="1" dirty="0"/>
              <a:t> (</a:t>
            </a:r>
            <a:r>
              <a:rPr lang="ru-RU" sz="2200" b="1" dirty="0" err="1"/>
              <a:t>респираторлық</a:t>
            </a:r>
            <a:r>
              <a:rPr lang="ru-RU" sz="2200" b="1" dirty="0"/>
              <a:t>, </a:t>
            </a:r>
            <a:r>
              <a:rPr lang="ru-RU" sz="2200" b="1" dirty="0" err="1"/>
              <a:t>ішек</a:t>
            </a:r>
            <a:r>
              <a:rPr lang="ru-RU" sz="2200" b="1" dirty="0"/>
              <a:t>, </a:t>
            </a:r>
            <a:r>
              <a:rPr lang="ru-RU" sz="2200" b="1" dirty="0" err="1"/>
              <a:t>дене</a:t>
            </a:r>
            <a:r>
              <a:rPr lang="ru-RU" sz="2200" b="1" dirty="0"/>
              <a:t> </a:t>
            </a:r>
            <a:r>
              <a:rPr lang="ru-RU" sz="2200" b="1" dirty="0" err="1"/>
              <a:t>қызуының</a:t>
            </a:r>
            <a:r>
              <a:rPr lang="ru-RU" sz="2200" b="1" dirty="0"/>
              <a:t> </a:t>
            </a:r>
            <a:r>
              <a:rPr lang="ru-RU" sz="2200" b="1" dirty="0" err="1"/>
              <a:t>көтерілуі</a:t>
            </a:r>
            <a:r>
              <a:rPr lang="ru-RU" sz="2200" b="1" dirty="0"/>
              <a:t>)  </a:t>
            </a:r>
            <a:r>
              <a:rPr lang="ru-RU" sz="2200" b="1" dirty="0" err="1"/>
              <a:t>белгілер</a:t>
            </a:r>
            <a:r>
              <a:rPr lang="ru-RU" sz="2200" b="1" dirty="0"/>
              <a:t> </a:t>
            </a:r>
            <a:r>
              <a:rPr lang="ru-RU" sz="2200" b="1" dirty="0" err="1"/>
              <a:t>анықталған</a:t>
            </a:r>
            <a:r>
              <a:rPr lang="ru-RU" sz="2200" b="1" dirty="0"/>
              <a:t> </a:t>
            </a:r>
            <a:r>
              <a:rPr lang="ru-RU" sz="2200" b="1" dirty="0" err="1"/>
              <a:t>сәттен</a:t>
            </a:r>
            <a:r>
              <a:rPr lang="ru-RU" sz="2200" b="1" dirty="0"/>
              <a:t> </a:t>
            </a:r>
            <a:r>
              <a:rPr lang="ru-RU" sz="2200" b="1" dirty="0" err="1"/>
              <a:t>бастап</a:t>
            </a:r>
            <a:r>
              <a:rPr lang="ru-RU" sz="2200" b="1" dirty="0"/>
              <a:t> </a:t>
            </a:r>
            <a:r>
              <a:rPr lang="ru-RU" sz="2200" b="1" dirty="0" err="1"/>
              <a:t>жедел</a:t>
            </a:r>
            <a:r>
              <a:rPr lang="ru-RU" sz="2200" b="1" dirty="0"/>
              <a:t> (</a:t>
            </a:r>
            <a:r>
              <a:rPr lang="ru-RU" sz="2200" b="1" dirty="0" err="1"/>
              <a:t>кезек</a:t>
            </a:r>
            <a:r>
              <a:rPr lang="ru-RU" sz="2200" b="1" dirty="0"/>
              <a:t> </a:t>
            </a:r>
            <a:r>
              <a:rPr lang="ru-RU" sz="2200" b="1" dirty="0" err="1"/>
              <a:t>күттірмейтін</a:t>
            </a:r>
            <a:r>
              <a:rPr lang="ru-RU" sz="2200" b="1" dirty="0"/>
              <a:t>) </a:t>
            </a:r>
            <a:r>
              <a:rPr lang="ru-RU" sz="2200" b="1" dirty="0" err="1"/>
              <a:t>медициналық</a:t>
            </a:r>
            <a:r>
              <a:rPr lang="ru-RU" sz="2200" b="1" dirty="0"/>
              <a:t> </a:t>
            </a:r>
            <a:r>
              <a:rPr lang="ru-RU" sz="2200" b="1" dirty="0" err="1"/>
              <a:t>көмек</a:t>
            </a:r>
            <a:r>
              <a:rPr lang="ru-RU" sz="2200" b="1" dirty="0"/>
              <a:t> </a:t>
            </a:r>
            <a:r>
              <a:rPr lang="ru-RU" sz="2200" b="1" dirty="0" err="1"/>
              <a:t>бригадасы</a:t>
            </a:r>
            <a:r>
              <a:rPr lang="ru-RU" sz="2200" b="1" dirty="0"/>
              <a:t> </a:t>
            </a:r>
            <a:r>
              <a:rPr lang="ru-RU" sz="2200" b="1" dirty="0" err="1"/>
              <a:t>келгенге</a:t>
            </a:r>
            <a:r>
              <a:rPr lang="ru-RU" sz="2200" b="1" dirty="0"/>
              <a:t> </a:t>
            </a:r>
            <a:r>
              <a:rPr lang="ru-RU" sz="2200" b="1" dirty="0" err="1"/>
              <a:t>дейін</a:t>
            </a:r>
            <a:r>
              <a:rPr lang="ru-RU" sz="2200" b="1" dirty="0"/>
              <a:t> не </a:t>
            </a:r>
            <a:r>
              <a:rPr lang="ru-RU" sz="2200" b="1" dirty="0" err="1"/>
              <a:t>ата-аналары</a:t>
            </a:r>
            <a:r>
              <a:rPr lang="ru-RU" sz="2200" b="1" dirty="0"/>
              <a:t> (</a:t>
            </a:r>
            <a:r>
              <a:rPr lang="ru-RU" sz="2200" b="1" dirty="0" err="1"/>
              <a:t>заңды</a:t>
            </a:r>
            <a:r>
              <a:rPr lang="ru-RU" sz="2200" b="1" dirty="0"/>
              <a:t> </a:t>
            </a:r>
            <a:r>
              <a:rPr lang="ru-RU" sz="2200" b="1" dirty="0" err="1"/>
              <a:t>өкілдері</a:t>
            </a:r>
            <a:r>
              <a:rPr lang="ru-RU" sz="2200" b="1" dirty="0"/>
              <a:t>) </a:t>
            </a:r>
            <a:r>
              <a:rPr lang="ru-RU" sz="2200" b="1" dirty="0" err="1"/>
              <a:t>келгенге</a:t>
            </a:r>
            <a:r>
              <a:rPr lang="ru-RU" sz="2200" b="1" dirty="0"/>
              <a:t> </a:t>
            </a:r>
            <a:r>
              <a:rPr lang="ru-RU" sz="2200" b="1" dirty="0" err="1"/>
              <a:t>дейін</a:t>
            </a:r>
            <a:r>
              <a:rPr lang="ru-RU" sz="2200" b="1" dirty="0"/>
              <a:t> </a:t>
            </a:r>
            <a:r>
              <a:rPr lang="ru-RU" sz="2200" b="1" dirty="0" err="1"/>
              <a:t>немесе</a:t>
            </a:r>
            <a:r>
              <a:rPr lang="ru-RU" sz="2200" b="1" dirty="0"/>
              <a:t> </a:t>
            </a:r>
            <a:r>
              <a:rPr lang="ru-RU" sz="2200" b="1" dirty="0" err="1"/>
              <a:t>үй</a:t>
            </a:r>
            <a:r>
              <a:rPr lang="ru-RU" sz="2200" b="1" dirty="0"/>
              <a:t> </a:t>
            </a:r>
            <a:r>
              <a:rPr lang="ru-RU" sz="2200" b="1" dirty="0" err="1"/>
              <a:t>жағдайында</a:t>
            </a:r>
            <a:r>
              <a:rPr lang="ru-RU" sz="2200" b="1" dirty="0"/>
              <a:t> </a:t>
            </a:r>
            <a:r>
              <a:rPr lang="ru-RU" sz="2200" b="1" dirty="0" err="1"/>
              <a:t>өздігінен</a:t>
            </a:r>
            <a:r>
              <a:rPr lang="ru-RU" sz="2200" b="1" dirty="0"/>
              <a:t> </a:t>
            </a:r>
            <a:r>
              <a:rPr lang="ru-RU" sz="2200" b="1" dirty="0" err="1"/>
              <a:t>оқшауланғанға</a:t>
            </a:r>
            <a:r>
              <a:rPr lang="ru-RU" sz="2200" b="1" dirty="0"/>
              <a:t> </a:t>
            </a:r>
            <a:r>
              <a:rPr lang="ru-RU" sz="2200" b="1" dirty="0" err="1"/>
              <a:t>дейін</a:t>
            </a:r>
            <a:r>
              <a:rPr lang="ru-RU" sz="2200" b="1" dirty="0"/>
              <a:t> </a:t>
            </a:r>
            <a:r>
              <a:rPr lang="ru-RU" sz="2200" b="1" dirty="0" err="1"/>
              <a:t>дереу</a:t>
            </a:r>
            <a:r>
              <a:rPr lang="ru-RU" sz="2200" b="1" dirty="0"/>
              <a:t> </a:t>
            </a:r>
            <a:r>
              <a:rPr lang="ru-RU" sz="2200" b="1" dirty="0" err="1"/>
              <a:t>оқшаулануы</a:t>
            </a:r>
            <a:r>
              <a:rPr lang="ru-RU" sz="2200" b="1" dirty="0"/>
              <a:t> </a:t>
            </a:r>
            <a:r>
              <a:rPr lang="ru-RU" sz="2200" b="1" dirty="0" err="1"/>
              <a:t>тиіс</a:t>
            </a:r>
            <a:r>
              <a:rPr lang="ru-RU" sz="2200" b="1" dirty="0"/>
              <a:t>. </a:t>
            </a:r>
            <a:r>
              <a:rPr lang="ru-RU" sz="2200" b="1" dirty="0" err="1"/>
              <a:t>Бұл</a:t>
            </a:r>
            <a:r>
              <a:rPr lang="ru-RU" sz="2200" b="1" dirty="0"/>
              <a:t> </a:t>
            </a:r>
            <a:r>
              <a:rPr lang="ru-RU" sz="2200" b="1" dirty="0" err="1"/>
              <a:t>ретте</a:t>
            </a:r>
            <a:r>
              <a:rPr lang="ru-RU" sz="2200" b="1" dirty="0"/>
              <a:t> </a:t>
            </a:r>
            <a:r>
              <a:rPr lang="ru-RU" sz="2200" b="1" dirty="0" err="1"/>
              <a:t>балалар</a:t>
            </a:r>
            <a:r>
              <a:rPr lang="ru-RU" sz="2200" b="1" dirty="0"/>
              <a:t> </a:t>
            </a:r>
            <a:r>
              <a:rPr lang="ru-RU" sz="2200" b="1" dirty="0" err="1"/>
              <a:t>ересектерден</a:t>
            </a:r>
            <a:r>
              <a:rPr lang="ru-RU" sz="2200" b="1" dirty="0"/>
              <a:t> </a:t>
            </a:r>
            <a:r>
              <a:rPr lang="ru-RU" sz="2200" b="1" dirty="0" err="1"/>
              <a:t>бөлек</a:t>
            </a:r>
            <a:r>
              <a:rPr lang="ru-RU" sz="2200" b="1" dirty="0"/>
              <a:t> </a:t>
            </a:r>
            <a:r>
              <a:rPr lang="ru-RU" sz="2200" b="1" dirty="0" err="1"/>
              <a:t>орналасуы</a:t>
            </a:r>
            <a:r>
              <a:rPr lang="ru-RU" sz="2200" b="1" dirty="0"/>
              <a:t> </a:t>
            </a:r>
            <a:r>
              <a:rPr lang="ru-RU" sz="2200" b="1" dirty="0" err="1"/>
              <a:t>тиіс</a:t>
            </a:r>
            <a:r>
              <a:rPr lang="ru-RU" sz="2200" b="1" dirty="0"/>
              <a:t>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sz="2200" b="1" dirty="0" err="1"/>
              <a:t>Аталған</a:t>
            </a:r>
            <a:r>
              <a:rPr lang="ru-RU" sz="2200" b="1" dirty="0"/>
              <a:t> </a:t>
            </a:r>
            <a:r>
              <a:rPr lang="ru-RU" sz="2200" b="1" dirty="0" err="1"/>
              <a:t>ауруы</a:t>
            </a:r>
            <a:r>
              <a:rPr lang="ru-RU" sz="2200" b="1" dirty="0"/>
              <a:t> бар </a:t>
            </a:r>
            <a:r>
              <a:rPr lang="ru-RU" sz="2200" b="1" dirty="0" err="1"/>
              <a:t>адамдар</a:t>
            </a:r>
            <a:r>
              <a:rPr lang="ru-RU" sz="2200" b="1" dirty="0"/>
              <a:t> </a:t>
            </a:r>
            <a:r>
              <a:rPr lang="ru-RU" sz="2200" b="1" dirty="0" err="1"/>
              <a:t>анықталған</a:t>
            </a:r>
            <a:r>
              <a:rPr lang="ru-RU" sz="2200" b="1" dirty="0"/>
              <a:t> </a:t>
            </a:r>
            <a:r>
              <a:rPr lang="ru-RU" sz="2200" b="1" dirty="0" err="1"/>
              <a:t>кейін</a:t>
            </a:r>
            <a:r>
              <a:rPr lang="ru-RU" sz="2200" b="1" dirty="0"/>
              <a:t> </a:t>
            </a:r>
            <a:r>
              <a:rPr lang="ru-RU" sz="2200" b="1" dirty="0" err="1"/>
              <a:t>мектеп</a:t>
            </a:r>
            <a:r>
              <a:rPr lang="ru-RU" sz="2200" b="1" dirty="0"/>
              <a:t> </a:t>
            </a:r>
            <a:r>
              <a:rPr lang="ru-RU" sz="2200" b="1" dirty="0" err="1"/>
              <a:t>кез</a:t>
            </a:r>
            <a:r>
              <a:rPr lang="ru-RU" sz="2200" b="1" dirty="0"/>
              <a:t> </a:t>
            </a:r>
            <a:r>
              <a:rPr lang="ru-RU" sz="2200" b="1" dirty="0" err="1"/>
              <a:t>келген</a:t>
            </a:r>
            <a:r>
              <a:rPr lang="ru-RU" sz="2200" b="1" dirty="0"/>
              <a:t> </a:t>
            </a:r>
            <a:r>
              <a:rPr lang="ru-RU" sz="2200" b="1" dirty="0" err="1"/>
              <a:t>қолжетімді</a:t>
            </a:r>
            <a:r>
              <a:rPr lang="ru-RU" sz="2200" b="1" dirty="0"/>
              <a:t> </a:t>
            </a:r>
            <a:r>
              <a:rPr lang="ru-RU" sz="2200" b="1" dirty="0" err="1"/>
              <a:t>тәсілмен</a:t>
            </a:r>
            <a:r>
              <a:rPr lang="ru-RU" sz="2200" b="1" dirty="0"/>
              <a:t> </a:t>
            </a:r>
            <a:r>
              <a:rPr lang="ru-RU" sz="2200" b="1" dirty="0" err="1"/>
              <a:t>мемлекеттік</a:t>
            </a:r>
            <a:r>
              <a:rPr lang="ru-RU" sz="2200" b="1" dirty="0"/>
              <a:t> </a:t>
            </a:r>
            <a:r>
              <a:rPr lang="ru-RU" sz="2200" b="1" dirty="0" err="1"/>
              <a:t>санитарлық-эпидемиологиялық</a:t>
            </a:r>
            <a:r>
              <a:rPr lang="ru-RU" sz="2200" b="1" dirty="0"/>
              <a:t> </a:t>
            </a:r>
            <a:r>
              <a:rPr lang="ru-RU" sz="2200" b="1" dirty="0" err="1"/>
              <a:t>қадағалауды</a:t>
            </a:r>
            <a:r>
              <a:rPr lang="ru-RU" sz="2200" b="1" dirty="0"/>
              <a:t> </a:t>
            </a:r>
            <a:r>
              <a:rPr lang="ru-RU" sz="2200" b="1" dirty="0" err="1"/>
              <a:t>жүзеге</a:t>
            </a:r>
            <a:r>
              <a:rPr lang="ru-RU" sz="2200" b="1" dirty="0"/>
              <a:t> </a:t>
            </a:r>
            <a:r>
              <a:rPr lang="ru-RU" sz="2200" b="1" dirty="0" err="1"/>
              <a:t>асыратын</a:t>
            </a:r>
            <a:r>
              <a:rPr lang="ru-RU" sz="2200" b="1" dirty="0"/>
              <a:t> </a:t>
            </a:r>
            <a:r>
              <a:rPr lang="ru-RU" sz="2200" b="1" u="sng" dirty="0" err="1"/>
              <a:t>білім</a:t>
            </a:r>
            <a:r>
              <a:rPr lang="ru-RU" sz="2200" b="1" u="sng" dirty="0"/>
              <a:t> </a:t>
            </a:r>
            <a:r>
              <a:rPr lang="ru-RU" sz="2200" b="1" u="sng" dirty="0" err="1"/>
              <a:t>бөліміне</a:t>
            </a:r>
            <a:r>
              <a:rPr lang="ru-RU" sz="2200" b="1" u="sng" dirty="0"/>
              <a:t> </a:t>
            </a:r>
            <a:r>
              <a:rPr lang="ru-RU" sz="2200" b="1" u="sng" dirty="0" err="1"/>
              <a:t>дереу</a:t>
            </a:r>
            <a:r>
              <a:rPr lang="ru-RU" sz="2200" b="1" u="sng" dirty="0"/>
              <a:t> </a:t>
            </a:r>
            <a:r>
              <a:rPr lang="ru-RU" sz="2200" b="1" u="sng" dirty="0" err="1"/>
              <a:t>хабарлауы</a:t>
            </a:r>
            <a:r>
              <a:rPr lang="ru-RU" sz="2200" b="1" u="sng" dirty="0"/>
              <a:t> </a:t>
            </a:r>
            <a:r>
              <a:rPr lang="ru-RU" sz="2200" b="1" u="sng" dirty="0" err="1"/>
              <a:t>тиіс</a:t>
            </a:r>
            <a:r>
              <a:rPr lang="ru-RU" sz="2200" b="1" u="sng" dirty="0"/>
              <a:t>.</a:t>
            </a:r>
          </a:p>
          <a:p>
            <a:pPr marL="182563" indent="266700">
              <a:buFont typeface="Wingdings" panose="05000000000000000000" pitchFamily="2" charset="2"/>
              <a:buChar char="Ø"/>
            </a:pPr>
            <a:r>
              <a:rPr lang="ru-RU" sz="2200" b="1" u="sng" dirty="0" err="1"/>
              <a:t>Жұқпалы</a:t>
            </a:r>
            <a:r>
              <a:rPr lang="ru-RU" sz="2200" b="1" u="sng" dirty="0"/>
              <a:t> </a:t>
            </a:r>
            <a:r>
              <a:rPr lang="ru-RU" sz="2200" b="1" u="sng" dirty="0" err="1"/>
              <a:t>аурулар</a:t>
            </a:r>
            <a:r>
              <a:rPr lang="ru-RU" sz="2200" b="1" u="sng" dirty="0"/>
              <a:t> </a:t>
            </a:r>
            <a:r>
              <a:rPr lang="ru-RU" sz="2200" b="1" u="sng" dirty="0" err="1"/>
              <a:t>белгілері</a:t>
            </a:r>
            <a:r>
              <a:rPr lang="ru-RU" sz="2200" b="1" u="sng" dirty="0"/>
              <a:t> бар</a:t>
            </a:r>
            <a:r>
              <a:rPr lang="ru-RU" sz="2200" b="1" dirty="0"/>
              <a:t> </a:t>
            </a:r>
            <a:r>
              <a:rPr lang="ru-RU" sz="2200" b="1" dirty="0" err="1"/>
              <a:t>балалар</a:t>
            </a:r>
            <a:r>
              <a:rPr lang="ru-RU" sz="2200" b="1" dirty="0"/>
              <a:t> (</a:t>
            </a:r>
            <a:r>
              <a:rPr lang="ru-RU" sz="2200" b="1" dirty="0" err="1"/>
              <a:t>респираторлық</a:t>
            </a:r>
            <a:r>
              <a:rPr lang="ru-RU" sz="2200" b="1" dirty="0"/>
              <a:t>, </a:t>
            </a:r>
            <a:r>
              <a:rPr lang="ru-RU" sz="2200" b="1" dirty="0" err="1"/>
              <a:t>ішек</a:t>
            </a:r>
            <a:r>
              <a:rPr lang="ru-RU" sz="2200" b="1" dirty="0"/>
              <a:t>, </a:t>
            </a:r>
            <a:r>
              <a:rPr lang="ru-RU" sz="2200" b="1" dirty="0" err="1"/>
              <a:t>дене</a:t>
            </a:r>
            <a:r>
              <a:rPr lang="ru-RU" sz="2200" b="1" dirty="0"/>
              <a:t> </a:t>
            </a:r>
            <a:r>
              <a:rPr lang="ru-RU" sz="2200" b="1" dirty="0" err="1"/>
              <a:t>қызуының</a:t>
            </a:r>
            <a:r>
              <a:rPr lang="ru-RU" sz="2200" b="1" dirty="0"/>
              <a:t> </a:t>
            </a:r>
            <a:r>
              <a:rPr lang="ru-RU" sz="2200" b="1" dirty="0" err="1"/>
              <a:t>көтерілуі</a:t>
            </a:r>
            <a:r>
              <a:rPr lang="ru-RU" sz="2200" b="1" dirty="0"/>
              <a:t>) </a:t>
            </a:r>
            <a:r>
              <a:rPr lang="ru-RU" sz="2200" b="1" dirty="0" err="1"/>
              <a:t>жедел</a:t>
            </a:r>
            <a:r>
              <a:rPr lang="ru-RU" sz="2200" b="1" dirty="0"/>
              <a:t> </a:t>
            </a:r>
            <a:r>
              <a:rPr lang="ru-RU" sz="2200" b="1" dirty="0" err="1"/>
              <a:t>жәрдем</a:t>
            </a:r>
            <a:r>
              <a:rPr lang="ru-RU" sz="2200" b="1" dirty="0"/>
              <a:t> </a:t>
            </a:r>
            <a:r>
              <a:rPr lang="ru-RU" sz="2200" b="1" dirty="0" err="1"/>
              <a:t>келгенге</a:t>
            </a:r>
            <a:r>
              <a:rPr lang="ru-RU" sz="2200" b="1" dirty="0"/>
              <a:t> </a:t>
            </a:r>
            <a:r>
              <a:rPr lang="ru-RU" sz="2200" b="1" dirty="0" err="1"/>
              <a:t>дейін</a:t>
            </a:r>
            <a:r>
              <a:rPr lang="ru-RU" sz="2200" b="1" dirty="0"/>
              <a:t> </a:t>
            </a:r>
            <a:r>
              <a:rPr lang="ru-RU" sz="2200" b="1" dirty="0" err="1"/>
              <a:t>немесе</a:t>
            </a:r>
            <a:r>
              <a:rPr lang="ru-RU" sz="2200" b="1" dirty="0"/>
              <a:t> </a:t>
            </a:r>
            <a:r>
              <a:rPr lang="ru-RU" sz="2200" b="1" dirty="0" err="1"/>
              <a:t>ата-анасы</a:t>
            </a:r>
            <a:r>
              <a:rPr lang="ru-RU" sz="2200" b="1" dirty="0"/>
              <a:t> </a:t>
            </a:r>
            <a:r>
              <a:rPr lang="ru-RU" sz="2200" b="1" dirty="0" err="1"/>
              <a:t>келгенге</a:t>
            </a:r>
            <a:r>
              <a:rPr lang="ru-RU" sz="2200" b="1" dirty="0"/>
              <a:t> </a:t>
            </a:r>
            <a:r>
              <a:rPr lang="ru-RU" sz="2200" b="1" dirty="0" err="1"/>
              <a:t>дейін</a:t>
            </a:r>
            <a:r>
              <a:rPr lang="ru-RU" sz="2200" b="1" dirty="0"/>
              <a:t> </a:t>
            </a:r>
            <a:r>
              <a:rPr lang="ru-RU" sz="2200" b="1" dirty="0" err="1"/>
              <a:t>дереу</a:t>
            </a:r>
            <a:r>
              <a:rPr lang="ru-RU" sz="2200" b="1" dirty="0"/>
              <a:t> </a:t>
            </a:r>
            <a:r>
              <a:rPr lang="ru-RU" sz="2200" b="1" dirty="0" err="1"/>
              <a:t>оқшаулануы</a:t>
            </a:r>
            <a:r>
              <a:rPr lang="ru-RU" sz="2200" b="1" dirty="0"/>
              <a:t> </a:t>
            </a:r>
            <a:r>
              <a:rPr lang="ru-RU" sz="2200" b="1" dirty="0" err="1"/>
              <a:t>тиіс</a:t>
            </a:r>
            <a:r>
              <a:rPr lang="ru-RU" sz="2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568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899" y="1099922"/>
            <a:ext cx="11617336" cy="48000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учебного процесса 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gray">
          <a:xfrm>
            <a:off x="4674109" y="5350972"/>
            <a:ext cx="10807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  <a:t>2018-2019</a:t>
            </a:r>
            <a:endParaRPr lang="en-US" altLang="ru-RU" sz="16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gray">
          <a:xfrm>
            <a:off x="10141171" y="5350972"/>
            <a:ext cx="9765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  <a:t>220-2021</a:t>
            </a:r>
            <a:endParaRPr lang="en-US" altLang="ru-RU" sz="16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9899" y="1365164"/>
            <a:ext cx="5244970" cy="1846659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kk-KZ" sz="2400" b="1" dirty="0">
                <a:solidFill>
                  <a:srgbClr val="002060"/>
                </a:solidFill>
                <a:cs typeface="Arial" panose="020B0604020202020204" pitchFamily="34" charset="0"/>
              </a:rPr>
              <a:t>1-4 КЛАССЫ</a:t>
            </a:r>
          </a:p>
          <a:p>
            <a:pPr lvl="0" algn="ctr"/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с численностью детей в классах до 15 человек исключительно по заявлению родителей и законных представителей детей при наличии в школах соответствующих условий (усиленные санитарные требования, согласие педагогов)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54854" y="1365164"/>
            <a:ext cx="6072381" cy="18466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kk-KZ" sz="2400" b="1" dirty="0">
                <a:solidFill>
                  <a:srgbClr val="002060"/>
                </a:solidFill>
                <a:cs typeface="Arial" panose="020B0604020202020204" pitchFamily="34" charset="0"/>
              </a:rPr>
              <a:t>ПРЕДШКОЛА, 5-11 КЛАССЫ</a:t>
            </a:r>
          </a:p>
          <a:p>
            <a:pPr lvl="0" algn="ctr"/>
            <a:r>
              <a:rPr lang="kk-KZ" b="1" dirty="0">
                <a:solidFill>
                  <a:srgbClr val="002060"/>
                </a:solidFill>
                <a:cs typeface="Arial" panose="020B0604020202020204" pitchFamily="34" charset="0"/>
              </a:rPr>
              <a:t>обучение в дистанционном режиме. </a:t>
            </a:r>
          </a:p>
          <a:p>
            <a:pPr lvl="0" algn="ctr"/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При дальнейшем устойчивом улучшении санитарно-эпидемиологической ситуации в стране обучающиеся </a:t>
            </a:r>
            <a:r>
              <a:rPr lang="ru-RU" b="1" dirty="0" err="1">
                <a:solidFill>
                  <a:srgbClr val="002060"/>
                </a:solidFill>
                <a:cs typeface="Arial" panose="020B0604020202020204" pitchFamily="34" charset="0"/>
              </a:rPr>
              <a:t>предшкольных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, 5-11 классов переходят в штатный режим с соблюдением строгих мер санитарной безопасности. </a:t>
            </a:r>
            <a:endParaRPr lang="kk-KZ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80D023A-765E-4B42-9F84-452F3E96177B}"/>
              </a:ext>
            </a:extLst>
          </p:cNvPr>
          <p:cNvSpPr/>
          <p:nvPr/>
        </p:nvSpPr>
        <p:spPr>
          <a:xfrm>
            <a:off x="1453457" y="4071158"/>
            <a:ext cx="9664263" cy="1754326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До 1 января 2021 года в школах обеспечивается только ведение предметов по Типовым учебным планам согласно ГОСО, </a:t>
            </a:r>
            <a:r>
              <a:rPr lang="ru-RU" b="1" dirty="0"/>
              <a:t>полностью отменяются культурно-массовые, воспитательные и спортивно-массовые мероприятия</a:t>
            </a:r>
            <a:r>
              <a:rPr lang="ru-RU" dirty="0"/>
              <a:t>.</a:t>
            </a:r>
          </a:p>
          <a:p>
            <a:r>
              <a:rPr lang="ru-RU" dirty="0"/>
              <a:t>При переходе школы из дистанционного обучения в штатный режим обучения по желанию родителей обучающегося </a:t>
            </a:r>
            <a:r>
              <a:rPr lang="ru-RU" b="1" dirty="0"/>
              <a:t>можно оставить на дистанционном обучении</a:t>
            </a:r>
            <a:r>
              <a:rPr lang="ru-RU" dirty="0"/>
              <a:t>. Для этого необходимо родителям подать заявление по образцу.</a:t>
            </a:r>
          </a:p>
        </p:txBody>
      </p:sp>
    </p:spTree>
    <p:extLst>
      <p:ext uri="{BB962C8B-B14F-4D97-AF65-F5344CB8AC3E}">
        <p14:creationId xmlns:p14="http://schemas.microsoft.com/office/powerpoint/2010/main" val="3738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42160" y="1826578"/>
            <a:ext cx="7863840" cy="44204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E793D92-FB8C-4914-9BEA-65C101316818}"/>
              </a:ext>
            </a:extLst>
          </p:cNvPr>
          <p:cNvSpPr txBox="1"/>
          <p:nvPr/>
        </p:nvSpPr>
        <p:spPr>
          <a:xfrm>
            <a:off x="2401197" y="21841"/>
            <a:ext cx="647606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b="1" dirty="0"/>
              <a:t>Образец разметки входной группы</a:t>
            </a:r>
          </a:p>
          <a:p>
            <a:pPr algn="ctr"/>
            <a:r>
              <a:rPr lang="kk-KZ" sz="3200" b="1" dirty="0"/>
              <a:t>Кіреберіс жерді белгілеу үлгісі</a:t>
            </a:r>
            <a:endParaRPr lang="ru-RU" sz="3200" b="1" dirty="0"/>
          </a:p>
          <a:p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76961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7" y="1307855"/>
            <a:ext cx="6119446" cy="45895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993" y="1307855"/>
            <a:ext cx="5882053" cy="45895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01197" y="21841"/>
            <a:ext cx="647606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b="1" dirty="0"/>
              <a:t>Образец разметки входной группы</a:t>
            </a:r>
          </a:p>
          <a:p>
            <a:pPr algn="ctr"/>
            <a:r>
              <a:rPr lang="kk-KZ" sz="3200" b="1" dirty="0"/>
              <a:t>Кіреберіс жерді белгілеу үлгісі</a:t>
            </a:r>
            <a:endParaRPr lang="ru-RU" sz="3200" b="1" dirty="0"/>
          </a:p>
          <a:p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56002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1082" y="1879600"/>
            <a:ext cx="7316812" cy="43789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0E92923-0F95-4077-9FC6-323C8C811228}"/>
              </a:ext>
            </a:extLst>
          </p:cNvPr>
          <p:cNvSpPr txBox="1"/>
          <p:nvPr/>
        </p:nvSpPr>
        <p:spPr>
          <a:xfrm>
            <a:off x="2401197" y="21841"/>
            <a:ext cx="647606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b="1" dirty="0"/>
              <a:t>Образец разметки входной группы</a:t>
            </a:r>
          </a:p>
          <a:p>
            <a:pPr algn="ctr"/>
            <a:r>
              <a:rPr lang="kk-KZ" sz="3200" b="1" dirty="0"/>
              <a:t>Кіреберіс жерді белгілеу үлгісі</a:t>
            </a:r>
            <a:endParaRPr lang="ru-RU" sz="3200" b="1" dirty="0"/>
          </a:p>
          <a:p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88956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лан открытия школ Haileybury — British School Haileybury Alma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0" y="1439333"/>
            <a:ext cx="7315200" cy="472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5D2E13-E9DB-4462-9381-CB993B18FF5B}"/>
              </a:ext>
            </a:extLst>
          </p:cNvPr>
          <p:cNvSpPr txBox="1"/>
          <p:nvPr/>
        </p:nvSpPr>
        <p:spPr>
          <a:xfrm>
            <a:off x="2401197" y="21841"/>
            <a:ext cx="647606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b="1" dirty="0"/>
              <a:t>Образец разметки входной группы</a:t>
            </a:r>
          </a:p>
          <a:p>
            <a:pPr algn="ctr"/>
            <a:r>
              <a:rPr lang="kk-KZ" sz="3200" b="1" dirty="0"/>
              <a:t>Кіреберіс жерді белгілеу үлгісі</a:t>
            </a:r>
            <a:endParaRPr lang="ru-RU" sz="3200" b="1" dirty="0"/>
          </a:p>
          <a:p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5998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74837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/>
              <a:t>Белгі қою үлгісі</a:t>
            </a:r>
            <a:br>
              <a:rPr lang="kk-KZ" b="1" dirty="0"/>
            </a:br>
            <a:r>
              <a:rPr lang="kk-KZ" b="1" dirty="0"/>
              <a:t>Образец разметки</a:t>
            </a:r>
            <a:endParaRPr lang="ru-RU" dirty="0"/>
          </a:p>
        </p:txBody>
      </p:sp>
      <p:pic>
        <p:nvPicPr>
          <p:cNvPr id="3074" name="Picture 2" descr="Social distance at school concept | Free Vect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8" y="1906482"/>
            <a:ext cx="6106160" cy="399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664" y="1906482"/>
            <a:ext cx="4877632" cy="365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4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1" y="1424355"/>
            <a:ext cx="6040306" cy="45302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87" y="1424356"/>
            <a:ext cx="5864244" cy="45302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50792"/>
            <a:ext cx="123687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err="1"/>
              <a:t>Қашықтықты</a:t>
            </a:r>
            <a:r>
              <a:rPr lang="ru-RU" sz="3200" b="1" dirty="0"/>
              <a:t> </a:t>
            </a:r>
            <a:r>
              <a:rPr lang="ru-RU" sz="3200" b="1" dirty="0" err="1"/>
              <a:t>сақтау</a:t>
            </a:r>
            <a:r>
              <a:rPr lang="ru-RU" sz="3200" b="1" dirty="0"/>
              <a:t> </a:t>
            </a:r>
            <a:r>
              <a:rPr lang="ru-RU" sz="3200" b="1" dirty="0" err="1"/>
              <a:t>үшін</a:t>
            </a:r>
            <a:r>
              <a:rPr lang="ru-RU" sz="3200" b="1" dirty="0"/>
              <a:t> сигнал </a:t>
            </a:r>
            <a:r>
              <a:rPr lang="ru-RU" sz="3200" b="1" dirty="0" err="1"/>
              <a:t>белгілерін</a:t>
            </a:r>
            <a:r>
              <a:rPr lang="ru-RU" sz="3200" b="1" dirty="0"/>
              <a:t> салу </a:t>
            </a:r>
            <a:r>
              <a:rPr lang="ru-RU" sz="3200" b="1" dirty="0" err="1"/>
              <a:t>үлгілері</a:t>
            </a:r>
            <a:endParaRPr lang="ru-RU" sz="2800" b="1" dirty="0"/>
          </a:p>
          <a:p>
            <a:r>
              <a:rPr lang="ru-RU" sz="3200" b="1" dirty="0"/>
              <a:t>Образцы нанесения сигнальных знаков для соблюдения дистанции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03615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9" y="1291490"/>
            <a:ext cx="5991797" cy="4493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92" y="1291489"/>
            <a:ext cx="5407270" cy="45191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3083" y="0"/>
            <a:ext cx="108429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err="1"/>
              <a:t>Қашықтықты</a:t>
            </a:r>
            <a:r>
              <a:rPr lang="ru-RU" sz="2800" b="1" dirty="0"/>
              <a:t> </a:t>
            </a:r>
            <a:r>
              <a:rPr lang="ru-RU" sz="2800" b="1" dirty="0" err="1"/>
              <a:t>сақтау</a:t>
            </a:r>
            <a:r>
              <a:rPr lang="ru-RU" sz="2800" b="1" dirty="0"/>
              <a:t> </a:t>
            </a:r>
            <a:r>
              <a:rPr lang="ru-RU" sz="2800" b="1" dirty="0" err="1"/>
              <a:t>үшін</a:t>
            </a:r>
            <a:r>
              <a:rPr lang="ru-RU" sz="2800" b="1" dirty="0"/>
              <a:t> сигнал </a:t>
            </a:r>
            <a:r>
              <a:rPr lang="ru-RU" sz="2800" b="1" dirty="0" err="1"/>
              <a:t>белгілерін</a:t>
            </a:r>
            <a:r>
              <a:rPr lang="ru-RU" sz="2800" b="1" dirty="0"/>
              <a:t> салу </a:t>
            </a:r>
            <a:r>
              <a:rPr lang="ru-RU" sz="2800" b="1" dirty="0" err="1"/>
              <a:t>үлгілері</a:t>
            </a:r>
            <a:endParaRPr lang="ru-RU" sz="2400" b="1" dirty="0"/>
          </a:p>
          <a:p>
            <a:r>
              <a:rPr lang="ru-RU" sz="2800" b="1" dirty="0"/>
              <a:t>Образцы нанесения сигнальных знаков для соблюдения дистанции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00291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808"/>
            <a:ext cx="6107723" cy="45807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75" y="1362808"/>
            <a:ext cx="6023926" cy="45807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3349" y="0"/>
            <a:ext cx="108429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err="1"/>
              <a:t>Қашықтықты</a:t>
            </a:r>
            <a:r>
              <a:rPr lang="ru-RU" sz="2800" b="1" dirty="0"/>
              <a:t> </a:t>
            </a:r>
            <a:r>
              <a:rPr lang="ru-RU" sz="2800" b="1" dirty="0" err="1"/>
              <a:t>сақтау</a:t>
            </a:r>
            <a:r>
              <a:rPr lang="ru-RU" sz="2800" b="1" dirty="0"/>
              <a:t> </a:t>
            </a:r>
            <a:r>
              <a:rPr lang="ru-RU" sz="2800" b="1" dirty="0" err="1"/>
              <a:t>үшін</a:t>
            </a:r>
            <a:r>
              <a:rPr lang="ru-RU" sz="2800" b="1" dirty="0"/>
              <a:t> сигнал </a:t>
            </a:r>
            <a:r>
              <a:rPr lang="ru-RU" sz="2800" b="1" dirty="0" err="1"/>
              <a:t>белгілерін</a:t>
            </a:r>
            <a:r>
              <a:rPr lang="ru-RU" sz="2800" b="1" dirty="0"/>
              <a:t> салу </a:t>
            </a:r>
            <a:r>
              <a:rPr lang="ru-RU" sz="2800" b="1" dirty="0" err="1"/>
              <a:t>үлгілері</a:t>
            </a:r>
            <a:endParaRPr lang="ru-RU" sz="2400" b="1" dirty="0"/>
          </a:p>
          <a:p>
            <a:r>
              <a:rPr lang="ru-RU" sz="2800" b="1" dirty="0"/>
              <a:t>Образцы нанесения сигнальных знаков для соблюдения дистанции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3516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88" b="5252"/>
          <a:stretch/>
        </p:blipFill>
        <p:spPr>
          <a:xfrm>
            <a:off x="205153" y="1424353"/>
            <a:ext cx="5960847" cy="42027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13" b="6165"/>
          <a:stretch/>
        </p:blipFill>
        <p:spPr>
          <a:xfrm>
            <a:off x="6093068" y="1424353"/>
            <a:ext cx="5990518" cy="42027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8764" y="47219"/>
            <a:ext cx="108686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 smtClean="0"/>
              <a:t>Дәретхана</a:t>
            </a:r>
            <a:r>
              <a:rPr lang="ru-RU" sz="2400" b="1" dirty="0" smtClean="0"/>
              <a:t> </a:t>
            </a:r>
            <a:r>
              <a:rPr lang="ru-RU" sz="2400" b="1" dirty="0" err="1"/>
              <a:t>бөлмелері</a:t>
            </a:r>
            <a:r>
              <a:rPr lang="ru-RU" sz="2400" b="1" dirty="0"/>
              <a:t> мен </a:t>
            </a:r>
            <a:r>
              <a:rPr lang="ru-RU" sz="2400" b="1" dirty="0" err="1"/>
              <a:t>санитарлық</a:t>
            </a:r>
            <a:r>
              <a:rPr lang="ru-RU" sz="2400" b="1" dirty="0"/>
              <a:t> </a:t>
            </a:r>
            <a:r>
              <a:rPr lang="ru-RU" sz="2400" b="1" dirty="0" err="1"/>
              <a:t>тораптарда</a:t>
            </a:r>
            <a:r>
              <a:rPr lang="ru-RU" sz="2400" b="1" dirty="0"/>
              <a:t> </a:t>
            </a:r>
            <a:r>
              <a:rPr lang="ru-RU" sz="2400" b="1" dirty="0" err="1"/>
              <a:t>қашықтықты</a:t>
            </a:r>
            <a:r>
              <a:rPr lang="ru-RU" sz="2400" b="1" dirty="0"/>
              <a:t> </a:t>
            </a:r>
            <a:r>
              <a:rPr lang="ru-RU" sz="2400" b="1" dirty="0" err="1"/>
              <a:t>сақтау</a:t>
            </a:r>
            <a:r>
              <a:rPr lang="ru-RU" sz="2400" b="1" dirty="0"/>
              <a:t> </a:t>
            </a:r>
            <a:r>
              <a:rPr lang="ru-RU" sz="2400" b="1" dirty="0" err="1"/>
              <a:t>үлгілері</a:t>
            </a:r>
            <a:endParaRPr lang="ru-RU" sz="2400" b="1" dirty="0"/>
          </a:p>
          <a:p>
            <a:pPr algn="ctr"/>
            <a:r>
              <a:rPr lang="ru-RU" sz="2400" b="1" dirty="0"/>
              <a:t>Образцы соблюдения дистанции</a:t>
            </a:r>
          </a:p>
          <a:p>
            <a:pPr algn="ctr"/>
            <a:r>
              <a:rPr lang="ru-RU" sz="2400" b="1" dirty="0"/>
              <a:t>в туалетных комнатах и санитарных узлах</a:t>
            </a:r>
          </a:p>
        </p:txBody>
      </p:sp>
    </p:spTree>
    <p:extLst>
      <p:ext uri="{BB962C8B-B14F-4D97-AF65-F5344CB8AC3E}">
        <p14:creationId xmlns:p14="http://schemas.microsoft.com/office/powerpoint/2010/main" val="314827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34197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/>
              <a:t>Автобуста белгі қою үлгісі</a:t>
            </a:r>
            <a:br>
              <a:rPr lang="kk-KZ" b="1" dirty="0"/>
            </a:br>
            <a:r>
              <a:rPr lang="kk-KZ" b="1" dirty="0"/>
              <a:t>Образец разметки в автобусах</a:t>
            </a:r>
            <a:endParaRPr lang="ru-RU" dirty="0"/>
          </a:p>
        </p:txBody>
      </p:sp>
      <p:pic>
        <p:nvPicPr>
          <p:cNvPr id="5122" name="Picture 2" descr="Наземный транспорт поможет соблюдать социальное дистанцирование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640" y="1513840"/>
            <a:ext cx="6974840" cy="471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11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899" y="1099922"/>
            <a:ext cx="11617336" cy="48000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процесін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ұйымдастыру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gray">
          <a:xfrm>
            <a:off x="4674109" y="5350972"/>
            <a:ext cx="10807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  <a:t>2018-2019</a:t>
            </a:r>
            <a:endParaRPr lang="en-US" altLang="ru-RU" sz="16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gray">
          <a:xfrm>
            <a:off x="10141171" y="5350972"/>
            <a:ext cx="9765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  <a:t>220-2021</a:t>
            </a:r>
            <a:endParaRPr lang="en-US" altLang="ru-RU" sz="16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9899" y="1365164"/>
            <a:ext cx="5244970" cy="2123658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kk-KZ" sz="2400" b="1" dirty="0">
                <a:solidFill>
                  <a:srgbClr val="002060"/>
                </a:solidFill>
                <a:cs typeface="Arial" panose="020B0604020202020204" pitchFamily="34" charset="0"/>
              </a:rPr>
              <a:t>1-4 СЫНЫПТАР</a:t>
            </a:r>
          </a:p>
          <a:p>
            <a:pPr lvl="0" algn="ctr"/>
            <a:r>
              <a:rPr lang="ru-RU" b="1" dirty="0" err="1">
                <a:solidFill>
                  <a:srgbClr val="002060"/>
                </a:solidFill>
                <a:cs typeface="Arial" panose="020B0604020202020204" pitchFamily="34" charset="0"/>
              </a:rPr>
              <a:t>Сыныптағы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 бала саны 15 -</a:t>
            </a:r>
            <a:r>
              <a:rPr lang="ru-RU" b="1" dirty="0" err="1">
                <a:solidFill>
                  <a:srgbClr val="002060"/>
                </a:solidFill>
                <a:cs typeface="Arial" panose="020B0604020202020204" pitchFamily="34" charset="0"/>
              </a:rPr>
              <a:t>ке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rial" panose="020B0604020202020204" pitchFamily="34" charset="0"/>
              </a:rPr>
              <a:t>дейін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тек </a:t>
            </a:r>
            <a:r>
              <a:rPr lang="ru-RU" b="1" dirty="0" err="1">
                <a:solidFill>
                  <a:srgbClr val="002060"/>
                </a:solidFill>
                <a:cs typeface="Arial" panose="020B0604020202020204" pitchFamily="34" charset="0"/>
              </a:rPr>
              <a:t>ата-аналардың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rial" panose="020B0604020202020204" pitchFamily="34" charset="0"/>
              </a:rPr>
              <a:t>және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rial" panose="020B0604020202020204" pitchFamily="34" charset="0"/>
              </a:rPr>
              <a:t>баланың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rial" panose="020B0604020202020204" pitchFamily="34" charset="0"/>
              </a:rPr>
              <a:t>заңды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rial" panose="020B0604020202020204" pitchFamily="34" charset="0"/>
              </a:rPr>
              <a:t>өкілдерінің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rial" panose="020B0604020202020204" pitchFamily="34" charset="0"/>
              </a:rPr>
              <a:t>өтініші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rial" panose="020B0604020202020204" pitchFamily="34" charset="0"/>
              </a:rPr>
              <a:t>бойынша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cs typeface="Arial" panose="020B0604020202020204" pitchFamily="34" charset="0"/>
              </a:rPr>
              <a:t>мектептердегі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rial" panose="020B0604020202020204" pitchFamily="34" charset="0"/>
              </a:rPr>
              <a:t>тиісті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rial" panose="020B0604020202020204" pitchFamily="34" charset="0"/>
              </a:rPr>
              <a:t>жағдайлардың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 (</a:t>
            </a:r>
            <a:r>
              <a:rPr lang="ru-RU" b="1" dirty="0" err="1">
                <a:solidFill>
                  <a:srgbClr val="002060"/>
                </a:solidFill>
                <a:cs typeface="Arial" panose="020B0604020202020204" pitchFamily="34" charset="0"/>
              </a:rPr>
              <a:t>қатаң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rial" panose="020B0604020202020204" pitchFamily="34" charset="0"/>
              </a:rPr>
              <a:t>санитарлық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rial" panose="020B0604020202020204" pitchFamily="34" charset="0"/>
              </a:rPr>
              <a:t>талаптар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cs typeface="Arial" panose="020B0604020202020204" pitchFamily="34" charset="0"/>
              </a:rPr>
              <a:t>педагогтардың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rial" panose="020B0604020202020204" pitchFamily="34" charset="0"/>
              </a:rPr>
              <a:t>келісімі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)</a:t>
            </a:r>
          </a:p>
          <a:p>
            <a:pPr lvl="0" algn="ctr"/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бар </a:t>
            </a:r>
            <a:r>
              <a:rPr lang="ru-RU" b="1" dirty="0" err="1">
                <a:solidFill>
                  <a:srgbClr val="002060"/>
                </a:solidFill>
                <a:cs typeface="Arial" panose="020B0604020202020204" pitchFamily="34" charset="0"/>
              </a:rPr>
              <a:t>болғанда</a:t>
            </a:r>
            <a:endParaRPr lang="ru-RU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54854" y="1339923"/>
            <a:ext cx="6072381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kk-KZ" sz="2400" b="1" dirty="0">
                <a:solidFill>
                  <a:srgbClr val="002060"/>
                </a:solidFill>
                <a:cs typeface="Arial" panose="020B0604020202020204" pitchFamily="34" charset="0"/>
              </a:rPr>
              <a:t>МЕКТЕП АЛДЫ ДАЯРЛЫҚ, 5-11 СЫНЫПТАР</a:t>
            </a:r>
          </a:p>
          <a:p>
            <a:pPr lvl="0" algn="ctr"/>
            <a:r>
              <a:rPr lang="kk-KZ" b="1" dirty="0">
                <a:solidFill>
                  <a:srgbClr val="002060"/>
                </a:solidFill>
                <a:cs typeface="Arial" panose="020B0604020202020204" pitchFamily="34" charset="0"/>
              </a:rPr>
              <a:t>қашықтықтан оқытылады. </a:t>
            </a:r>
          </a:p>
          <a:p>
            <a:pPr lvl="0" algn="ctr"/>
            <a:r>
              <a:rPr lang="ru-RU" b="1" dirty="0" err="1">
                <a:solidFill>
                  <a:srgbClr val="002060"/>
                </a:solidFill>
                <a:cs typeface="Arial" panose="020B0604020202020204" pitchFamily="34" charset="0"/>
              </a:rPr>
              <a:t>Елімізде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rial" panose="020B0604020202020204" pitchFamily="34" charset="0"/>
              </a:rPr>
              <a:t>келешекте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rial" panose="020B0604020202020204" pitchFamily="34" charset="0"/>
              </a:rPr>
              <a:t>санитарлық-эпидемиологиялық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rial" panose="020B0604020202020204" pitchFamily="34" charset="0"/>
              </a:rPr>
              <a:t>жағдай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rial" panose="020B0604020202020204" pitchFamily="34" charset="0"/>
              </a:rPr>
              <a:t>тұрақты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rial" panose="020B0604020202020204" pitchFamily="34" charset="0"/>
              </a:rPr>
              <a:t>түрде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rial" panose="020B0604020202020204" pitchFamily="34" charset="0"/>
              </a:rPr>
              <a:t>жақсарса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cs typeface="Arial" panose="020B0604020202020204" pitchFamily="34" charset="0"/>
              </a:rPr>
              <a:t>мектеп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rial" panose="020B0604020202020204" pitchFamily="34" charset="0"/>
              </a:rPr>
              <a:t>алды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rial" panose="020B0604020202020204" pitchFamily="34" charset="0"/>
              </a:rPr>
              <a:t>даярлық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 пен 5-11 </a:t>
            </a:r>
            <a:r>
              <a:rPr lang="ru-RU" b="1" dirty="0" err="1">
                <a:solidFill>
                  <a:srgbClr val="002060"/>
                </a:solidFill>
                <a:cs typeface="Arial" panose="020B0604020202020204" pitchFamily="34" charset="0"/>
              </a:rPr>
              <a:t>сынып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rial" panose="020B0604020202020204" pitchFamily="34" charset="0"/>
              </a:rPr>
              <a:t>оқушыларын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rial" panose="020B0604020202020204" pitchFamily="34" charset="0"/>
              </a:rPr>
              <a:t>штаттық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rial" panose="020B0604020202020204" pitchFamily="34" charset="0"/>
              </a:rPr>
              <a:t>режимге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rial" panose="020B0604020202020204" pitchFamily="34" charset="0"/>
              </a:rPr>
              <a:t>қатаң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rial" panose="020B0604020202020204" pitchFamily="34" charset="0"/>
              </a:rPr>
              <a:t>санитарлық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rial" panose="020B0604020202020204" pitchFamily="34" charset="0"/>
              </a:rPr>
              <a:t>қауіпсіздік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rial" panose="020B0604020202020204" pitchFamily="34" charset="0"/>
              </a:rPr>
              <a:t>шараларын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rial" panose="020B0604020202020204" pitchFamily="34" charset="0"/>
              </a:rPr>
              <a:t>сақтай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rial" panose="020B0604020202020204" pitchFamily="34" charset="0"/>
              </a:rPr>
              <a:t>отырып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</a:p>
          <a:p>
            <a:pPr lvl="0" algn="ctr"/>
            <a:r>
              <a:rPr lang="ru-RU" b="1" dirty="0" err="1">
                <a:solidFill>
                  <a:srgbClr val="002060"/>
                </a:solidFill>
                <a:cs typeface="Arial" panose="020B0604020202020204" pitchFamily="34" charset="0"/>
              </a:rPr>
              <a:t>оқуға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rial" panose="020B0604020202020204" pitchFamily="34" charset="0"/>
              </a:rPr>
              <a:t>көшіреді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80D023A-765E-4B42-9F84-452F3E96177B}"/>
              </a:ext>
            </a:extLst>
          </p:cNvPr>
          <p:cNvSpPr/>
          <p:nvPr/>
        </p:nvSpPr>
        <p:spPr>
          <a:xfrm>
            <a:off x="1074280" y="4071158"/>
            <a:ext cx="10546913" cy="1754326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2021 </a:t>
            </a:r>
            <a:r>
              <a:rPr lang="ru-RU" dirty="0" err="1"/>
              <a:t>жылдың</a:t>
            </a:r>
            <a:r>
              <a:rPr lang="ru-RU" dirty="0"/>
              <a:t> 1 </a:t>
            </a:r>
            <a:r>
              <a:rPr lang="ru-RU" dirty="0" err="1"/>
              <a:t>қаңтарына</a:t>
            </a:r>
            <a:r>
              <a:rPr lang="ru-RU" dirty="0"/>
              <a:t> </a:t>
            </a:r>
            <a:r>
              <a:rPr lang="ru-RU" dirty="0" err="1"/>
              <a:t>дейін</a:t>
            </a:r>
            <a:r>
              <a:rPr lang="ru-RU" dirty="0"/>
              <a:t> </a:t>
            </a:r>
            <a:r>
              <a:rPr lang="ru-RU" dirty="0" err="1"/>
              <a:t>мектептерде</a:t>
            </a:r>
            <a:r>
              <a:rPr lang="ru-RU" dirty="0"/>
              <a:t> </a:t>
            </a:r>
            <a:r>
              <a:rPr lang="ru-RU" dirty="0" err="1"/>
              <a:t>мемлекеттік</a:t>
            </a:r>
            <a:r>
              <a:rPr lang="ru-RU" dirty="0"/>
              <a:t> білім </a:t>
            </a:r>
            <a:r>
              <a:rPr lang="ru-RU" dirty="0" err="1"/>
              <a:t>стандартына</a:t>
            </a:r>
            <a:r>
              <a:rPr lang="ru-RU" dirty="0"/>
              <a:t> </a:t>
            </a:r>
            <a:r>
              <a:rPr lang="ru-RU" dirty="0" err="1"/>
              <a:t>сәйкес</a:t>
            </a:r>
            <a:r>
              <a:rPr lang="ru-RU" dirty="0"/>
              <a:t> </a:t>
            </a:r>
            <a:r>
              <a:rPr lang="ru-RU" dirty="0" err="1"/>
              <a:t>үлгілік</a:t>
            </a:r>
            <a:r>
              <a:rPr lang="ru-RU" dirty="0"/>
              <a:t> </a:t>
            </a:r>
            <a:r>
              <a:rPr lang="ru-RU" dirty="0" err="1"/>
              <a:t>оқу</a:t>
            </a:r>
            <a:r>
              <a:rPr lang="ru-RU" dirty="0"/>
              <a:t> </a:t>
            </a:r>
            <a:r>
              <a:rPr lang="ru-RU" dirty="0" err="1"/>
              <a:t>жоспары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пәндерді</a:t>
            </a:r>
            <a:r>
              <a:rPr lang="ru-RU" dirty="0"/>
              <a:t> </a:t>
            </a:r>
            <a:r>
              <a:rPr lang="ru-RU" dirty="0" err="1"/>
              <a:t>оқыту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етіледі</a:t>
            </a:r>
            <a:r>
              <a:rPr lang="ru-RU" dirty="0"/>
              <a:t>, </a:t>
            </a:r>
            <a:r>
              <a:rPr lang="ru-RU" b="1" dirty="0" err="1"/>
              <a:t>мәдени-көпшілік</a:t>
            </a:r>
            <a:r>
              <a:rPr lang="ru-RU" b="1" dirty="0"/>
              <a:t>, </a:t>
            </a:r>
            <a:r>
              <a:rPr lang="ru-RU" b="1" dirty="0" err="1"/>
              <a:t>тәрбиелік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спорттық</a:t>
            </a:r>
            <a:r>
              <a:rPr lang="ru-RU" b="1" dirty="0"/>
              <a:t> </a:t>
            </a:r>
            <a:r>
              <a:rPr lang="ru-RU" b="1" dirty="0" err="1"/>
              <a:t>іс-шаралар</a:t>
            </a:r>
            <a:r>
              <a:rPr lang="ru-RU" b="1" dirty="0"/>
              <a:t> </a:t>
            </a:r>
            <a:r>
              <a:rPr lang="ru-RU" b="1" dirty="0" err="1"/>
              <a:t>толығымен</a:t>
            </a:r>
            <a:r>
              <a:rPr lang="ru-RU" b="1" dirty="0"/>
              <a:t> </a:t>
            </a:r>
            <a:r>
              <a:rPr lang="ru-RU" b="1" dirty="0" err="1"/>
              <a:t>өткізілмейді</a:t>
            </a:r>
            <a:r>
              <a:rPr lang="ru-RU" dirty="0"/>
              <a:t>.</a:t>
            </a:r>
          </a:p>
          <a:p>
            <a:r>
              <a:rPr lang="ru-RU" dirty="0" err="1"/>
              <a:t>Мектеп</a:t>
            </a:r>
            <a:r>
              <a:rPr lang="ru-RU" dirty="0"/>
              <a:t> </a:t>
            </a:r>
            <a:r>
              <a:rPr lang="ru-RU" dirty="0" err="1"/>
              <a:t>қашықтықтан</a:t>
            </a:r>
            <a:r>
              <a:rPr lang="ru-RU" dirty="0"/>
              <a:t> әдеттегі </a:t>
            </a:r>
            <a:r>
              <a:rPr lang="ru-RU" dirty="0" err="1"/>
              <a:t>оқыту</a:t>
            </a:r>
            <a:r>
              <a:rPr lang="ru-RU" dirty="0"/>
              <a:t> </a:t>
            </a:r>
            <a:r>
              <a:rPr lang="ru-RU" dirty="0" err="1"/>
              <a:t>режиміне</a:t>
            </a:r>
            <a:r>
              <a:rPr lang="ru-RU" dirty="0"/>
              <a:t> </a:t>
            </a:r>
            <a:r>
              <a:rPr lang="ru-RU" dirty="0" err="1"/>
              <a:t>ауысқан</a:t>
            </a:r>
            <a:r>
              <a:rPr lang="ru-RU" dirty="0"/>
              <a:t> </a:t>
            </a:r>
            <a:r>
              <a:rPr lang="ru-RU" dirty="0" err="1"/>
              <a:t>кезде</a:t>
            </a:r>
            <a:r>
              <a:rPr lang="ru-RU" dirty="0"/>
              <a:t>, </a:t>
            </a:r>
            <a:r>
              <a:rPr lang="ru-RU" dirty="0" err="1"/>
              <a:t>оқушы</a:t>
            </a:r>
            <a:r>
              <a:rPr lang="ru-RU" dirty="0"/>
              <a:t> </a:t>
            </a:r>
            <a:r>
              <a:rPr lang="ru-RU" dirty="0" err="1"/>
              <a:t>ата-анасының</a:t>
            </a:r>
            <a:r>
              <a:rPr lang="ru-RU" dirty="0"/>
              <a:t> </a:t>
            </a:r>
            <a:r>
              <a:rPr lang="ru-RU" dirty="0" err="1"/>
              <a:t>өтініші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баланы</a:t>
            </a:r>
            <a:r>
              <a:rPr lang="ru-RU" dirty="0"/>
              <a:t> </a:t>
            </a:r>
            <a:r>
              <a:rPr lang="ru-RU" dirty="0" err="1"/>
              <a:t>қашықтықтан</a:t>
            </a:r>
            <a:r>
              <a:rPr lang="ru-RU" dirty="0"/>
              <a:t> </a:t>
            </a:r>
            <a:r>
              <a:rPr lang="ru-RU" dirty="0" err="1"/>
              <a:t>оқытуға</a:t>
            </a:r>
            <a:r>
              <a:rPr lang="ru-RU" dirty="0"/>
              <a:t> </a:t>
            </a:r>
            <a:r>
              <a:rPr lang="ru-RU" dirty="0" err="1"/>
              <a:t>қалдыра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. 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ата-анасы</a:t>
            </a:r>
            <a:r>
              <a:rPr lang="ru-RU" dirty="0"/>
              <a:t> </a:t>
            </a:r>
            <a:r>
              <a:rPr lang="ru-RU" dirty="0" err="1"/>
              <a:t>үлгі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өтініш</a:t>
            </a:r>
            <a:r>
              <a:rPr lang="ru-RU" dirty="0"/>
              <a:t> </a:t>
            </a:r>
            <a:r>
              <a:rPr lang="ru-RU" dirty="0" err="1"/>
              <a:t>толтырылуы</a:t>
            </a:r>
            <a:r>
              <a:rPr lang="ru-RU" dirty="0"/>
              <a:t> </a:t>
            </a:r>
            <a:r>
              <a:rPr lang="ru-RU" dirty="0" err="1"/>
              <a:t>қажет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1164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040" y="182880"/>
            <a:ext cx="11836400" cy="6532880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 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300" dirty="0"/>
              <a:t>Кому _____________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300" dirty="0"/>
              <a:t>ФИО________________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300" dirty="0"/>
              <a:t>от___________________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300" dirty="0"/>
              <a:t>проживающего по адресу 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300" dirty="0"/>
              <a:t>ул.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300" dirty="0"/>
              <a:t>_________________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300" dirty="0"/>
              <a:t> 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300" dirty="0"/>
              <a:t>Телефон ____________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300" dirty="0"/>
              <a:t> 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b="1" dirty="0"/>
              <a:t>ЗАЯВЛЕНИЕ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5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/>
              <a:t>Прошу организовать обучение моего сына (моей дочери) ФИО полностью, класс ____________________________________________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/>
              <a:t>в 1 четверти в дистанционной форме на период карантинных и ограничительных мероприятий. Сообщаю, что для обеспечения дистанционного обучения имеются (не имеются) необходимые условия (интернет, компьютер, ноутбук, смартфон, планшет). </a:t>
            </a:r>
            <a:r>
              <a:rPr lang="ru-RU" sz="5600" b="1" dirty="0"/>
              <a:t>Обязуюсь контролировать самостоятельное обучение ребенка в домашних </a:t>
            </a:r>
            <a:r>
              <a:rPr lang="ru-RU" sz="5600" b="1" dirty="0" smtClean="0"/>
              <a:t>условиях</a:t>
            </a:r>
            <a:r>
              <a:rPr lang="ru-RU" sz="5600" dirty="0" smtClean="0"/>
              <a:t>.</a:t>
            </a:r>
            <a:endParaRPr lang="ru-RU" sz="5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/>
              <a:t> 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/>
              <a:t>Дата ___________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/>
              <a:t>Подпись _____________</a:t>
            </a:r>
          </a:p>
        </p:txBody>
      </p:sp>
    </p:spTree>
    <p:extLst>
      <p:ext uri="{BB962C8B-B14F-4D97-AF65-F5344CB8AC3E}">
        <p14:creationId xmlns:p14="http://schemas.microsoft.com/office/powerpoint/2010/main" val="365190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52400"/>
            <a:ext cx="11877040" cy="656336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/>
              <a:t>Кому _____________</a:t>
            </a:r>
          </a:p>
          <a:p>
            <a:pPr algn="r"/>
            <a:r>
              <a:rPr lang="ru-RU" dirty="0"/>
              <a:t>ФИО________________</a:t>
            </a:r>
          </a:p>
          <a:p>
            <a:pPr algn="r"/>
            <a:r>
              <a:rPr lang="ru-RU" dirty="0"/>
              <a:t>от___________________</a:t>
            </a:r>
          </a:p>
          <a:p>
            <a:pPr algn="r"/>
            <a:r>
              <a:rPr lang="ru-RU" dirty="0"/>
              <a:t>проживающего по адресу </a:t>
            </a:r>
          </a:p>
          <a:p>
            <a:pPr algn="r"/>
            <a:r>
              <a:rPr lang="ru-RU" dirty="0"/>
              <a:t>ул.</a:t>
            </a:r>
          </a:p>
          <a:p>
            <a:pPr algn="r"/>
            <a:r>
              <a:rPr lang="ru-RU" dirty="0"/>
              <a:t>_________________</a:t>
            </a:r>
          </a:p>
          <a:p>
            <a:pPr algn="r"/>
            <a:r>
              <a:rPr lang="ru-RU" dirty="0"/>
              <a:t> </a:t>
            </a:r>
          </a:p>
          <a:p>
            <a:pPr algn="r"/>
            <a:r>
              <a:rPr lang="ru-RU" dirty="0"/>
              <a:t>Телефон ____________</a:t>
            </a:r>
          </a:p>
          <a:p>
            <a:r>
              <a:rPr lang="ru-RU" dirty="0"/>
              <a:t> </a:t>
            </a:r>
          </a:p>
          <a:p>
            <a:pPr algn="ctr"/>
            <a:r>
              <a:rPr lang="ru-RU" b="1" dirty="0"/>
              <a:t>ЗАЯВЛЕНИЕ</a:t>
            </a:r>
          </a:p>
          <a:p>
            <a:pPr algn="just"/>
            <a:r>
              <a:rPr lang="ru-RU" dirty="0"/>
              <a:t>Прошу организовать обучение моего сына (моей дочери) ФИО полностью, класс ____________________________________________</a:t>
            </a:r>
          </a:p>
          <a:p>
            <a:pPr algn="just"/>
            <a:r>
              <a:rPr lang="ru-RU" dirty="0"/>
              <a:t>в 1 четверти в дежурном классе. Сообщаю, что ознакомлен/а и согласен/на с условиями обучения моего ребенка в школе на период карантинных и ограничительных </a:t>
            </a:r>
            <a:r>
              <a:rPr lang="ru-RU" dirty="0" smtClean="0"/>
              <a:t>мероприятий. </a:t>
            </a:r>
            <a:endParaRPr lang="ru-RU" dirty="0"/>
          </a:p>
          <a:p>
            <a:pPr algn="r"/>
            <a:r>
              <a:rPr lang="ru-RU" dirty="0"/>
              <a:t> </a:t>
            </a:r>
          </a:p>
          <a:p>
            <a:pPr algn="r"/>
            <a:r>
              <a:rPr lang="en-US" dirty="0" err="1"/>
              <a:t>Дата</a:t>
            </a:r>
            <a:r>
              <a:rPr lang="en-US" dirty="0"/>
              <a:t> ___________</a:t>
            </a:r>
            <a:endParaRPr lang="ru-RU" dirty="0"/>
          </a:p>
          <a:p>
            <a:pPr algn="r"/>
            <a:r>
              <a:rPr lang="en-US" dirty="0" err="1"/>
              <a:t>Подпись</a:t>
            </a:r>
            <a:r>
              <a:rPr lang="en-US" dirty="0"/>
              <a:t> _____________</a:t>
            </a:r>
            <a:endParaRPr lang="ru-RU" dirty="0"/>
          </a:p>
          <a:p>
            <a:r>
              <a:rPr lang="en-US" dirty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69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040" y="182880"/>
            <a:ext cx="11836400" cy="6532880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 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300" dirty="0"/>
              <a:t>Павлодар </a:t>
            </a:r>
            <a:r>
              <a:rPr lang="ru-RU" sz="4300" dirty="0" err="1"/>
              <a:t>қаласы</a:t>
            </a:r>
            <a:r>
              <a:rPr lang="ru-RU" sz="4300" dirty="0"/>
              <a:t> 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300" dirty="0"/>
              <a:t>«№1 </a:t>
            </a:r>
            <a:r>
              <a:rPr lang="ru-RU" sz="4300" dirty="0" err="1"/>
              <a:t>жалпы</a:t>
            </a:r>
            <a:r>
              <a:rPr lang="ru-RU" sz="4300" dirty="0"/>
              <a:t> орта </a:t>
            </a:r>
            <a:r>
              <a:rPr lang="ru-RU" sz="4300" dirty="0" err="1"/>
              <a:t>білім</a:t>
            </a:r>
            <a:r>
              <a:rPr lang="ru-RU" sz="4300" dirty="0"/>
              <a:t> беру </a:t>
            </a:r>
            <a:r>
              <a:rPr lang="ru-RU" sz="4300" dirty="0" err="1"/>
              <a:t>мектебі</a:t>
            </a:r>
            <a:r>
              <a:rPr lang="ru-RU" sz="4300" dirty="0"/>
              <a:t>» ММ-</a:t>
            </a:r>
            <a:r>
              <a:rPr lang="ru-RU" sz="4300" dirty="0" err="1"/>
              <a:t>нің</a:t>
            </a:r>
            <a:r>
              <a:rPr lang="ru-RU" sz="4300" dirty="0"/>
              <a:t> директоры 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300" dirty="0"/>
              <a:t>А. Ж. </a:t>
            </a:r>
            <a:r>
              <a:rPr lang="ru-RU" sz="4300" dirty="0" err="1"/>
              <a:t>Сыздықовқа</a:t>
            </a:r>
            <a:endParaRPr lang="ru-RU" sz="4300" dirty="0"/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300" dirty="0"/>
              <a:t>Павлодар </a:t>
            </a:r>
            <a:r>
              <a:rPr lang="ru-RU" sz="4300" dirty="0" err="1"/>
              <a:t>қаласы</a:t>
            </a:r>
            <a:r>
              <a:rPr lang="ru-RU" sz="4300" dirty="0"/>
              <a:t>,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300" dirty="0" err="1"/>
              <a:t>Малайсары</a:t>
            </a:r>
            <a:r>
              <a:rPr lang="ru-RU" sz="4300" dirty="0"/>
              <a:t> батыр, 4-10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300" dirty="0" err="1"/>
              <a:t>мекен-жайы</a:t>
            </a:r>
            <a:r>
              <a:rPr lang="ru-RU" sz="4300" dirty="0"/>
              <a:t> </a:t>
            </a:r>
            <a:r>
              <a:rPr lang="ru-RU" sz="4300" dirty="0" err="1"/>
              <a:t>бойынша</a:t>
            </a:r>
            <a:r>
              <a:rPr lang="ru-RU" sz="4300" dirty="0"/>
              <a:t> </a:t>
            </a:r>
            <a:r>
              <a:rPr lang="ru-RU" sz="4300" dirty="0" err="1"/>
              <a:t>тұратын</a:t>
            </a:r>
            <a:endParaRPr lang="ru-RU" sz="4300" dirty="0"/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300" dirty="0"/>
              <a:t>Н. М. </a:t>
            </a:r>
            <a:r>
              <a:rPr lang="ru-RU" sz="4300" dirty="0" err="1"/>
              <a:t>Ахметовтен</a:t>
            </a:r>
            <a:r>
              <a:rPr lang="ru-RU" sz="4300" dirty="0"/>
              <a:t> 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300" dirty="0"/>
              <a:t>87072003040 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b="1" dirty="0"/>
              <a:t>ӨТІНІШ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5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/>
              <a:t>        </a:t>
            </a:r>
            <a:r>
              <a:rPr lang="ru-RU" sz="5600" dirty="0" err="1"/>
              <a:t>Менің</a:t>
            </a:r>
            <a:r>
              <a:rPr lang="ru-RU" sz="5600" dirty="0"/>
              <a:t> </a:t>
            </a:r>
            <a:r>
              <a:rPr lang="ru-RU" sz="5600" dirty="0" err="1"/>
              <a:t>ұлымды</a:t>
            </a:r>
            <a:r>
              <a:rPr lang="ru-RU" sz="5600" dirty="0"/>
              <a:t>, (</a:t>
            </a:r>
            <a:r>
              <a:rPr lang="ru-RU" sz="5600" dirty="0" err="1"/>
              <a:t>қызымды</a:t>
            </a:r>
            <a:r>
              <a:rPr lang="ru-RU" sz="5600" dirty="0"/>
              <a:t>) </a:t>
            </a:r>
            <a:r>
              <a:rPr lang="ru-RU" sz="5600" dirty="0" smtClean="0"/>
              <a:t>____ </a:t>
            </a:r>
            <a:r>
              <a:rPr lang="ru-RU" sz="5600" dirty="0" err="1"/>
              <a:t>сынып</a:t>
            </a:r>
            <a:r>
              <a:rPr lang="ru-RU" sz="5600" dirty="0"/>
              <a:t> </a:t>
            </a:r>
            <a:r>
              <a:rPr lang="ru-RU" sz="5600" dirty="0" err="1"/>
              <a:t>оқушысы</a:t>
            </a:r>
            <a:r>
              <a:rPr lang="ru-RU" sz="5600" dirty="0"/>
              <a:t> </a:t>
            </a:r>
            <a:r>
              <a:rPr lang="ru-RU" sz="5600" dirty="0" smtClean="0"/>
              <a:t>___________________1 </a:t>
            </a:r>
            <a:r>
              <a:rPr lang="ru-RU" sz="5600" dirty="0" err="1"/>
              <a:t>тоқсанда</a:t>
            </a:r>
            <a:r>
              <a:rPr lang="ru-RU" sz="5600" dirty="0"/>
              <a:t> </a:t>
            </a:r>
            <a:r>
              <a:rPr lang="ru-RU" sz="5600" dirty="0" err="1"/>
              <a:t>карантиндік</a:t>
            </a:r>
            <a:r>
              <a:rPr lang="ru-RU" sz="5600" dirty="0"/>
              <a:t> </a:t>
            </a:r>
            <a:r>
              <a:rPr lang="ru-RU" sz="5600" dirty="0" err="1"/>
              <a:t>және</a:t>
            </a:r>
            <a:r>
              <a:rPr lang="ru-RU" sz="5600" dirty="0"/>
              <a:t> </a:t>
            </a:r>
            <a:r>
              <a:rPr lang="ru-RU" sz="5600" dirty="0" err="1"/>
              <a:t>шектеу</a:t>
            </a:r>
            <a:r>
              <a:rPr lang="ru-RU" sz="5600" dirty="0"/>
              <a:t> </a:t>
            </a:r>
            <a:r>
              <a:rPr lang="ru-RU" sz="5600" dirty="0" err="1"/>
              <a:t>іс-шаралары</a:t>
            </a:r>
            <a:r>
              <a:rPr lang="ru-RU" sz="5600" dirty="0"/>
              <a:t> </a:t>
            </a:r>
            <a:r>
              <a:rPr lang="ru-RU" sz="5600" dirty="0" err="1"/>
              <a:t>кезеңінде</a:t>
            </a:r>
            <a:r>
              <a:rPr lang="ru-RU" sz="5600" dirty="0"/>
              <a:t> </a:t>
            </a:r>
            <a:r>
              <a:rPr lang="ru-RU" sz="5600" dirty="0" err="1"/>
              <a:t>қашықтықтан</a:t>
            </a:r>
            <a:r>
              <a:rPr lang="ru-RU" sz="5600" dirty="0"/>
              <a:t> </a:t>
            </a:r>
            <a:r>
              <a:rPr lang="ru-RU" sz="5600" dirty="0" err="1"/>
              <a:t>оқытуды</a:t>
            </a:r>
            <a:r>
              <a:rPr lang="ru-RU" sz="5600" dirty="0"/>
              <a:t> </a:t>
            </a:r>
            <a:r>
              <a:rPr lang="ru-RU" sz="5600" dirty="0" err="1"/>
              <a:t>ұйымдастыруыңызды</a:t>
            </a:r>
            <a:r>
              <a:rPr lang="ru-RU" sz="5600" dirty="0"/>
              <a:t> </a:t>
            </a:r>
            <a:r>
              <a:rPr lang="ru-RU" sz="5600" dirty="0" err="1"/>
              <a:t>сұраймын</a:t>
            </a:r>
            <a:r>
              <a:rPr lang="ru-RU" sz="5600" dirty="0"/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/>
              <a:t>        </a:t>
            </a:r>
            <a:r>
              <a:rPr lang="ru-RU" sz="5600" dirty="0" err="1"/>
              <a:t>Қашықтықтан</a:t>
            </a:r>
            <a:r>
              <a:rPr lang="ru-RU" sz="5600" dirty="0"/>
              <a:t> </a:t>
            </a:r>
            <a:r>
              <a:rPr lang="ru-RU" sz="5600" dirty="0" err="1"/>
              <a:t>оқытуды</a:t>
            </a:r>
            <a:r>
              <a:rPr lang="ru-RU" sz="5600" dirty="0"/>
              <a:t> </a:t>
            </a:r>
            <a:r>
              <a:rPr lang="ru-RU" sz="5600" dirty="0" err="1"/>
              <a:t>қамтамасыз</a:t>
            </a:r>
            <a:r>
              <a:rPr lang="ru-RU" sz="5600" dirty="0"/>
              <a:t> </a:t>
            </a:r>
            <a:r>
              <a:rPr lang="ru-RU" sz="5600" dirty="0" err="1"/>
              <a:t>ету</a:t>
            </a:r>
            <a:r>
              <a:rPr lang="ru-RU" sz="5600" dirty="0"/>
              <a:t> </a:t>
            </a:r>
            <a:r>
              <a:rPr lang="ru-RU" sz="5600" dirty="0" err="1"/>
              <a:t>үшін</a:t>
            </a:r>
            <a:r>
              <a:rPr lang="ru-RU" sz="5600" dirty="0"/>
              <a:t> </a:t>
            </a:r>
            <a:r>
              <a:rPr lang="ru-RU" sz="5600" dirty="0" err="1"/>
              <a:t>қажетті</a:t>
            </a:r>
            <a:r>
              <a:rPr lang="ru-RU" sz="5600" dirty="0"/>
              <a:t> </a:t>
            </a:r>
            <a:r>
              <a:rPr lang="ru-RU" sz="5600" dirty="0" err="1"/>
              <a:t>жағдайлар</a:t>
            </a:r>
            <a:r>
              <a:rPr lang="ru-RU" sz="5600" dirty="0"/>
              <a:t> (интернет, компьютер, ноутбук, смартфон, планшет) бар (</a:t>
            </a:r>
            <a:r>
              <a:rPr lang="ru-RU" sz="5600" dirty="0" err="1"/>
              <a:t>жоқ</a:t>
            </a:r>
            <a:r>
              <a:rPr lang="ru-RU" sz="5600" dirty="0"/>
              <a:t>) </a:t>
            </a:r>
            <a:r>
              <a:rPr lang="ru-RU" sz="5600" dirty="0" err="1"/>
              <a:t>екенін</a:t>
            </a:r>
            <a:r>
              <a:rPr lang="ru-RU" sz="5600" dirty="0"/>
              <a:t> </a:t>
            </a:r>
            <a:r>
              <a:rPr lang="ru-RU" sz="5600" dirty="0" err="1"/>
              <a:t>хабарлаймын</a:t>
            </a:r>
            <a:r>
              <a:rPr lang="ru-RU" sz="5600" dirty="0"/>
              <a:t>. </a:t>
            </a:r>
            <a:r>
              <a:rPr lang="ru-RU" sz="5600" b="1" dirty="0" err="1"/>
              <a:t>Үйде</a:t>
            </a:r>
            <a:r>
              <a:rPr lang="ru-RU" sz="5600" b="1" dirty="0"/>
              <a:t> </a:t>
            </a:r>
            <a:r>
              <a:rPr lang="ru-RU" sz="5600" b="1" dirty="0" err="1"/>
              <a:t>баламның</a:t>
            </a:r>
            <a:r>
              <a:rPr lang="ru-RU" sz="5600" b="1" dirty="0"/>
              <a:t> </a:t>
            </a:r>
            <a:r>
              <a:rPr lang="ru-RU" sz="5600" b="1" dirty="0" err="1"/>
              <a:t>өз</a:t>
            </a:r>
            <a:r>
              <a:rPr lang="ru-RU" sz="5600" b="1" dirty="0"/>
              <a:t> </a:t>
            </a:r>
            <a:r>
              <a:rPr lang="ru-RU" sz="5600" b="1" dirty="0" err="1"/>
              <a:t>бетінше</a:t>
            </a:r>
            <a:r>
              <a:rPr lang="ru-RU" sz="5600" b="1" dirty="0"/>
              <a:t> </a:t>
            </a:r>
            <a:r>
              <a:rPr lang="ru-RU" sz="5600" b="1" dirty="0" err="1"/>
              <a:t>оқуын</a:t>
            </a:r>
            <a:r>
              <a:rPr lang="ru-RU" sz="5600" b="1" dirty="0"/>
              <a:t> </a:t>
            </a:r>
            <a:r>
              <a:rPr lang="ru-RU" sz="5600" b="1" dirty="0" err="1" smtClean="0"/>
              <a:t>бақылауға</a:t>
            </a:r>
            <a:r>
              <a:rPr lang="ru-RU" sz="5600" b="1" dirty="0" smtClean="0"/>
              <a:t> </a:t>
            </a:r>
            <a:r>
              <a:rPr lang="ru-RU" sz="5600" b="1" dirty="0" err="1"/>
              <a:t>міндеттенемін</a:t>
            </a:r>
            <a:r>
              <a:rPr lang="ru-RU" sz="5600" b="1" dirty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/>
              <a:t> 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 err="1"/>
              <a:t>Күні</a:t>
            </a:r>
            <a:r>
              <a:rPr lang="ru-RU" sz="5600" dirty="0"/>
              <a:t> ___________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 err="1"/>
              <a:t>Қолы</a:t>
            </a:r>
            <a:r>
              <a:rPr lang="ru-RU" sz="5600" dirty="0"/>
              <a:t> _____________</a:t>
            </a:r>
          </a:p>
        </p:txBody>
      </p:sp>
    </p:spTree>
    <p:extLst>
      <p:ext uri="{BB962C8B-B14F-4D97-AF65-F5344CB8AC3E}">
        <p14:creationId xmlns:p14="http://schemas.microsoft.com/office/powerpoint/2010/main" val="17187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040" y="182880"/>
            <a:ext cx="11836400" cy="653288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 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300" dirty="0"/>
              <a:t>Павлодар </a:t>
            </a:r>
            <a:r>
              <a:rPr lang="ru-RU" sz="4300" dirty="0" err="1"/>
              <a:t>қаласы</a:t>
            </a:r>
            <a:r>
              <a:rPr lang="ru-RU" sz="4300" dirty="0"/>
              <a:t> 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300" dirty="0"/>
              <a:t>«№1 </a:t>
            </a:r>
            <a:r>
              <a:rPr lang="ru-RU" sz="4300" dirty="0" err="1"/>
              <a:t>жалпы</a:t>
            </a:r>
            <a:r>
              <a:rPr lang="ru-RU" sz="4300" dirty="0"/>
              <a:t> орта </a:t>
            </a:r>
            <a:r>
              <a:rPr lang="ru-RU" sz="4300" dirty="0" err="1"/>
              <a:t>білім</a:t>
            </a:r>
            <a:r>
              <a:rPr lang="ru-RU" sz="4300" dirty="0"/>
              <a:t> беру </a:t>
            </a:r>
            <a:r>
              <a:rPr lang="ru-RU" sz="4300" dirty="0" err="1"/>
              <a:t>мектебі</a:t>
            </a:r>
            <a:r>
              <a:rPr lang="ru-RU" sz="4300" dirty="0"/>
              <a:t>» ММ-</a:t>
            </a:r>
            <a:r>
              <a:rPr lang="ru-RU" sz="4300" dirty="0" err="1"/>
              <a:t>нің</a:t>
            </a:r>
            <a:r>
              <a:rPr lang="ru-RU" sz="4300" dirty="0"/>
              <a:t> директоры 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300" dirty="0"/>
              <a:t>А. Ж. </a:t>
            </a:r>
            <a:r>
              <a:rPr lang="ru-RU" sz="4300" dirty="0" err="1"/>
              <a:t>Сыздықовқа</a:t>
            </a:r>
            <a:endParaRPr lang="ru-RU" sz="4300" dirty="0"/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300" dirty="0"/>
              <a:t>Павлодар </a:t>
            </a:r>
            <a:r>
              <a:rPr lang="ru-RU" sz="4300" dirty="0" err="1"/>
              <a:t>қаласы</a:t>
            </a:r>
            <a:r>
              <a:rPr lang="ru-RU" sz="4300" dirty="0"/>
              <a:t>,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300" dirty="0" err="1"/>
              <a:t>Малайсары</a:t>
            </a:r>
            <a:r>
              <a:rPr lang="ru-RU" sz="4300" dirty="0"/>
              <a:t> батыр, 4-10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300" dirty="0" err="1"/>
              <a:t>мекен-жайы</a:t>
            </a:r>
            <a:r>
              <a:rPr lang="ru-RU" sz="4300" dirty="0"/>
              <a:t> </a:t>
            </a:r>
            <a:r>
              <a:rPr lang="ru-RU" sz="4300" dirty="0" err="1"/>
              <a:t>бойынша</a:t>
            </a:r>
            <a:r>
              <a:rPr lang="ru-RU" sz="4300" dirty="0"/>
              <a:t> </a:t>
            </a:r>
            <a:r>
              <a:rPr lang="ru-RU" sz="4300" dirty="0" err="1"/>
              <a:t>тұратын</a:t>
            </a:r>
            <a:endParaRPr lang="ru-RU" sz="4300" dirty="0"/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300" dirty="0"/>
              <a:t>Н. М. </a:t>
            </a:r>
            <a:r>
              <a:rPr lang="ru-RU" sz="4300" dirty="0" err="1"/>
              <a:t>Ахметовтен</a:t>
            </a:r>
            <a:r>
              <a:rPr lang="ru-RU" sz="4300" dirty="0"/>
              <a:t> 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300" dirty="0"/>
              <a:t>87072003040 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b="1" dirty="0"/>
              <a:t>ӨТІНІШ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5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/>
              <a:t>        </a:t>
            </a:r>
            <a:r>
              <a:rPr lang="ru-RU" sz="5600" dirty="0" err="1"/>
              <a:t>Менің</a:t>
            </a:r>
            <a:r>
              <a:rPr lang="ru-RU" sz="5600" dirty="0"/>
              <a:t> </a:t>
            </a:r>
            <a:r>
              <a:rPr lang="ru-RU" sz="5600" dirty="0" err="1"/>
              <a:t>ұлымды</a:t>
            </a:r>
            <a:r>
              <a:rPr lang="ru-RU" sz="5600" dirty="0"/>
              <a:t> (</a:t>
            </a:r>
            <a:r>
              <a:rPr lang="ru-RU" sz="5600" dirty="0" err="1"/>
              <a:t>қызымды</a:t>
            </a:r>
            <a:r>
              <a:rPr lang="ru-RU" sz="5600" dirty="0"/>
              <a:t>) 1 «Ә» </a:t>
            </a:r>
            <a:r>
              <a:rPr lang="ru-RU" sz="5600" dirty="0" err="1"/>
              <a:t>сынып</a:t>
            </a:r>
            <a:r>
              <a:rPr lang="ru-RU" sz="5600" dirty="0"/>
              <a:t> </a:t>
            </a:r>
            <a:r>
              <a:rPr lang="ru-RU" sz="5600" dirty="0" err="1"/>
              <a:t>оқушысы</a:t>
            </a:r>
            <a:r>
              <a:rPr lang="ru-RU" sz="5600" dirty="0"/>
              <a:t> Ахметов </a:t>
            </a:r>
            <a:r>
              <a:rPr lang="ru-RU" sz="5600" dirty="0" err="1"/>
              <a:t>Қанатты</a:t>
            </a:r>
            <a:r>
              <a:rPr lang="ru-RU" sz="5600" dirty="0"/>
              <a:t>  1 </a:t>
            </a:r>
            <a:r>
              <a:rPr lang="ru-RU" sz="5600" dirty="0" err="1"/>
              <a:t>тоқсанда</a:t>
            </a:r>
            <a:r>
              <a:rPr lang="ru-RU" sz="5600" dirty="0"/>
              <a:t> </a:t>
            </a:r>
            <a:r>
              <a:rPr lang="ru-RU" sz="5600" dirty="0" err="1"/>
              <a:t>кезекші</a:t>
            </a:r>
            <a:r>
              <a:rPr lang="ru-RU" sz="5600" dirty="0"/>
              <a:t> </a:t>
            </a:r>
            <a:r>
              <a:rPr lang="ru-RU" sz="5600" dirty="0" err="1"/>
              <a:t>сыныпта</a:t>
            </a:r>
            <a:r>
              <a:rPr lang="ru-RU" sz="5600" dirty="0"/>
              <a:t> </a:t>
            </a:r>
            <a:r>
              <a:rPr lang="ru-RU" sz="5600" dirty="0" err="1"/>
              <a:t>оқытуды</a:t>
            </a:r>
            <a:r>
              <a:rPr lang="ru-RU" sz="5600" dirty="0"/>
              <a:t> </a:t>
            </a:r>
            <a:r>
              <a:rPr lang="ru-RU" sz="5600" dirty="0" err="1"/>
              <a:t>ұйымдастыруыңызды</a:t>
            </a:r>
            <a:r>
              <a:rPr lang="ru-RU" sz="5600" dirty="0"/>
              <a:t> </a:t>
            </a:r>
            <a:r>
              <a:rPr lang="ru-RU" sz="5600" dirty="0" err="1"/>
              <a:t>сұраймын</a:t>
            </a:r>
            <a:r>
              <a:rPr lang="ru-RU" sz="5600" dirty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/>
              <a:t>        </a:t>
            </a:r>
            <a:r>
              <a:rPr lang="ru-RU" sz="5600" dirty="0" err="1" smtClean="0"/>
              <a:t>Баламның</a:t>
            </a:r>
            <a:r>
              <a:rPr lang="ru-RU" sz="5600" dirty="0" smtClean="0"/>
              <a:t> </a:t>
            </a:r>
            <a:r>
              <a:rPr lang="ru-RU" sz="5600" dirty="0" err="1"/>
              <a:t>мектепте</a:t>
            </a:r>
            <a:r>
              <a:rPr lang="ru-RU" sz="5600" dirty="0"/>
              <a:t> </a:t>
            </a:r>
            <a:r>
              <a:rPr lang="ru-RU" sz="5600" dirty="0" err="1"/>
              <a:t>карантиндік</a:t>
            </a:r>
            <a:r>
              <a:rPr lang="ru-RU" sz="5600" dirty="0"/>
              <a:t> </a:t>
            </a:r>
            <a:r>
              <a:rPr lang="ru-RU" sz="5600" dirty="0" err="1"/>
              <a:t>және</a:t>
            </a:r>
            <a:r>
              <a:rPr lang="ru-RU" sz="5600" dirty="0"/>
              <a:t> </a:t>
            </a:r>
            <a:r>
              <a:rPr lang="ru-RU" sz="5600" dirty="0" err="1"/>
              <a:t>шектеу</a:t>
            </a:r>
            <a:r>
              <a:rPr lang="ru-RU" sz="5600" dirty="0"/>
              <a:t> </a:t>
            </a:r>
            <a:r>
              <a:rPr lang="ru-RU" sz="5600" dirty="0" err="1"/>
              <a:t>іс-шаралары</a:t>
            </a:r>
            <a:r>
              <a:rPr lang="ru-RU" sz="5600" dirty="0"/>
              <a:t> </a:t>
            </a:r>
            <a:r>
              <a:rPr lang="ru-RU" sz="5600" dirty="0" err="1"/>
              <a:t>кезеңіндегі</a:t>
            </a:r>
            <a:r>
              <a:rPr lang="ru-RU" sz="5600" dirty="0"/>
              <a:t> </a:t>
            </a:r>
            <a:r>
              <a:rPr lang="ru-RU" sz="5600" dirty="0" err="1"/>
              <a:t>оқытылуы</a:t>
            </a:r>
            <a:r>
              <a:rPr lang="ru-RU" sz="5600" dirty="0"/>
              <a:t> </a:t>
            </a:r>
            <a:r>
              <a:rPr lang="ru-RU" sz="5600" dirty="0" err="1"/>
              <a:t>жағдайымен</a:t>
            </a:r>
            <a:r>
              <a:rPr lang="ru-RU" sz="5600" dirty="0"/>
              <a:t> </a:t>
            </a:r>
            <a:r>
              <a:rPr lang="ru-RU" sz="5600" dirty="0" err="1"/>
              <a:t>танысқанымды</a:t>
            </a:r>
            <a:r>
              <a:rPr lang="ru-RU" sz="5600" dirty="0"/>
              <a:t> </a:t>
            </a:r>
            <a:r>
              <a:rPr lang="ru-RU" sz="5600" dirty="0" err="1"/>
              <a:t>және</a:t>
            </a:r>
            <a:r>
              <a:rPr lang="ru-RU" sz="5600" dirty="0"/>
              <a:t> </a:t>
            </a:r>
            <a:r>
              <a:rPr lang="ru-RU" sz="5600" dirty="0" err="1"/>
              <a:t>келісетінімді</a:t>
            </a:r>
            <a:r>
              <a:rPr lang="ru-RU" sz="5600" dirty="0"/>
              <a:t> </a:t>
            </a:r>
            <a:r>
              <a:rPr lang="ru-RU" sz="5600" dirty="0" err="1"/>
              <a:t>хабарлаймын</a:t>
            </a:r>
            <a:r>
              <a:rPr lang="ru-RU" sz="5600" dirty="0"/>
              <a:t>. </a:t>
            </a:r>
            <a:endParaRPr lang="ru-RU" sz="5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/>
              <a:t> 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 err="1"/>
              <a:t>Күні</a:t>
            </a:r>
            <a:r>
              <a:rPr lang="ru-RU" sz="5600" dirty="0"/>
              <a:t> ___________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 err="1"/>
              <a:t>Қолы</a:t>
            </a:r>
            <a:r>
              <a:rPr lang="ru-RU" sz="5600" dirty="0"/>
              <a:t> _____________</a:t>
            </a:r>
          </a:p>
        </p:txBody>
      </p:sp>
    </p:spTree>
    <p:extLst>
      <p:ext uri="{BB962C8B-B14F-4D97-AF65-F5344CB8AC3E}">
        <p14:creationId xmlns:p14="http://schemas.microsoft.com/office/powerpoint/2010/main" val="257242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788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936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818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046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6665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2475</TotalTime>
  <Words>3004</Words>
  <Application>Microsoft Office PowerPoint</Application>
  <PresentationFormat>Произвольный</PresentationFormat>
  <Paragraphs>305</Paragraphs>
  <Slides>43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Ретро</vt:lpstr>
      <vt:lpstr>2020-2021 оқу жылында білім беру ұйымдарының жұмысын ретке келтіруге, күтіп-ұстауға  және қамсыздандыруға қойылатын санитарлық-эпидемиологиялық талаптар</vt:lpstr>
      <vt:lpstr>Санитарно-эпидемиологические требования к порядку, содержанию и обеспечению работы организаций образования  в 2020-2021 учебном году</vt:lpstr>
      <vt:lpstr>Организация учебного процесса  </vt:lpstr>
      <vt:lpstr>Оқу процесін ұйымдастыру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 организации обучения в дежурных классах необходимо:</vt:lpstr>
      <vt:lpstr>Кезекшілік сыныптарда оқытуды ұйымдастырған кезде:</vt:lpstr>
      <vt:lpstr>Презентация PowerPoint</vt:lpstr>
      <vt:lpstr>Презентация PowerPoint</vt:lpstr>
      <vt:lpstr>В организациях образования должны проводиться</vt:lpstr>
      <vt:lpstr>Білім беру ұйымдарында жүргізілуі керек:</vt:lpstr>
      <vt:lpstr>В организациях образования должны проводиться</vt:lpstr>
      <vt:lpstr>Білім беру ұйымдарында жүргізілуі керек:</vt:lpstr>
      <vt:lpstr>В организациях образования должны проводиться</vt:lpstr>
      <vt:lpstr>Білім беру ұйымдарында жүргізілуі керек:</vt:lpstr>
      <vt:lpstr>В организациях образования должны проводиться</vt:lpstr>
      <vt:lpstr>Білім беру ұйымдарында жүргізілуі керек:</vt:lpstr>
      <vt:lpstr>В организациях образования должны проводиться</vt:lpstr>
      <vt:lpstr>Білім беру ұйымдарында жүргізілуі керек:</vt:lpstr>
      <vt:lpstr>Презентация PowerPoint</vt:lpstr>
      <vt:lpstr>Презентация PowerPoint</vt:lpstr>
      <vt:lpstr>Презентация PowerPoint</vt:lpstr>
      <vt:lpstr>Презентация PowerPoint</vt:lpstr>
      <vt:lpstr>Белгі қою үлгісі Образец разметки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Автобуста белгі қою үлгісі Образец разметки в автобусах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завершении учебного года и организации оздоровительного отдыха, досуга и занятости у детей в период летних каникул</dc:title>
  <dc:creator>kab417</dc:creator>
  <cp:lastModifiedBy>UZER</cp:lastModifiedBy>
  <cp:revision>159</cp:revision>
  <cp:lastPrinted>2020-08-07T01:29:32Z</cp:lastPrinted>
  <dcterms:created xsi:type="dcterms:W3CDTF">2020-05-05T20:08:33Z</dcterms:created>
  <dcterms:modified xsi:type="dcterms:W3CDTF">2020-09-08T08:47:50Z</dcterms:modified>
</cp:coreProperties>
</file>