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9" r:id="rId4"/>
    <p:sldId id="266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09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D270-AADC-4904-AE02-BD89DF421471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20139525-28E1-4B57-972A-60EB324AA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999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D270-AADC-4904-AE02-BD89DF421471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9525-28E1-4B57-972A-60EB324AA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317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D270-AADC-4904-AE02-BD89DF421471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9525-28E1-4B57-972A-60EB324AA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88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D270-AADC-4904-AE02-BD89DF421471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9525-28E1-4B57-972A-60EB324AA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29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B69D270-AADC-4904-AE02-BD89DF421471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20139525-28E1-4B57-972A-60EB324AA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472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D270-AADC-4904-AE02-BD89DF421471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9525-28E1-4B57-972A-60EB324AA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286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D270-AADC-4904-AE02-BD89DF421471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9525-28E1-4B57-972A-60EB324AA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71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B69D270-AADC-4904-AE02-BD89DF421471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9525-28E1-4B57-972A-60EB324AA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90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D270-AADC-4904-AE02-BD89DF421471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9525-28E1-4B57-972A-60EB324AA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762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D270-AADC-4904-AE02-BD89DF421471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9525-28E1-4B57-972A-60EB324AA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762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D270-AADC-4904-AE02-BD89DF421471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9525-28E1-4B57-972A-60EB324AA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311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B69D270-AADC-4904-AE02-BD89DF421471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0139525-28E1-4B57-972A-60EB324AA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00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204864"/>
            <a:ext cx="7772400" cy="1470025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ПАТРИАРХ НАЦИОНАЛЬНОЙ ЛИТЕРАТУРЫ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845" y="4365104"/>
            <a:ext cx="8136904" cy="1656184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Дорогие читатели!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Представляем вашему вниманию виртуальную выставку, </a:t>
            </a:r>
            <a:r>
              <a:rPr lang="ru-RU" sz="2400" b="1" i="1" dirty="0" smtClean="0">
                <a:solidFill>
                  <a:srgbClr val="C00000"/>
                </a:solidFill>
              </a:rPr>
              <a:t>посвященную одной книге </a:t>
            </a:r>
            <a:endParaRPr lang="en-US" sz="24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>
                <a:solidFill>
                  <a:srgbClr val="C00000"/>
                </a:solidFill>
              </a:rPr>
              <a:t>Абу </a:t>
            </a:r>
            <a:r>
              <a:rPr lang="ru-RU" sz="2800" b="1" i="1" dirty="0" err="1">
                <a:solidFill>
                  <a:srgbClr val="C00000"/>
                </a:solidFill>
              </a:rPr>
              <a:t>Сарсенбаева</a:t>
            </a:r>
            <a:r>
              <a:rPr lang="ru-RU" sz="2800" b="1" i="1" dirty="0">
                <a:solidFill>
                  <a:srgbClr val="C00000"/>
                </a:solidFill>
              </a:rPr>
              <a:t> «Дневник офицера»</a:t>
            </a:r>
          </a:p>
          <a:p>
            <a:pPr algn="ctr"/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6632"/>
            <a:ext cx="1728192" cy="24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26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2978"/>
            <a:ext cx="38164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Говорят, когда забывают героев, государства рушатся. Вечная память всем героям, отдавшим свои жизни в борьбе за независимость Родины. Спасибо Абу </a:t>
            </a:r>
            <a:r>
              <a:rPr lang="ru-RU" b="1" i="1" dirty="0" err="1">
                <a:solidFill>
                  <a:srgbClr val="002060"/>
                </a:solidFill>
              </a:rPr>
              <a:t>Сарсенбаеву</a:t>
            </a:r>
            <a:r>
              <a:rPr lang="ru-RU" b="1" i="1" dirty="0">
                <a:solidFill>
                  <a:srgbClr val="002060"/>
                </a:solidFill>
              </a:rPr>
              <a:t> за его невыдуманную повесть, за его глубокий гуманистический посыл последующему поколению.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692696"/>
            <a:ext cx="3635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Многогранная литературная и общественная деятельность А. </a:t>
            </a:r>
            <a:r>
              <a:rPr lang="ru-RU" b="1" i="1" dirty="0" err="1">
                <a:solidFill>
                  <a:srgbClr val="002060"/>
                </a:solidFill>
              </a:rPr>
              <a:t>Сарсенбаева</a:t>
            </a:r>
            <a:r>
              <a:rPr lang="ru-RU" b="1" i="1" dirty="0">
                <a:solidFill>
                  <a:srgbClr val="002060"/>
                </a:solidFill>
              </a:rPr>
              <a:t> была высоко оценена Родиной. Среди семи орденов и многочисленных медалей, украсивших его грудь, сверкал орден «</a:t>
            </a:r>
            <a:r>
              <a:rPr lang="ru-RU" b="1" i="1" dirty="0" err="1">
                <a:solidFill>
                  <a:srgbClr val="002060"/>
                </a:solidFill>
              </a:rPr>
              <a:t>Парасат</a:t>
            </a:r>
            <a:r>
              <a:rPr lang="ru-RU" b="1" i="1" dirty="0">
                <a:solidFill>
                  <a:srgbClr val="002060"/>
                </a:solidFill>
              </a:rPr>
              <a:t>» Независимого Казахстана.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278019"/>
            <a:ext cx="5310300" cy="3538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95179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Его по праву называют Народным писателем Казахстана, крупным мастером художественного слова, патриархом национальной литературы.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1276" y="1888969"/>
            <a:ext cx="49685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В</a:t>
            </a:r>
            <a:r>
              <a:rPr lang="ru-RU" sz="2000" b="1" i="1" dirty="0" smtClean="0">
                <a:solidFill>
                  <a:srgbClr val="002060"/>
                </a:solidFill>
              </a:rPr>
              <a:t>о </a:t>
            </a:r>
            <a:r>
              <a:rPr lang="ru-RU" sz="2000" b="1" i="1" dirty="0">
                <a:solidFill>
                  <a:srgbClr val="002060"/>
                </a:solidFill>
              </a:rPr>
              <a:t>всех </a:t>
            </a:r>
            <a:r>
              <a:rPr lang="ru-RU" sz="2000" b="1" i="1" dirty="0" smtClean="0">
                <a:solidFill>
                  <a:srgbClr val="002060"/>
                </a:solidFill>
              </a:rPr>
              <a:t>произведениях писателя </a:t>
            </a:r>
            <a:r>
              <a:rPr lang="ru-RU" sz="2000" b="1" i="1" dirty="0">
                <a:solidFill>
                  <a:srgbClr val="002060"/>
                </a:solidFill>
              </a:rPr>
              <a:t>звучит огромная любовь к Родине, к жизни, к природе, к человеку. 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«Я </a:t>
            </a:r>
            <a:r>
              <a:rPr lang="ru-RU" sz="2000" b="1" i="1" dirty="0">
                <a:solidFill>
                  <a:srgbClr val="C00000"/>
                </a:solidFill>
              </a:rPr>
              <a:t>землянин! Счастливый сын Родины. Воспитан детством и приучен к жизни. Мне нравится и предшествует Вовек! До седина! И береги землю Мое сердце </a:t>
            </a:r>
            <a:r>
              <a:rPr lang="ru-RU" sz="2000" b="1" i="1" dirty="0" smtClean="0">
                <a:solidFill>
                  <a:srgbClr val="C00000"/>
                </a:solidFill>
              </a:rPr>
              <a:t>открыто». 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Произведения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Сарсенбаева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>
                <a:solidFill>
                  <a:srgbClr val="002060"/>
                </a:solidFill>
              </a:rPr>
              <a:t>А. </a:t>
            </a:r>
            <a:r>
              <a:rPr lang="ru-RU" sz="2000" b="1" i="1" dirty="0" smtClean="0">
                <a:solidFill>
                  <a:srgbClr val="002060"/>
                </a:solidFill>
              </a:rPr>
              <a:t>переведены </a:t>
            </a:r>
            <a:r>
              <a:rPr lang="ru-RU" sz="2000" b="1" i="1" dirty="0">
                <a:solidFill>
                  <a:srgbClr val="002060"/>
                </a:solidFill>
              </a:rPr>
              <a:t>на русский, украинский, эстонский, </a:t>
            </a:r>
            <a:r>
              <a:rPr lang="ru-RU" sz="2000" b="1" i="1" dirty="0" smtClean="0">
                <a:solidFill>
                  <a:srgbClr val="002060"/>
                </a:solidFill>
              </a:rPr>
              <a:t>таджикский</a:t>
            </a:r>
            <a:r>
              <a:rPr lang="ru-RU" sz="2000" b="1" i="1" dirty="0">
                <a:solidFill>
                  <a:srgbClr val="002060"/>
                </a:solidFill>
              </a:rPr>
              <a:t>, туркменский, болгарский и ряд других языков народов мира.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48680"/>
            <a:ext cx="2977625" cy="4490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28184" y="5301208"/>
            <a:ext cx="2193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(15.10.1905-1995)</a:t>
            </a:r>
          </a:p>
        </p:txBody>
      </p:sp>
    </p:spTree>
    <p:extLst>
      <p:ext uri="{BB962C8B-B14F-4D97-AF65-F5344CB8AC3E}">
        <p14:creationId xmlns:p14="http://schemas.microsoft.com/office/powerpoint/2010/main" val="12737903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</a:rPr>
              <a:t>Сегодня мы хотим привлечь внимание общественности к автору — нашему земляку, выдающемуся поэту, народному писателю Казахстана, классику казахской </a:t>
            </a:r>
            <a:r>
              <a:rPr lang="ru-RU" sz="2400" b="1" i="1" dirty="0" smtClean="0">
                <a:solidFill>
                  <a:srgbClr val="002060"/>
                </a:solidFill>
              </a:rPr>
              <a:t>литературы и представить нашим читателям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4232" y="4422566"/>
            <a:ext cx="3014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</a:rPr>
              <a:t>ПОВЕСТЬ О ЛИХОЛЕТЬЕ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56692"/>
            <a:ext cx="3564396" cy="5544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5190161"/>
            <a:ext cx="4572000" cy="10218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</a:pPr>
            <a:r>
              <a:rPr lang="ru-RU" sz="2800" b="1" i="1" dirty="0">
                <a:solidFill>
                  <a:srgbClr val="C00000"/>
                </a:solidFill>
              </a:rPr>
              <a:t>«Дневник офицера»</a:t>
            </a:r>
          </a:p>
          <a:p>
            <a:pPr lvl="0" algn="ctr" defTabSz="914400">
              <a:lnSpc>
                <a:spcPct val="90000"/>
              </a:lnSpc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</a:pPr>
            <a:endParaRPr lang="ru-RU" sz="2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0692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48680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…Эта </a:t>
            </a:r>
            <a:r>
              <a:rPr lang="ru-RU" b="1" i="1" dirty="0">
                <a:solidFill>
                  <a:srgbClr val="002060"/>
                </a:solidFill>
              </a:rPr>
              <a:t>документальная повесть дает нам возможность заглянуть в годы военного лихолетья и понять, какой ценой добыто наше право на жизнь. </a:t>
            </a:r>
            <a:endParaRPr lang="ru-RU" b="1" i="1" dirty="0" smtClean="0">
              <a:solidFill>
                <a:srgbClr val="002060"/>
              </a:solidFill>
            </a:endParaRPr>
          </a:p>
          <a:p>
            <a:pPr algn="ctr"/>
            <a:endParaRPr lang="ru-RU" b="1" i="1" dirty="0">
              <a:solidFill>
                <a:srgbClr val="002060"/>
              </a:solidFill>
            </a:endParaRPr>
          </a:p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Книга </a:t>
            </a:r>
            <a:r>
              <a:rPr lang="ru-RU" b="1" i="1" dirty="0">
                <a:solidFill>
                  <a:srgbClr val="002060"/>
                </a:solidFill>
              </a:rPr>
              <a:t>не нравоучительна, но исполнена истинной отцовской интонацией. Она не учит, как стать патриотом, но высокий патриотизм, свободолюбивый дух писателя светлыми бликами рассыпан по всей ткани текста. Это ощущается и в стиле, манере изложения.</a:t>
            </a:r>
          </a:p>
          <a:p>
            <a:pPr algn="ctr"/>
            <a:endParaRPr lang="ru-RU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Документальная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>
                <a:solidFill>
                  <a:srgbClr val="002060"/>
                </a:solidFill>
              </a:rPr>
              <a:t>повесть построена на дневниковых записях, воспоминаниях участников войны. Автор ведет повествование то от первого, то от второго лица.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504" y="1844824"/>
            <a:ext cx="4281382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353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006693"/>
            <a:ext cx="51845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В книге нет второстепенных персонажей. Перед читателями проходят характерные, живые образы советских солдат: командира батальона </a:t>
            </a:r>
            <a:r>
              <a:rPr lang="ru-RU" sz="2000" b="1" i="1" dirty="0" err="1">
                <a:solidFill>
                  <a:srgbClr val="002060"/>
                </a:solidFill>
              </a:rPr>
              <a:t>Райбека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Бексултанова</a:t>
            </a:r>
            <a:r>
              <a:rPr lang="ru-RU" sz="2000" b="1" i="1" dirty="0">
                <a:solidFill>
                  <a:srgbClr val="002060"/>
                </a:solidFill>
              </a:rPr>
              <a:t>, русских солдат Андрея Богатырева, Надежды Панферовой, украинца Гриценко, казаха </a:t>
            </a:r>
            <a:r>
              <a:rPr lang="ru-RU" sz="2000" b="1" i="1" dirty="0" err="1">
                <a:solidFill>
                  <a:srgbClr val="002060"/>
                </a:solidFill>
              </a:rPr>
              <a:t>Кундузбая</a:t>
            </a:r>
            <a:r>
              <a:rPr lang="ru-RU" sz="2000" b="1" i="1" dirty="0">
                <a:solidFill>
                  <a:srgbClr val="002060"/>
                </a:solidFill>
              </a:rPr>
              <a:t> и других. Каждый из них подан очень живо. А атаки, штыковые и </a:t>
            </a:r>
            <a:r>
              <a:rPr lang="ru-RU" sz="2000" b="1" i="1" dirty="0" err="1">
                <a:solidFill>
                  <a:srgbClr val="002060"/>
                </a:solidFill>
              </a:rPr>
              <a:t>разведовательные</a:t>
            </a:r>
            <a:r>
              <a:rPr lang="ru-RU" sz="2000" b="1" i="1" dirty="0">
                <a:solidFill>
                  <a:srgbClr val="002060"/>
                </a:solidFill>
              </a:rPr>
              <a:t> бои описаны жестко и реалистично.</a:t>
            </a:r>
          </a:p>
          <a:p>
            <a:pPr algn="ctr"/>
            <a:r>
              <a:rPr lang="ru-RU" sz="2000" b="1" i="1" dirty="0">
                <a:solidFill>
                  <a:srgbClr val="002060"/>
                </a:solidFill>
              </a:rPr>
              <a:t>Чудовищную картину разрушения Абу </a:t>
            </a:r>
            <a:r>
              <a:rPr lang="ru-RU" sz="2000" b="1" i="1" dirty="0" err="1">
                <a:solidFill>
                  <a:srgbClr val="002060"/>
                </a:solidFill>
              </a:rPr>
              <a:t>Сарсенбаев</a:t>
            </a:r>
            <a:r>
              <a:rPr lang="ru-RU" sz="2000" b="1" i="1" dirty="0">
                <a:solidFill>
                  <a:srgbClr val="002060"/>
                </a:solidFill>
              </a:rPr>
              <a:t> передает через изображение уничтоженных лесов.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05997"/>
            <a:ext cx="18192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3861048"/>
            <a:ext cx="2530059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494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780" y="1131709"/>
            <a:ext cx="85324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«…</a:t>
            </a:r>
            <a:r>
              <a:rPr lang="ru-RU" b="1" i="1" dirty="0">
                <a:solidFill>
                  <a:srgbClr val="002060"/>
                </a:solidFill>
              </a:rPr>
              <a:t>Сколько вокруг расстрелянных, изрешеченных пулями деревьев, изуродованных, расщепленных сверху донизу стволов. Одно дерево наполовину сожжено, другое, как инвалид, протягивает обрубленные руки, третье свесило набок обгоревшую макушку. На земле — непроходимые завалы рухнувших деревьев, белая древесина среди зеленых веток торчит наружу, как сломанные кости из раны. То там, то тут раздается треск стволов, ломающихся под тяжестью безжизненно повисших огромных крон. И треск этот разносится по лесу, как стоны умирающих живых существ».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3561" y="670044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Очень сильное впечатление производит это зрелище: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3717032"/>
            <a:ext cx="478364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664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25563" y="989149"/>
            <a:ext cx="2919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ЧЕЛОВЕК И ВОЙНА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450814"/>
            <a:ext cx="78341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Хочется также отметить, с какой любовью автор пишет о своих героях. Например, как его поразили отношения командира батальона </a:t>
            </a:r>
            <a:r>
              <a:rPr lang="ru-RU" b="1" i="1" dirty="0" err="1">
                <a:solidFill>
                  <a:srgbClr val="002060"/>
                </a:solidFill>
              </a:rPr>
              <a:t>Бексултанова</a:t>
            </a:r>
            <a:r>
              <a:rPr lang="ru-RU" b="1" i="1" dirty="0">
                <a:solidFill>
                  <a:srgbClr val="002060"/>
                </a:solidFill>
              </a:rPr>
              <a:t> с бойцами. Люди для командира не были безликой массой, «винтиками». Он знал душу каждого бойца. С такими командирами нельзя было не победить. Несмотря на суровую военную тематику, в книге присутствуют и бытовые подробности, приметы времени, любовная линия, лирические отступления.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579" y="3759138"/>
            <a:ext cx="4818112" cy="268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350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896" y="1028343"/>
            <a:ext cx="44644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Писатель идет на передний край фронта с заданием написать очерк о героях прорыва. Повесть сразу же, с первых страниц, располагает к себе читателя своей искренностью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>
                <a:solidFill>
                  <a:srgbClr val="002060"/>
                </a:solidFill>
              </a:rPr>
              <a:t>Абу </a:t>
            </a:r>
            <a:r>
              <a:rPr lang="ru-RU" b="1" i="1" dirty="0" err="1">
                <a:solidFill>
                  <a:srgbClr val="002060"/>
                </a:solidFill>
              </a:rPr>
              <a:t>Сарсенбаев</a:t>
            </a:r>
            <a:r>
              <a:rPr lang="ru-RU" b="1" i="1" dirty="0">
                <a:solidFill>
                  <a:srgbClr val="002060"/>
                </a:solidFill>
              </a:rPr>
              <a:t> рассказывает о чувстве страха, которую он испытал, когда попал под обстрел и чудом спасся. Сотрясающая дрожь тела, свинцовые подкашивающиеся ноги, растерянность, жгучий стыд — свое состояние он не скрывает и передает правдиво, без прикрас.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Командир батальона </a:t>
            </a:r>
            <a:r>
              <a:rPr lang="ru-RU" b="1" i="1" dirty="0" err="1">
                <a:solidFill>
                  <a:srgbClr val="002060"/>
                </a:solidFill>
              </a:rPr>
              <a:t>Райбек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Бексултанов</a:t>
            </a:r>
            <a:r>
              <a:rPr lang="ru-RU" b="1" i="1" dirty="0">
                <a:solidFill>
                  <a:srgbClr val="002060"/>
                </a:solidFill>
              </a:rPr>
              <a:t> предлагает ему написать очерк о герое — снайпере </a:t>
            </a:r>
            <a:r>
              <a:rPr lang="ru-RU" b="1" i="1" dirty="0" err="1">
                <a:solidFill>
                  <a:srgbClr val="002060"/>
                </a:solidFill>
              </a:rPr>
              <a:t>Зейне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Байжандиеве</a:t>
            </a:r>
            <a:r>
              <a:rPr lang="ru-RU" b="1" i="1" dirty="0">
                <a:solidFill>
                  <a:srgbClr val="002060"/>
                </a:solidFill>
              </a:rPr>
              <a:t>, который уложил девяносто фашистов во время прорыва. Перед нашим взором предстает солдат-герой </a:t>
            </a:r>
            <a:r>
              <a:rPr lang="ru-RU" b="1" i="1" dirty="0" err="1">
                <a:solidFill>
                  <a:srgbClr val="002060"/>
                </a:solidFill>
              </a:rPr>
              <a:t>Зейн</a:t>
            </a:r>
            <a:r>
              <a:rPr lang="ru-RU" b="1" i="1" dirty="0">
                <a:solidFill>
                  <a:srgbClr val="002060"/>
                </a:solidFill>
              </a:rPr>
              <a:t>, так ярко описанный автором</a:t>
            </a:r>
            <a:r>
              <a:rPr lang="ru-RU" b="1" i="1" dirty="0" smtClean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>
                <a:solidFill>
                  <a:srgbClr val="002060"/>
                </a:solidFill>
              </a:rPr>
              <a:t>«Без плащ-палатки он оказался довольно высоким, широко расставленные глаза, волосы такие, какие бывают только в юности, — очень густые, черные, блестящие, словно вылепленные </a:t>
            </a:r>
            <a:r>
              <a:rPr lang="ru-RU" b="1" i="1" dirty="0" err="1">
                <a:solidFill>
                  <a:srgbClr val="002060"/>
                </a:solidFill>
              </a:rPr>
              <a:t>скульптуром</a:t>
            </a:r>
            <a:r>
              <a:rPr lang="ru-RU" b="1" i="1" dirty="0">
                <a:solidFill>
                  <a:srgbClr val="002060"/>
                </a:solidFill>
              </a:rPr>
              <a:t>. А на лбу глубокая продольная морщинка, старящая это юное лицо. Взгляд внимательный, вдумчивый».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547" y="4721662"/>
            <a:ext cx="2802458" cy="18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417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3501008"/>
            <a:ext cx="4464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Героизм </a:t>
            </a:r>
            <a:r>
              <a:rPr lang="ru-RU" b="1" i="1" dirty="0" err="1">
                <a:solidFill>
                  <a:srgbClr val="002060"/>
                </a:solidFill>
              </a:rPr>
              <a:t>Зейна</a:t>
            </a:r>
            <a:r>
              <a:rPr lang="ru-RU" b="1" i="1" dirty="0">
                <a:solidFill>
                  <a:srgbClr val="002060"/>
                </a:solidFill>
              </a:rPr>
              <a:t> не в слепой смелости, а в уме, выдержке, интуиции. </a:t>
            </a:r>
            <a:r>
              <a:rPr lang="ru-RU" b="1" i="1" dirty="0" err="1" smtClean="0">
                <a:solidFill>
                  <a:srgbClr val="002060"/>
                </a:solidFill>
              </a:rPr>
              <a:t>Зейн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Байжандиев</a:t>
            </a:r>
            <a:r>
              <a:rPr lang="ru-RU" b="1" i="1" dirty="0">
                <a:solidFill>
                  <a:srgbClr val="002060"/>
                </a:solidFill>
              </a:rPr>
              <a:t> не дожил до Победы. Его дневник заканчивается записями о боях на территории между Венгрией и Югославией.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836712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Автор подробно останавливается на довоенной жизни героя, на все то, что формирует характер, взгляд. Война не уничтожила способности любить, тонко чувствовать добро, любоваться прекрасным. Воспоминания </a:t>
            </a:r>
            <a:r>
              <a:rPr lang="ru-RU" b="1" i="1" dirty="0" err="1">
                <a:solidFill>
                  <a:srgbClr val="002060"/>
                </a:solidFill>
              </a:rPr>
              <a:t>Зейна</a:t>
            </a:r>
            <a:r>
              <a:rPr lang="ru-RU" b="1" i="1" dirty="0">
                <a:solidFill>
                  <a:srgbClr val="002060"/>
                </a:solidFill>
              </a:rPr>
              <a:t> о довоенной жизни, о днях, проведенных с близкими людьми, о первой любви не оставляют читателя равнодушным. Когда читаешь монологи </a:t>
            </a:r>
            <a:r>
              <a:rPr lang="ru-RU" b="1" i="1" dirty="0" err="1">
                <a:solidFill>
                  <a:srgbClr val="002060"/>
                </a:solidFill>
              </a:rPr>
              <a:t>Зейна</a:t>
            </a:r>
            <a:r>
              <a:rPr lang="ru-RU" b="1" i="1" dirty="0">
                <a:solidFill>
                  <a:srgbClr val="002060"/>
                </a:solidFill>
              </a:rPr>
              <a:t> о военных буднях, то понимаешь, что умение воевать — это умение прежде всего мыслить.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852936"/>
            <a:ext cx="2520280" cy="381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954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177</TotalTime>
  <Words>814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Cambria</vt:lpstr>
      <vt:lpstr>Rockwell</vt:lpstr>
      <vt:lpstr>Rockwell Condensed</vt:lpstr>
      <vt:lpstr>Wingdings</vt:lpstr>
      <vt:lpstr>Дерево</vt:lpstr>
      <vt:lpstr>ПАТРИАРХ НАЦИОНАЛЬНОЙ ЛИТЕРАТУРЫ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ПАТРИАРХ НАЦИОНАЛЬНОЙ ЛИТЕРАТУРЫ</dc:title>
  <dc:creator>User</dc:creator>
  <cp:lastModifiedBy>topovyi</cp:lastModifiedBy>
  <cp:revision>38</cp:revision>
  <dcterms:created xsi:type="dcterms:W3CDTF">2020-11-06T06:41:30Z</dcterms:created>
  <dcterms:modified xsi:type="dcterms:W3CDTF">2020-11-08T06:09:12Z</dcterms:modified>
</cp:coreProperties>
</file>