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7" r:id="rId4"/>
    <p:sldId id="269" r:id="rId5"/>
    <p:sldId id="270" r:id="rId6"/>
    <p:sldId id="273" r:id="rId7"/>
    <p:sldId id="274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28" autoAdjust="0"/>
  </p:normalViewPr>
  <p:slideViewPr>
    <p:cSldViewPr>
      <p:cViewPr varScale="1">
        <p:scale>
          <a:sx n="53" d="100"/>
          <a:sy n="53" d="100"/>
        </p:scale>
        <p:origin x="102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3B5EB-F30D-48C2-BB27-0DD644D1209F}" type="datetimeFigureOut">
              <a:rPr lang="ru-RU" smtClean="0"/>
              <a:t>01.11.2020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BEE70-6DBB-4A28-A5F6-08417F4DCB0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3B5EB-F30D-48C2-BB27-0DD644D1209F}" type="datetimeFigureOut">
              <a:rPr lang="ru-RU" smtClean="0"/>
              <a:t>01.11.2020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BEE70-6DBB-4A28-A5F6-08417F4DCB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3B5EB-F30D-48C2-BB27-0DD644D1209F}" type="datetimeFigureOut">
              <a:rPr lang="ru-RU" smtClean="0"/>
              <a:t>01.11.2020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BEE70-6DBB-4A28-A5F6-08417F4DCB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3B5EB-F30D-48C2-BB27-0DD644D1209F}" type="datetimeFigureOut">
              <a:rPr lang="ru-RU" smtClean="0"/>
              <a:t>01.11.2020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BEE70-6DBB-4A28-A5F6-08417F4DCB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3B5EB-F30D-48C2-BB27-0DD644D1209F}" type="datetimeFigureOut">
              <a:rPr lang="ru-RU" smtClean="0"/>
              <a:t>01.11.2020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BEE70-6DBB-4A28-A5F6-08417F4DCB0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3B5EB-F30D-48C2-BB27-0DD644D1209F}" type="datetimeFigureOut">
              <a:rPr lang="ru-RU" smtClean="0"/>
              <a:t>01.11.2020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BEE70-6DBB-4A28-A5F6-08417F4DCB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3B5EB-F30D-48C2-BB27-0DD644D1209F}" type="datetimeFigureOut">
              <a:rPr lang="ru-RU" smtClean="0"/>
              <a:t>01.11.2020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BEE70-6DBB-4A28-A5F6-08417F4DCB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3B5EB-F30D-48C2-BB27-0DD644D1209F}" type="datetimeFigureOut">
              <a:rPr lang="ru-RU" smtClean="0"/>
              <a:t>01.11.2020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BEE70-6DBB-4A28-A5F6-08417F4DCB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3B5EB-F30D-48C2-BB27-0DD644D1209F}" type="datetimeFigureOut">
              <a:rPr lang="ru-RU" smtClean="0"/>
              <a:t>01.11.2020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BEE70-6DBB-4A28-A5F6-08417F4DCB01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3B5EB-F30D-48C2-BB27-0DD644D1209F}" type="datetimeFigureOut">
              <a:rPr lang="ru-RU" smtClean="0"/>
              <a:t>01.11.2020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BEE70-6DBB-4A28-A5F6-08417F4DCB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3B5EB-F30D-48C2-BB27-0DD644D1209F}" type="datetimeFigureOut">
              <a:rPr lang="ru-RU" smtClean="0"/>
              <a:t>01.11.2020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BEE70-6DBB-4A28-A5F6-08417F4DCB0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41A3B5EB-F30D-48C2-BB27-0DD644D1209F}" type="datetimeFigureOut">
              <a:rPr lang="ru-RU" smtClean="0"/>
              <a:t>01.11.2020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5D6BEE70-6DBB-4A28-A5F6-08417F4DCB01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7" Type="http://schemas.openxmlformats.org/officeDocument/2006/relationships/image" Target="../media/image30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5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Книга – лучший друг</a:t>
            </a:r>
            <a:endParaRPr lang="ru-RU" sz="5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43808" y="2492896"/>
            <a:ext cx="7406640" cy="1752600"/>
          </a:xfrm>
        </p:spPr>
        <p:txBody>
          <a:bodyPr>
            <a:normAutofit/>
          </a:bodyPr>
          <a:lstStyle/>
          <a:p>
            <a:r>
              <a:rPr lang="ru-RU" sz="3600" b="1" i="1" dirty="0" smtClean="0"/>
              <a:t>Чтение – лучшее учение.</a:t>
            </a:r>
          </a:p>
          <a:p>
            <a:r>
              <a:rPr lang="ru-RU" sz="3600" b="1" i="1" dirty="0"/>
              <a:t>	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221088"/>
            <a:ext cx="1700433" cy="153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325" y="4089175"/>
            <a:ext cx="3449811" cy="2588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492896"/>
            <a:ext cx="1427163" cy="142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093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116632"/>
            <a:ext cx="6400800" cy="2286000"/>
          </a:xfrm>
        </p:spPr>
        <p:txBody>
          <a:bodyPr>
            <a:normAutofit/>
          </a:bodyPr>
          <a:lstStyle/>
          <a:p>
            <a:r>
              <a:rPr lang="ru-RU" sz="3200" i="1" dirty="0" smtClean="0"/>
              <a:t>Книга не только лучший друг, но и верный друг</a:t>
            </a:r>
            <a:endParaRPr lang="ru-RU" sz="3200" i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303748" y="2492896"/>
            <a:ext cx="7848872" cy="4752528"/>
          </a:xfrm>
        </p:spPr>
        <p:txBody>
          <a:bodyPr/>
          <a:lstStyle/>
          <a:p>
            <a:r>
              <a:rPr lang="ru-RU" b="1" i="1" dirty="0" smtClean="0"/>
              <a:t>Приходит книга в дом любой.</a:t>
            </a:r>
          </a:p>
          <a:p>
            <a:r>
              <a:rPr lang="ru-RU" b="1" i="1" dirty="0" smtClean="0"/>
              <a:t>Коснись ее страниц,</a:t>
            </a:r>
          </a:p>
          <a:p>
            <a:r>
              <a:rPr lang="ru-RU" b="1" i="1" dirty="0" smtClean="0"/>
              <a:t>Заговорит она с тобой </a:t>
            </a:r>
          </a:p>
          <a:p>
            <a:r>
              <a:rPr lang="ru-RU" b="1" i="1" dirty="0" smtClean="0"/>
              <a:t>Про жизнь зверей и птиц.</a:t>
            </a:r>
          </a:p>
          <a:p>
            <a:r>
              <a:rPr lang="ru-RU" b="1" i="1" dirty="0" smtClean="0"/>
              <a:t>Увидишь ты разливы рек,</a:t>
            </a:r>
          </a:p>
          <a:p>
            <a:r>
              <a:rPr lang="ru-RU" b="1" i="1" dirty="0" smtClean="0"/>
              <a:t>Услышишь конский топот.</a:t>
            </a:r>
          </a:p>
          <a:p>
            <a:r>
              <a:rPr lang="ru-RU" b="1" i="1" dirty="0" smtClean="0"/>
              <a:t>Придут к тебе и Чук, и Гек,</a:t>
            </a:r>
          </a:p>
          <a:p>
            <a:r>
              <a:rPr lang="ru-RU" b="1" i="1" dirty="0" smtClean="0"/>
              <a:t>Тимур и дядя Степа.</a:t>
            </a:r>
          </a:p>
          <a:p>
            <a:r>
              <a:rPr lang="ru-RU" b="1" i="1" dirty="0" smtClean="0"/>
              <a:t>Ей вьюга злая не страшна,</a:t>
            </a:r>
          </a:p>
          <a:p>
            <a:r>
              <a:rPr lang="ru-RU" b="1" i="1" dirty="0" smtClean="0"/>
              <a:t>И не страшна распутица.</a:t>
            </a:r>
          </a:p>
          <a:p>
            <a:r>
              <a:rPr lang="ru-RU" b="1" i="1" dirty="0" smtClean="0"/>
              <a:t>С тобой беседует она,</a:t>
            </a:r>
          </a:p>
          <a:p>
            <a:r>
              <a:rPr lang="ru-RU" b="1" i="1" dirty="0" smtClean="0"/>
              <a:t>Как умная попутчица.</a:t>
            </a:r>
          </a:p>
          <a:p>
            <a:r>
              <a:rPr lang="ru-RU" b="1" i="1" dirty="0" smtClean="0"/>
              <a:t>Ну а взгрустнется вдруг,</a:t>
            </a:r>
          </a:p>
          <a:p>
            <a:r>
              <a:rPr lang="ru-RU" b="1" i="1" dirty="0" smtClean="0"/>
              <a:t>Не огорчайся слишком:</a:t>
            </a:r>
          </a:p>
          <a:p>
            <a:r>
              <a:rPr lang="ru-RU" b="1" i="1" dirty="0" smtClean="0"/>
              <a:t>Как самый лучший верный друг , развеет скуку книжка.</a:t>
            </a:r>
          </a:p>
          <a:p>
            <a:endParaRPr lang="ru-RU" b="1" i="1" dirty="0" smtClean="0"/>
          </a:p>
          <a:p>
            <a:endParaRPr lang="ru-RU" b="1" i="1" dirty="0" smtClean="0"/>
          </a:p>
          <a:p>
            <a:endParaRPr lang="ru-RU" b="1" i="1" dirty="0" smtClean="0"/>
          </a:p>
          <a:p>
            <a:endParaRPr lang="ru-RU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700808"/>
            <a:ext cx="2601541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2236787" cy="168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49" y="2668209"/>
            <a:ext cx="1944687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3" y="4509120"/>
            <a:ext cx="2103437" cy="1951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861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52536" y="-2286000"/>
            <a:ext cx="6400800" cy="2286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ru-RU" sz="1800" b="1" i="1" dirty="0" smtClean="0"/>
              <a:t>Книга раскрывает дверь в мир прекрасного. Радость и хорошее настроение вы получаете от чтения. Книга знакомит вас с многообразием окружающего мира , помогает готовиться к школе, воспитывает упорство в достижении поставленной цели, развивает внимание, любознательность, ответственное отношение к делу, помогает приобретать разнообразные знания и полезные умения и навыки.</a:t>
            </a:r>
            <a:endParaRPr lang="ru-RU" sz="1800" b="1" i="1" dirty="0"/>
          </a:p>
        </p:txBody>
      </p:sp>
      <p:pic>
        <p:nvPicPr>
          <p:cNvPr id="4102" name="Picture 6" descr="C:\Documents and Settings\Администратор\Рабочий стол\фото\картинки и фото\картинки об учебниках, книгах\photos0-800x6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3902" y="2776926"/>
            <a:ext cx="432048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924944"/>
            <a:ext cx="2016224" cy="2180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5445224"/>
            <a:ext cx="1346198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708920"/>
            <a:ext cx="1285875" cy="104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677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332656"/>
            <a:ext cx="7912968" cy="2286000"/>
          </a:xfrm>
        </p:spPr>
        <p:txBody>
          <a:bodyPr>
            <a:normAutofit fontScale="90000"/>
          </a:bodyPr>
          <a:lstStyle/>
          <a:p>
            <a:r>
              <a:rPr lang="ru-RU" sz="2800" i="1" dirty="0" smtClean="0"/>
              <a:t>Откуда  пришла книга?</a:t>
            </a:r>
            <a:br>
              <a:rPr lang="ru-RU" sz="2800" i="1" dirty="0" smtClean="0"/>
            </a:br>
            <a:r>
              <a:rPr lang="ru-RU" sz="2800" i="1" dirty="0" smtClean="0"/>
              <a:t>Какой путь проделала книга,</a:t>
            </a:r>
            <a:br>
              <a:rPr lang="ru-RU" sz="2800" i="1" dirty="0" smtClean="0"/>
            </a:br>
            <a:r>
              <a:rPr lang="ru-RU" sz="2800" i="1" dirty="0" smtClean="0"/>
              <a:t> чтобы попасть к нам? </a:t>
            </a:r>
            <a:br>
              <a:rPr lang="ru-RU" sz="2800" i="1" dirty="0" smtClean="0"/>
            </a:br>
            <a:r>
              <a:rPr lang="ru-RU" sz="2800" i="1" dirty="0" smtClean="0"/>
              <a:t>Что в первую очередь необходимо </a:t>
            </a:r>
            <a:br>
              <a:rPr lang="ru-RU" sz="2800" i="1" dirty="0" smtClean="0"/>
            </a:br>
            <a:r>
              <a:rPr lang="ru-RU" sz="2800" i="1" dirty="0" smtClean="0"/>
              <a:t>для изготовления книги?</a:t>
            </a:r>
            <a:br>
              <a:rPr lang="ru-RU" sz="2800" i="1" dirty="0" smtClean="0"/>
            </a:br>
            <a:endParaRPr lang="ru-RU" sz="2800" i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55776" y="3861048"/>
            <a:ext cx="6400800" cy="3528392"/>
          </a:xfrm>
        </p:spPr>
        <p:txBody>
          <a:bodyPr/>
          <a:lstStyle/>
          <a:p>
            <a:r>
              <a:rPr lang="ru-RU" b="1" i="1" dirty="0" smtClean="0"/>
              <a:t>На целлюлозно – обрабатывающем комбинате изготавливают бумагу . Затем доставляют в типографию , а чтобы на ней что – то напечатать, прежде работают авторы (писатели, поэты), художники, оформители , редакторы и многие, многие другие люди. Затем книги поступают в магазины А из магазинов к покупателям домой или в специальные дома. </a:t>
            </a:r>
          </a:p>
          <a:p>
            <a:endParaRPr lang="ru-RU" sz="2400" b="1" i="1" dirty="0">
              <a:solidFill>
                <a:srgbClr val="0070C0"/>
              </a:solidFill>
            </a:endParaRPr>
          </a:p>
          <a:p>
            <a:r>
              <a:rPr lang="ru-RU" sz="2400" b="1" i="1" dirty="0" smtClean="0">
                <a:solidFill>
                  <a:srgbClr val="0070C0"/>
                </a:solidFill>
              </a:rPr>
              <a:t>Как эти дома называются?</a:t>
            </a:r>
          </a:p>
          <a:p>
            <a:endParaRPr lang="ru-RU" b="1" i="1" dirty="0" smtClean="0">
              <a:solidFill>
                <a:srgbClr val="0070C0"/>
              </a:solidFill>
            </a:endParaRPr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228184" y="6113390"/>
            <a:ext cx="25370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</a:rPr>
              <a:t>Библиотеки </a:t>
            </a:r>
            <a:endParaRPr lang="ru-RU" sz="32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1944687" cy="2768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45" y="3828838"/>
            <a:ext cx="2062527" cy="25447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7128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058" y="1576892"/>
            <a:ext cx="1512168" cy="253063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/>
        </p:spPr>
      </p:pic>
      <p:pic>
        <p:nvPicPr>
          <p:cNvPr id="1029" name="Picture 5" descr="C:\Documents and Settings\Администратор\Рабочий стол\цифры\3svetof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382993"/>
            <a:ext cx="732784" cy="10562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5578" y="4430825"/>
            <a:ext cx="1865313" cy="234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363272" cy="1162050"/>
          </a:xfrm>
        </p:spPr>
        <p:txBody>
          <a:bodyPr>
            <a:noAutofit/>
          </a:bodyPr>
          <a:lstStyle/>
          <a:p>
            <a:r>
              <a:rPr lang="ru-RU" sz="1600" i="1" dirty="0" smtClean="0"/>
              <a:t>С книгой надо дружить. Она друг , который никогда не обидит , всегда поможет. Выручит в трудную минуту , научит видеть прекрасное. Книга – это друг , с которым подружишься  и не захочешь расставаться никогда. О воспитанности человека можно узнать по его начитанности. А о состоянии книги можно судить о ее хозяине.</a:t>
            </a:r>
            <a:endParaRPr lang="ru-RU" sz="1600" i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03724" y="1826774"/>
            <a:ext cx="8153400" cy="4680520"/>
          </a:xfrm>
        </p:spPr>
        <p:txBody>
          <a:bodyPr>
            <a:normAutofit fontScale="85000" lnSpcReduction="20000"/>
          </a:bodyPr>
          <a:lstStyle/>
          <a:p>
            <a:pPr marL="82296" indent="0">
              <a:buNone/>
            </a:pPr>
            <a:r>
              <a:rPr lang="ru-RU" sz="1600" b="1" i="1" dirty="0" smtClean="0">
                <a:solidFill>
                  <a:srgbClr val="0070C0"/>
                </a:solidFill>
              </a:rPr>
              <a:t>Однажды встретились две книжки, разговорились меж собой.</a:t>
            </a:r>
          </a:p>
          <a:p>
            <a:pPr marL="82296" indent="0">
              <a:buNone/>
            </a:pPr>
            <a:r>
              <a:rPr lang="ru-RU" sz="1600" b="1" i="1" dirty="0" smtClean="0">
                <a:solidFill>
                  <a:srgbClr val="0070C0"/>
                </a:solidFill>
              </a:rPr>
              <a:t>- Ну как твои делишки? – одна спросила у другой.</a:t>
            </a:r>
          </a:p>
          <a:p>
            <a:pPr marL="82296" indent="0">
              <a:buNone/>
            </a:pPr>
            <a:r>
              <a:rPr lang="ru-RU" sz="1600" b="1" i="1" dirty="0" smtClean="0">
                <a:solidFill>
                  <a:srgbClr val="0070C0"/>
                </a:solidFill>
              </a:rPr>
              <a:t>Ох, милая , мне стыдно перед классом. </a:t>
            </a:r>
          </a:p>
          <a:p>
            <a:pPr marL="82296" indent="0">
              <a:buNone/>
            </a:pPr>
            <a:r>
              <a:rPr lang="ru-RU" sz="1600" b="1" i="1" dirty="0" smtClean="0">
                <a:solidFill>
                  <a:srgbClr val="0070C0"/>
                </a:solidFill>
              </a:rPr>
              <a:t>Хозяин мой обложки вырвал с мясом, </a:t>
            </a:r>
          </a:p>
          <a:p>
            <a:pPr marL="82296" indent="0">
              <a:buNone/>
            </a:pPr>
            <a:r>
              <a:rPr lang="ru-RU" sz="1600" b="1" i="1" dirty="0" smtClean="0">
                <a:solidFill>
                  <a:srgbClr val="0070C0"/>
                </a:solidFill>
              </a:rPr>
              <a:t>Да что обложки…оборвал листы!</a:t>
            </a:r>
          </a:p>
          <a:p>
            <a:pPr marL="82296" indent="0">
              <a:buNone/>
            </a:pPr>
            <a:r>
              <a:rPr lang="ru-RU" sz="1600" b="1" i="1" dirty="0" smtClean="0">
                <a:solidFill>
                  <a:srgbClr val="0070C0"/>
                </a:solidFill>
              </a:rPr>
              <a:t>Из них он делает кораблики, плоты и голубей…</a:t>
            </a:r>
          </a:p>
          <a:p>
            <a:pPr marL="82296" indent="0">
              <a:buNone/>
            </a:pPr>
            <a:r>
              <a:rPr lang="ru-RU" sz="1600" b="1" i="1" dirty="0" smtClean="0">
                <a:solidFill>
                  <a:srgbClr val="0070C0"/>
                </a:solidFill>
              </a:rPr>
              <a:t>Боюсь, листы пойдут на змей,</a:t>
            </a:r>
          </a:p>
          <a:p>
            <a:pPr marL="82296" indent="0">
              <a:buNone/>
            </a:pPr>
            <a:r>
              <a:rPr lang="ru-RU" sz="1600" b="1" i="1" dirty="0" smtClean="0">
                <a:solidFill>
                  <a:srgbClr val="0070C0"/>
                </a:solidFill>
              </a:rPr>
              <a:t>Тогда летать мне в облаках! А у тебя целы бока?</a:t>
            </a:r>
          </a:p>
          <a:p>
            <a:pPr marL="82296" indent="0">
              <a:buNone/>
            </a:pPr>
            <a:r>
              <a:rPr lang="ru-RU" sz="1600" b="1" i="1" dirty="0" smtClean="0">
                <a:solidFill>
                  <a:srgbClr val="0070C0"/>
                </a:solidFill>
              </a:rPr>
              <a:t>Твои мне незнакомы муки, не помню я такого дня,</a:t>
            </a:r>
          </a:p>
          <a:p>
            <a:pPr marL="82296" indent="0">
              <a:buNone/>
            </a:pPr>
            <a:r>
              <a:rPr lang="ru-RU" sz="1600" b="1" i="1" dirty="0" smtClean="0">
                <a:solidFill>
                  <a:srgbClr val="0070C0"/>
                </a:solidFill>
              </a:rPr>
              <a:t>Чтобы, не вымыв чисто руки , сел мальчуган читать меня!</a:t>
            </a:r>
          </a:p>
          <a:p>
            <a:pPr marL="82296" indent="0">
              <a:buNone/>
            </a:pPr>
            <a:r>
              <a:rPr lang="ru-RU" sz="1600" b="1" i="1" dirty="0" smtClean="0">
                <a:solidFill>
                  <a:srgbClr val="0070C0"/>
                </a:solidFill>
              </a:rPr>
              <a:t>А посмотри-ка на мои листочки, на них чернильной не увидишь точки!</a:t>
            </a:r>
          </a:p>
          <a:p>
            <a:pPr marL="82296" indent="0">
              <a:buNone/>
            </a:pPr>
            <a:r>
              <a:rPr lang="ru-RU" sz="1600" b="1" i="1" dirty="0" smtClean="0">
                <a:solidFill>
                  <a:srgbClr val="0070C0"/>
                </a:solidFill>
              </a:rPr>
              <a:t>Про кляксы я молчу, - о них и говорить неприлично…</a:t>
            </a:r>
          </a:p>
          <a:p>
            <a:pPr marL="82296" indent="0">
              <a:buNone/>
            </a:pPr>
            <a:r>
              <a:rPr lang="ru-RU" sz="1600" b="1" i="1" dirty="0" smtClean="0">
                <a:solidFill>
                  <a:srgbClr val="0070C0"/>
                </a:solidFill>
              </a:rPr>
              <a:t>Зато и я его учу не как-нибудь, а на «отлично».</a:t>
            </a:r>
          </a:p>
          <a:p>
            <a:pPr marL="82296" indent="0">
              <a:buNone/>
            </a:pPr>
            <a:r>
              <a:rPr lang="ru-RU" sz="1600" b="1" i="1" dirty="0" smtClean="0">
                <a:solidFill>
                  <a:srgbClr val="0070C0"/>
                </a:solidFill>
              </a:rPr>
              <a:t>Ну мой на «тройках» едет еле-еле и даже «двойку» получил на той неделе.</a:t>
            </a:r>
          </a:p>
          <a:p>
            <a:pPr marL="82296" indent="0">
              <a:buNone/>
            </a:pPr>
            <a:r>
              <a:rPr lang="ru-RU" sz="2800" b="1" i="1" dirty="0" smtClean="0">
                <a:solidFill>
                  <a:srgbClr val="7030A0"/>
                </a:solidFill>
              </a:rPr>
              <a:t>В басне этой нет загадки, расскажут </a:t>
            </a:r>
          </a:p>
          <a:p>
            <a:pPr marL="82296" indent="0">
              <a:buNone/>
            </a:pPr>
            <a:r>
              <a:rPr lang="ru-RU" sz="2800" b="1" i="1" dirty="0" smtClean="0">
                <a:solidFill>
                  <a:srgbClr val="7030A0"/>
                </a:solidFill>
              </a:rPr>
              <a:t>             напрямик – и книжки, и тетрадки </a:t>
            </a:r>
          </a:p>
          <a:p>
            <a:pPr marL="82296" indent="0">
              <a:buNone/>
            </a:pPr>
            <a:r>
              <a:rPr lang="ru-RU" sz="2800" b="1" i="1" dirty="0">
                <a:solidFill>
                  <a:srgbClr val="7030A0"/>
                </a:solidFill>
              </a:rPr>
              <a:t> </a:t>
            </a:r>
            <a:r>
              <a:rPr lang="ru-RU" sz="2800" b="1" i="1" dirty="0" smtClean="0">
                <a:solidFill>
                  <a:srgbClr val="7030A0"/>
                </a:solidFill>
              </a:rPr>
              <a:t>                                        какой ты ученик.</a:t>
            </a:r>
          </a:p>
          <a:p>
            <a:pPr>
              <a:buFontTx/>
              <a:buChar char="-"/>
            </a:pPr>
            <a:endParaRPr lang="ru-RU" sz="1600" b="1" i="1" dirty="0" smtClean="0">
              <a:solidFill>
                <a:srgbClr val="7030A0"/>
              </a:solidFill>
            </a:endParaRPr>
          </a:p>
          <a:p>
            <a:pPr marL="82296" indent="0">
              <a:buNone/>
            </a:pPr>
            <a:endParaRPr lang="ru-RU" sz="1600" b="1" i="1" dirty="0" smtClean="0">
              <a:solidFill>
                <a:srgbClr val="7030A0"/>
              </a:solidFill>
            </a:endParaRPr>
          </a:p>
          <a:p>
            <a:pPr marL="82296" indent="0">
              <a:buNone/>
            </a:pPr>
            <a:endParaRPr lang="ru-RU" sz="2000" b="1" i="1" dirty="0" smtClean="0"/>
          </a:p>
          <a:p>
            <a:pPr marL="82296" indent="0">
              <a:buNone/>
            </a:pPr>
            <a:endParaRPr lang="ru-RU" sz="2000" b="1" i="1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749" y="1628800"/>
            <a:ext cx="1279525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Documents and Settings\Администратор\Рабочий стол\цифры\2547569_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0076" y="332656"/>
            <a:ext cx="712087" cy="92535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Администратор\Рабочий стол\цифры\imgpreview (2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72154"/>
            <a:ext cx="836400" cy="12883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pic>
        <p:nvPicPr>
          <p:cNvPr id="1028" name="Picture 4" descr="C:\Documents and Settings\Администратор\Рабочий стол\цифры\2547574_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8235" y="3654016"/>
            <a:ext cx="597779" cy="7768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366434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95536" y="273373"/>
            <a:ext cx="4659013" cy="3992563"/>
          </a:xfrm>
        </p:spPr>
        <p:txBody>
          <a:bodyPr>
            <a:noAutofit/>
          </a:bodyPr>
          <a:lstStyle/>
          <a:p>
            <a:pPr marL="82296" indent="0">
              <a:buNone/>
            </a:pPr>
            <a:r>
              <a:rPr lang="ru-RU" sz="2000" b="1" i="1" dirty="0" smtClean="0">
                <a:solidFill>
                  <a:srgbClr val="0070C0"/>
                </a:solidFill>
              </a:rPr>
              <a:t>Если купил книгу, не бросай на полку: </a:t>
            </a:r>
          </a:p>
          <a:p>
            <a:pPr marL="82296" indent="0">
              <a:buNone/>
            </a:pPr>
            <a:r>
              <a:rPr lang="ru-RU" sz="2000" b="1" i="1" dirty="0">
                <a:solidFill>
                  <a:srgbClr val="0070C0"/>
                </a:solidFill>
              </a:rPr>
              <a:t>О</a:t>
            </a:r>
            <a:r>
              <a:rPr lang="ru-RU" sz="2000" b="1" i="1" dirty="0" smtClean="0">
                <a:solidFill>
                  <a:srgbClr val="0070C0"/>
                </a:solidFill>
              </a:rPr>
              <a:t>т нее не будет никакого толку.</a:t>
            </a:r>
          </a:p>
          <a:p>
            <a:pPr marL="82296" indent="0">
              <a:buNone/>
            </a:pPr>
            <a:r>
              <a:rPr lang="ru-RU" sz="2000" b="1" i="1" dirty="0" smtClean="0">
                <a:solidFill>
                  <a:srgbClr val="0070C0"/>
                </a:solidFill>
              </a:rPr>
              <a:t>Всем полезно чтение про себя и вслух .</a:t>
            </a:r>
          </a:p>
          <a:p>
            <a:pPr marL="82296" indent="0">
              <a:buNone/>
            </a:pPr>
            <a:r>
              <a:rPr lang="ru-RU" sz="2000" b="1" i="1" dirty="0" smtClean="0">
                <a:solidFill>
                  <a:srgbClr val="0070C0"/>
                </a:solidFill>
              </a:rPr>
              <a:t>Книга – самый верный, самый лучший друг!</a:t>
            </a:r>
          </a:p>
          <a:p>
            <a:pPr marL="82296" indent="0">
              <a:buNone/>
            </a:pPr>
            <a:r>
              <a:rPr lang="ru-RU" sz="2000" b="1" i="1" dirty="0" smtClean="0">
                <a:solidFill>
                  <a:srgbClr val="0070C0"/>
                </a:solidFill>
              </a:rPr>
              <a:t>Из нее узнаешь обо всем на свете,</a:t>
            </a:r>
          </a:p>
          <a:p>
            <a:pPr marL="82296" indent="0">
              <a:buNone/>
            </a:pPr>
            <a:r>
              <a:rPr lang="ru-RU" sz="2000" b="1" i="1" dirty="0" smtClean="0">
                <a:solidFill>
                  <a:srgbClr val="0070C0"/>
                </a:solidFill>
              </a:rPr>
              <a:t>На любой вопрос она без труда ответит.</a:t>
            </a:r>
          </a:p>
          <a:p>
            <a:pPr marL="82296" indent="0">
              <a:buNone/>
            </a:pPr>
            <a:r>
              <a:rPr lang="ru-RU" sz="2000" b="1" i="1" dirty="0" smtClean="0">
                <a:solidFill>
                  <a:srgbClr val="0070C0"/>
                </a:solidFill>
              </a:rPr>
              <a:t>В ней стихи и сказки…Все к твоим услугам. </a:t>
            </a:r>
          </a:p>
          <a:p>
            <a:pPr marL="82296" indent="0">
              <a:buNone/>
            </a:pPr>
            <a:r>
              <a:rPr lang="ru-RU" sz="2000" b="1" i="1" dirty="0" smtClean="0">
                <a:solidFill>
                  <a:srgbClr val="0070C0"/>
                </a:solidFill>
              </a:rPr>
              <a:t>Береги же книгу! Стань и ты ей другом!</a:t>
            </a:r>
          </a:p>
          <a:p>
            <a:pPr marL="82296" indent="0">
              <a:buNone/>
            </a:pPr>
            <a:r>
              <a:rPr lang="ru-RU" sz="2000" b="1" i="1" dirty="0" smtClean="0">
                <a:solidFill>
                  <a:srgbClr val="0070C0"/>
                </a:solidFill>
              </a:rPr>
              <a:t>- Книга расскажет тебе о стране,</a:t>
            </a:r>
          </a:p>
          <a:p>
            <a:pPr marL="82296" indent="0">
              <a:buNone/>
            </a:pPr>
            <a:r>
              <a:rPr lang="ru-RU" sz="2000" b="1" i="1" dirty="0" smtClean="0">
                <a:solidFill>
                  <a:srgbClr val="0070C0"/>
                </a:solidFill>
              </a:rPr>
              <a:t>О добрых делах людей на Земле,</a:t>
            </a:r>
          </a:p>
          <a:p>
            <a:pPr marL="82296" indent="0">
              <a:buNone/>
            </a:pPr>
            <a:r>
              <a:rPr lang="ru-RU" sz="2000" b="1" i="1" dirty="0" smtClean="0">
                <a:solidFill>
                  <a:srgbClr val="0070C0"/>
                </a:solidFill>
              </a:rPr>
              <a:t>О бескрайних равнинах и о горах,</a:t>
            </a:r>
          </a:p>
          <a:p>
            <a:pPr marL="82296" indent="0">
              <a:buNone/>
            </a:pPr>
            <a:r>
              <a:rPr lang="ru-RU" sz="2000" b="1" i="1" dirty="0" smtClean="0">
                <a:solidFill>
                  <a:srgbClr val="0070C0"/>
                </a:solidFill>
              </a:rPr>
              <a:t>О быстрых реках и о морях.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4149080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</a:t>
            </a:r>
            <a:endParaRPr lang="ru-RU" b="1" i="1" dirty="0">
              <a:solidFill>
                <a:srgbClr val="7030A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79765" y="3410236"/>
            <a:ext cx="356059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0070C0"/>
                </a:solidFill>
              </a:rPr>
              <a:t>Новых книг живые строки</a:t>
            </a:r>
          </a:p>
          <a:p>
            <a:r>
              <a:rPr lang="ru-RU" b="1" i="1" dirty="0" smtClean="0">
                <a:solidFill>
                  <a:srgbClr val="0070C0"/>
                </a:solidFill>
              </a:rPr>
              <a:t>Открывают путь широкий,</a:t>
            </a:r>
          </a:p>
          <a:p>
            <a:r>
              <a:rPr lang="ru-RU" b="1" i="1" dirty="0" smtClean="0">
                <a:solidFill>
                  <a:srgbClr val="0070C0"/>
                </a:solidFill>
              </a:rPr>
              <a:t>Жить без книг мы  не могли бы ,</a:t>
            </a:r>
          </a:p>
          <a:p>
            <a:r>
              <a:rPr lang="ru-RU" b="1" i="1" dirty="0" smtClean="0">
                <a:solidFill>
                  <a:srgbClr val="0070C0"/>
                </a:solidFill>
              </a:rPr>
              <a:t>Дорог нам их вечный свет. </a:t>
            </a:r>
            <a:endParaRPr lang="ru-RU" b="1" i="1" dirty="0">
              <a:solidFill>
                <a:srgbClr val="0070C0"/>
              </a:solidFill>
            </a:endParaRPr>
          </a:p>
        </p:txBody>
      </p:sp>
      <p:pic>
        <p:nvPicPr>
          <p:cNvPr id="8194" name="Picture 2" descr="C:\Documents and Settings\Администратор\Рабочий стол\фото\картинки и фото\КНИГИ\картинки для посвящения в читатели\school\книги\горящ. свеча-ан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740245"/>
            <a:ext cx="1853539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73373"/>
            <a:ext cx="3168191" cy="3158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8360" y="764704"/>
            <a:ext cx="2392985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244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25" y="116632"/>
            <a:ext cx="2940959" cy="220571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704" y="116632"/>
            <a:ext cx="2999296" cy="224947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717032"/>
            <a:ext cx="2139702" cy="28529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0238" y="3969648"/>
            <a:ext cx="3432000" cy="2574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454" y="3717032"/>
            <a:ext cx="2139702" cy="28529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00" t="25850" b="29001"/>
          <a:stretch/>
        </p:blipFill>
        <p:spPr>
          <a:xfrm>
            <a:off x="2998093" y="550615"/>
            <a:ext cx="3147814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2223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Другая 1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829</TotalTime>
  <Words>572</Words>
  <Application>Microsoft Office PowerPoint</Application>
  <PresentationFormat>Экран (4:3)</PresentationFormat>
  <Paragraphs>66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Calibri</vt:lpstr>
      <vt:lpstr>Cambria</vt:lpstr>
      <vt:lpstr>Verdana</vt:lpstr>
      <vt:lpstr>Wingdings 2</vt:lpstr>
      <vt:lpstr>Солнцестояние</vt:lpstr>
      <vt:lpstr>Книга – лучший друг</vt:lpstr>
      <vt:lpstr>Книга не только лучший друг, но и верный друг</vt:lpstr>
      <vt:lpstr>Презентация PowerPoint</vt:lpstr>
      <vt:lpstr>Откуда  пришла книга? Какой путь проделала книга,  чтобы попасть к нам?  Что в первую очередь необходимо  для изготовления книги? </vt:lpstr>
      <vt:lpstr>С книгой надо дружить. Она друг , который никогда не обидит , всегда поможет. Выручит в трудную минуту , научит видеть прекрасное. Книга – это друг , с которым подружишься  и не захочешь расставаться никогда. О воспитанности человека можно узнать по его начитанности. А о состоянии книги можно судить о ее хозяине.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Книга – лучший друг</dc:title>
  <dc:creator>Пользователь</dc:creator>
  <cp:lastModifiedBy>topovyi</cp:lastModifiedBy>
  <cp:revision>141</cp:revision>
  <dcterms:created xsi:type="dcterms:W3CDTF">2014-06-04T06:56:57Z</dcterms:created>
  <dcterms:modified xsi:type="dcterms:W3CDTF">2020-11-01T13:22:12Z</dcterms:modified>
</cp:coreProperties>
</file>