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7" r:id="rId2"/>
    <p:sldId id="278" r:id="rId3"/>
    <p:sldId id="279" r:id="rId4"/>
    <p:sldId id="309" r:id="rId5"/>
    <p:sldId id="308" r:id="rId6"/>
    <p:sldId id="289" r:id="rId7"/>
    <p:sldId id="303" r:id="rId8"/>
    <p:sldId id="302" r:id="rId9"/>
    <p:sldId id="305" r:id="rId10"/>
    <p:sldId id="307" r:id="rId11"/>
    <p:sldId id="306" r:id="rId12"/>
    <p:sldId id="300" r:id="rId13"/>
    <p:sldId id="301" r:id="rId14"/>
    <p:sldId id="304" r:id="rId15"/>
    <p:sldId id="25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435A589-03E3-4BA7-9E79-3EBB4F6EDC89}">
          <p14:sldIdLst>
            <p14:sldId id="277"/>
            <p14:sldId id="278"/>
            <p14:sldId id="279"/>
            <p14:sldId id="309"/>
            <p14:sldId id="308"/>
            <p14:sldId id="289"/>
            <p14:sldId id="303"/>
            <p14:sldId id="302"/>
            <p14:sldId id="305"/>
            <p14:sldId id="307"/>
            <p14:sldId id="306"/>
            <p14:sldId id="300"/>
            <p14:sldId id="301"/>
          </p14:sldIdLst>
        </p14:section>
        <p14:section name="Раздел без заголовка" id="{0C55D043-A84E-4F9F-8665-E4BA8B637B60}">
          <p14:sldIdLst>
            <p14:sldId id="304"/>
            <p14:sldId id="259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B5CD"/>
    <a:srgbClr val="FCE8F0"/>
    <a:srgbClr val="6CAED0"/>
    <a:srgbClr val="6AAED2"/>
    <a:srgbClr val="F2F2F2"/>
    <a:srgbClr val="FAF9E5"/>
    <a:srgbClr val="3686B8"/>
    <a:srgbClr val="6BAED1"/>
    <a:srgbClr val="246B9F"/>
    <a:srgbClr val="2393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88790" autoAdjust="0"/>
  </p:normalViewPr>
  <p:slideViewPr>
    <p:cSldViewPr>
      <p:cViewPr>
        <p:scale>
          <a:sx n="78" d="100"/>
          <a:sy n="78" d="100"/>
        </p:scale>
        <p:origin x="-1830" y="-6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02" y="-84"/>
      </p:cViewPr>
      <p:guideLst>
        <p:guide orient="horz" pos="2880"/>
        <p:guide pos="2160"/>
      </p:guideLst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74C18-9879-449F-8C22-8626A2EEB3EB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4622C-EE9A-4303-A128-401DCEE0C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615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622C-EE9A-4303-A128-401DCEE0CAC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148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622C-EE9A-4303-A128-401DCEE0CAC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368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622C-EE9A-4303-A128-401DCEE0CAC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148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622C-EE9A-4303-A128-401DCEE0CAC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761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622C-EE9A-4303-A128-401DCEE0CAC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907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622C-EE9A-4303-A128-401DCEE0CAC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907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622C-EE9A-4303-A128-401DCEE0CAC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753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622C-EE9A-4303-A128-401DCEE0CAC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753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622C-EE9A-4303-A128-401DCEE0CAC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753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622C-EE9A-4303-A128-401DCEE0CAC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753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75BD99-17AB-45DE-BF5B-21E69A38EA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6B10F61-C8C2-4CFA-A80B-8F966DF60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F219BA2-6EA9-4117-9D9D-DF1F04C83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E2123D1-72E9-447E-8CF2-BEBBC7051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B6CEAA0-2640-4654-9DE2-C71D2A596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329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CCA2EE-340E-4BC2-B045-5559CF54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0D8DD8C-8C92-4ADA-AEFD-F2F607329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8FA0067-DFE8-4586-BBC2-4007413DF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5017F7A-01E9-41A3-B6F9-D4AE7442E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A037F90-C6FB-4A0A-A588-F5B8A3E6D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29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775FA2-AD4A-4D21-BAFE-799995087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0DE6DDA-511A-4EC2-826E-2A97F56D91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E84EAA4-9A55-4602-BB5C-DEC85F3E2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CF1B79C-BDD1-42E3-BD7E-C418F7427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C5585E6-F863-43B9-A7CC-A8D8A856C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5308610-C0CD-43B2-8384-7726E0038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054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806E9C-7DD6-4D89-9E49-CCCA67A07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F494F38-9B84-4779-88FA-A093A9284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670A8D5-E71E-4FC6-A899-44478D3DB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0C0321F-0382-4FAD-98D3-27420B52BF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B109BB3-8278-4334-B477-1A2F02E79C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57A6EB80-69D1-45E0-AEDD-A537F2633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8A625B8-8BED-4821-874A-33F139358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FF6C1CD-C9E9-48B4-85DB-6A0D81E55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065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B4A8CC-FFA3-446D-8513-0C06A9536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F4670BB-E6DD-4C1C-9A92-7C6AB0E20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D4E5B68-44F3-4B41-8E8C-1B87DD430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BC5B350-4505-4A31-B3C4-FD65007D7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772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784C86C-822B-40C8-ABF6-5F2E6529A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E161B5F-059D-4603-95BA-25F8AAA7E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4520802-30F1-44DF-8CB6-D377182FF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994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725D3FC-DE13-4C7C-A2AB-CDC36FE9C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162DDFD-D724-4764-8F63-4CDA7D25E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14FACB8-B7D1-45BB-BCC8-2BAA3730A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83EB474-C57B-4460-A80F-F7F7481D0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AA0E1D5-6A1A-4F7C-8298-7CDDA70F4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BD64352-98F4-4463-9A43-DAB7B8C82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407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292653-F00E-4B0F-99D8-F58702BD8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869DC4C-581E-4A63-8EB7-78CBBC2505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D18DFBF-6C91-470B-BDBF-AF6FF5B77A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6B36F99-CD76-4360-85AA-BDB4732C7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C2753AC-8FA4-495C-BB5A-DD26CB1FA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05FC5C9-5238-4284-95D8-28C12137A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705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86CE049-BBED-43E6-9471-D323FFDFC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524F019-8181-418B-9784-23CF77542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DB06BBB-199D-4972-ABF7-9CE882A0E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EED62B3-69CD-4EC0-B9C3-D330BE83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5A5581C-B40E-48A6-A69D-33D4C4EA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674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1412BD8-1800-4154-BF84-0C972632E2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BF64695-A62C-480E-A4EB-8A2306FC8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E70A3E2-4416-495F-9FD6-D301346B8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CAC1021-24DE-44A1-B75A-25AB8CC42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0FD36B5-A790-40FA-B261-31E23D8D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96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4811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11ABB4-84E6-4957-916D-CC332F6B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C7823A-AB17-46E4-B7FA-475AC7D0D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36528C9-5884-4B4D-B36C-1A614FA16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3A9552C-5650-405C-942C-79F245E32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7EA733B-55B7-42F8-B642-7A4DC9DAF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403C-4EB7-40BC-9395-955F62C492F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40E1113-501F-42FF-A817-B71D295CCD2C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939F007F-2479-4E1B-962F-B6FEF354E7FF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4FBB389D-F645-4EF0-A313-F1760EDDD65D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2"/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E8DDD8ED-37DB-433B-9BE3-ED56AB186990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/>
                </a:solidFill>
              </a:endParaRPr>
            </a:p>
          </p:txBody>
        </p:sp>
        <p:sp>
          <p:nvSpPr>
            <p:cNvPr id="13" name="Блок-схема: объединение 12">
              <a:extLst>
                <a:ext uri="{FF2B5EF4-FFF2-40B4-BE49-F238E27FC236}">
                  <a16:creationId xmlns="" xmlns:a16="http://schemas.microsoft.com/office/drawing/2014/main" id="{8A9AC1B6-7038-462A-A7C2-D0F29619BF17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2"/>
                </a:solidFill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E463789D-0C7C-454D-BFD9-1DE51E4C5BFC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2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84D431FD-AB15-4701-9AC6-CDB8CE4C764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="" xmlns:a16="http://schemas.microsoft.com/office/drawing/2014/main" id="{E7D3F83A-004E-403A-8F03-CC8948CF9F67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018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24B881EB-1784-473B-8081-FDC8508B7613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119E31C-4778-49B4-88E9-494EF71DCCA4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AB8690DA-5449-464D-80A9-DCC9C148D31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2"/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315118C4-713A-4AB9-B08B-BD62864C2E6A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3" name="Блок-схема: объединение 12">
              <a:extLst>
                <a:ext uri="{FF2B5EF4-FFF2-40B4-BE49-F238E27FC236}">
                  <a16:creationId xmlns="" xmlns:a16="http://schemas.microsoft.com/office/drawing/2014/main" id="{A0898C5B-FFF0-4624-824E-84E4C17CBB1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7BCAD506-BA00-4E33-B68C-E5911E34BEAB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2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501341E1-EFB0-48B5-8780-45599BABAF41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="" xmlns:a16="http://schemas.microsoft.com/office/drawing/2014/main" id="{DE8C835F-D205-4D6A-8A82-F0DFE38F02AB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038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366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365125"/>
            <a:ext cx="5257801" cy="132556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0FB3E60-2F82-4C12-95B3-7ACC1B0E5862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8" name="Рисунок 2">
            <a:extLst>
              <a:ext uri="{FF2B5EF4-FFF2-40B4-BE49-F238E27FC236}">
                <a16:creationId xmlns="" xmlns:a16="http://schemas.microsoft.com/office/drawing/2014/main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850" y="-575"/>
            <a:ext cx="5186362" cy="6858575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5207212" y="36075"/>
            <a:ext cx="2844750" cy="274500"/>
            <a:chOff x="5228062" y="49500"/>
            <a:chExt cx="2844750" cy="274500"/>
          </a:xfrm>
          <a:solidFill>
            <a:schemeClr val="accent2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=""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accent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=""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=""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033588"/>
            <a:ext cx="5186363" cy="4049712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 b="0">
                <a:solidFill>
                  <a:schemeClr val="accent2"/>
                </a:solidFill>
              </a:defRPr>
            </a:lvl2pPr>
            <a:lvl3pPr>
              <a:defRPr b="0">
                <a:solidFill>
                  <a:schemeClr val="accent2"/>
                </a:solidFill>
              </a:defRPr>
            </a:lvl3pPr>
            <a:lvl4pPr>
              <a:defRPr b="0">
                <a:solidFill>
                  <a:schemeClr val="accent2"/>
                </a:solidFill>
              </a:defRPr>
            </a:lvl4pPr>
            <a:lvl5pPr>
              <a:defRPr b="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9933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4756F5F-238C-4EA5-953D-83BC7A40E2A5}"/>
              </a:ext>
            </a:extLst>
          </p:cNvPr>
          <p:cNvSpPr/>
          <p:nvPr userDrawn="1"/>
        </p:nvSpPr>
        <p:spPr>
          <a:xfrm>
            <a:off x="0" y="1674000"/>
            <a:ext cx="12192000" cy="135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4A24F890-6633-4AD3-9C24-3D0B92AF4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2BC0BA3-1E1F-4BDD-8E19-DB8F68551C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294063"/>
            <a:ext cx="10515600" cy="29702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4560B685-5836-4067-85B7-2D3D4F5E09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989138"/>
            <a:ext cx="10515600" cy="8096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0280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A75B666-56EB-4BC3-A2DA-3F26BD5CBF9B}"/>
              </a:ext>
            </a:extLst>
          </p:cNvPr>
          <p:cNvSpPr/>
          <p:nvPr userDrawn="1"/>
        </p:nvSpPr>
        <p:spPr>
          <a:xfrm>
            <a:off x="8031000" y="447747"/>
            <a:ext cx="3735000" cy="596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8502" y="3654002"/>
            <a:ext cx="6525000" cy="260999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501" y="594001"/>
            <a:ext cx="6525000" cy="8550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8501" y="1764001"/>
            <a:ext cx="6525000" cy="168556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6435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8583EE-252E-41FE-AB7A-07D44653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76B07D8-45F5-432E-B708-DF9A62577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F326451-6A92-4D65-AD0B-856528E64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BB1D946-D98C-4347-BAE3-CA1AC6066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5B3555D-832A-49FA-A417-C87C45C2F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943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563856-D66D-44B8-8569-D9ACB42E3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790A5AD-7C0F-4C90-97EE-17018A6D2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DC517B4-0AEF-484D-A4C7-3B3F2A71AF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5E21-EC16-4FB2-B00B-6D2CEE013F9A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3C0E6D4-8D6A-47A6-9A1A-6801E7FBB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3DBEAA2-0AD4-4523-8AB9-89C7AC541D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53427-77A2-4406-AB9B-33DF0012B4D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hlinkClick r:id="rId20"/>
            <a:extLst>
              <a:ext uri="{FF2B5EF4-FFF2-40B4-BE49-F238E27FC236}">
                <a16:creationId xmlns="" xmlns:a16="http://schemas.microsoft.com/office/drawing/2014/main" id="{A3DF6E02-8AFD-430E-83E7-3B976B38D7C2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0" r:id="rId3"/>
    <p:sldLayoutId id="2147483661" r:id="rId4"/>
    <p:sldLayoutId id="2147483666" r:id="rId5"/>
    <p:sldLayoutId id="2147483662" r:id="rId6"/>
    <p:sldLayoutId id="2147483663" r:id="rId7"/>
    <p:sldLayoutId id="2147483664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Как проходит ЕНТ в новых условиях в Восточно-Казахстанской обла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10" y="21573"/>
            <a:ext cx="12203710" cy="685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FAEDB61B-F9AE-4F16-B6F5-0670FE0EBD79}"/>
              </a:ext>
            </a:extLst>
          </p:cNvPr>
          <p:cNvSpPr/>
          <p:nvPr/>
        </p:nvSpPr>
        <p:spPr>
          <a:xfrm>
            <a:off x="-19300" y="2754000"/>
            <a:ext cx="12211300" cy="4104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19050 h 6877050"/>
              <a:gd name="connsiteX1" fmla="*/ 3771900 w 12192000"/>
              <a:gd name="connsiteY1" fmla="*/ 0 h 6877050"/>
              <a:gd name="connsiteX2" fmla="*/ 12192000 w 12192000"/>
              <a:gd name="connsiteY2" fmla="*/ 19050 h 6877050"/>
              <a:gd name="connsiteX3" fmla="*/ 12192000 w 12192000"/>
              <a:gd name="connsiteY3" fmla="*/ 6877050 h 6877050"/>
              <a:gd name="connsiteX4" fmla="*/ 0 w 12192000"/>
              <a:gd name="connsiteY4" fmla="*/ 6877050 h 6877050"/>
              <a:gd name="connsiteX5" fmla="*/ 0 w 12192000"/>
              <a:gd name="connsiteY5" fmla="*/ 19050 h 6877050"/>
              <a:gd name="connsiteX0" fmla="*/ 0 w 12192000"/>
              <a:gd name="connsiteY0" fmla="*/ 0 h 6858000"/>
              <a:gd name="connsiteX1" fmla="*/ 3429000 w 12192000"/>
              <a:gd name="connsiteY1" fmla="*/ 5524500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858000"/>
              <a:gd name="connsiteX1" fmla="*/ 3429000 w 12192000"/>
              <a:gd name="connsiteY1" fmla="*/ 5524500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858000"/>
              <a:gd name="connsiteX1" fmla="*/ 3429000 w 12192000"/>
              <a:gd name="connsiteY1" fmla="*/ 5524500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858000"/>
              <a:gd name="connsiteX1" fmla="*/ 3429000 w 12192000"/>
              <a:gd name="connsiteY1" fmla="*/ 5524500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cubicBezTo>
                  <a:pt x="628650" y="2184400"/>
                  <a:pt x="1276350" y="5207000"/>
                  <a:pt x="3429000" y="5524500"/>
                </a:cubicBezTo>
                <a:cubicBezTo>
                  <a:pt x="4597400" y="5854700"/>
                  <a:pt x="9271000" y="1841500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6CAED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-18150" y="0"/>
            <a:ext cx="12171000" cy="707886"/>
          </a:xfrm>
          <a:prstGeom prst="rect">
            <a:avLst/>
          </a:prstGeom>
          <a:solidFill>
            <a:srgbClr val="6CAED0"/>
          </a:solidFill>
        </p:spPr>
        <p:txBody>
          <a:bodyPr wrap="square">
            <a:spAutoFit/>
          </a:bodyPr>
          <a:lstStyle/>
          <a:p>
            <a:pPr algn="ctr">
              <a:tabLst>
                <a:tab pos="1524000" algn="l"/>
              </a:tabLst>
            </a:pP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министрлігі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тестілеу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орталығы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15050" y="4803021"/>
            <a:ext cx="6930000" cy="954107"/>
          </a:xfrm>
          <a:prstGeom prst="rect">
            <a:avLst/>
          </a:prstGeom>
          <a:noFill/>
          <a:ln w="6350">
            <a:noFill/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Қаңтар айында өткізілетін</a:t>
            </a:r>
          </a:p>
          <a:p>
            <a:pPr algn="ctr"/>
            <a:r>
              <a:rPr lang="kk-KZ" sz="28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 БІРЫҢҒАЙ ТЕСТІЛЕУ</a:t>
            </a:r>
            <a:endParaRPr lang="ru-RU" sz="2800" dirty="0">
              <a:ln w="3175">
                <a:solidFill>
                  <a:schemeClr val="bg1"/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0693" y="6399000"/>
            <a:ext cx="2262414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Нұр-Сұлтан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2021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122" t="13105" r="80929" b="70655"/>
          <a:stretch/>
        </p:blipFill>
        <p:spPr bwMode="auto">
          <a:xfrm>
            <a:off x="35850" y="21573"/>
            <a:ext cx="1200150" cy="6084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117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3"/>
            <a:ext cx="12192000" cy="818375"/>
          </a:xfrm>
          <a:prstGeom prst="rect">
            <a:avLst/>
          </a:prstGeom>
          <a:solidFill>
            <a:srgbClr val="6CAED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467" b="1" dirty="0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Контекст </a:t>
            </a:r>
            <a:r>
              <a:rPr lang="ru-RU" sz="3467" b="1" dirty="0" err="1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негізіндегі</a:t>
            </a:r>
            <a:r>
              <a:rPr lang="ru-RU" sz="3467" b="1" dirty="0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3467" b="1" dirty="0" err="1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тапсырмалардың</a:t>
            </a:r>
            <a:r>
              <a:rPr lang="ru-RU" sz="3467" b="1" dirty="0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3467" b="1" dirty="0" err="1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үлгісі</a:t>
            </a:r>
            <a:endParaRPr lang="ru-RU" sz="3467" b="1" dirty="0">
              <a:solidFill>
                <a:schemeClr val="bg1"/>
              </a:solidFill>
              <a:latin typeface="Palatino Linotype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5" descr="C:\Users\dauren\Desktop\FLtRvgII5C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8"/>
          <a:stretch>
            <a:fillRect/>
          </a:stretch>
        </p:blipFill>
        <p:spPr bwMode="auto">
          <a:xfrm>
            <a:off x="26987" y="822609"/>
            <a:ext cx="3189013" cy="202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3216000" y="822609"/>
            <a:ext cx="8976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 algn="just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Отанымызда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табиғаттың керемет құбылыстарының бірін – Үлбі мен Ертіс атты түстері әр түрлі екі өзеннің қосылуын көре аламыз. Түрлі-түсті сулар кездескенде бір-бірімен араласпай, біраз қашықтық бойы қатарласып өз жолдарын жалғастыра, әр өзен өз түсін сақтап аға береді. Ертіс өзеніне қарағанда Үлбі өзенінің суының түсі – қою сары болып келеді.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kk-KZ" dirty="0">
                <a:latin typeface="Times New Roman" pitchFamily="18" charset="0"/>
                <a:cs typeface="Times New Roman" pitchFamily="18" charset="0"/>
              </a:rPr>
              <a:t>Сулардың тоғысу үрдісін көргенде, өз көзіңе өзің сенбейсің. Бұл бір-бірімен кездескен, бірақ араласпайтын мүлдем екі бөлек жиектер.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28684" y="3004034"/>
            <a:ext cx="325278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1600" b="1" dirty="0">
                <a:latin typeface="Times New Roman" pitchFamily="18" charset="0"/>
                <a:cs typeface="Times New Roman" pitchFamily="18" charset="0"/>
              </a:rPr>
              <a:t>1. Аталған өзендер орналасқан Қазақстан аймағы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А) Солтүстік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В) Орталық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С) Оңтүстік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) Шығыс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Е) Батыс</a:t>
            </a:r>
          </a:p>
          <a:p>
            <a:r>
              <a:rPr lang="kk-KZ" sz="1600" b="1" dirty="0">
                <a:latin typeface="Times New Roman" pitchFamily="18" charset="0"/>
                <a:cs typeface="Times New Roman" pitchFamily="18" charset="0"/>
              </a:rPr>
              <a:t>2. Екі өзен түйіскеннен кейінгі өзеннің ағу бағыты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А) солтүстік-шығыс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В) оңтүстік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С) солтүстік-батыс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D) батыс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Е) оңтүстік-шығыс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8"/>
          <p:cNvSpPr>
            <a:spLocks noChangeArrowheads="1"/>
          </p:cNvSpPr>
          <p:nvPr/>
        </p:nvSpPr>
        <p:spPr bwMode="auto">
          <a:xfrm>
            <a:off x="2998887" y="2977639"/>
            <a:ext cx="4741862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1600" b="1" dirty="0">
                <a:latin typeface="Times New Roman" pitchFamily="18" charset="0"/>
                <a:cs typeface="Times New Roman" pitchFamily="18" charset="0"/>
              </a:rPr>
              <a:t>. Төменде берілген пайымдаулардың ішіндегі дұрысы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А) Үлбі өзені Ертіс өзенінің бастауы.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В) Суретте Павлодар қаласы көрсетілген.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С) Үлбі өзенінің суы қара түсті.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D) Үлбі өзені Ертіс өзенінің саласы.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Е) Аталған өзендер Жетісу Алатауынан бастау алады.</a:t>
            </a:r>
          </a:p>
          <a:p>
            <a:r>
              <a:rPr lang="kk-KZ" sz="1600" b="1" dirty="0">
                <a:latin typeface="Times New Roman" pitchFamily="18" charset="0"/>
                <a:cs typeface="Times New Roman" pitchFamily="18" charset="0"/>
              </a:rPr>
              <a:t>4. Аталған өзендердің суларының түсі екі түрлі болуының себебі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А) қара түсті балдырлардың көп өсуі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В) өзен аңғарында жауын-шашынның мол түсуі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С) өзен бойындағы шөгінділердің әркелкілігі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D) ұзақ уақыт бір-бірімен араласпай ағуы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Е) жылдамдықтарының әркелкі болуы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9"/>
          <p:cNvSpPr>
            <a:spLocks noChangeArrowheads="1"/>
          </p:cNvSpPr>
          <p:nvPr/>
        </p:nvSpPr>
        <p:spPr bwMode="auto">
          <a:xfrm>
            <a:off x="7581000" y="3004034"/>
            <a:ext cx="387032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kk-KZ" sz="1600" b="1" dirty="0">
                <a:latin typeface="Times New Roman" pitchFamily="18" charset="0"/>
                <a:cs typeface="Times New Roman" pitchFamily="18" charset="0"/>
              </a:rPr>
              <a:t>5. Үлбі мен Ертіс өзендері суларының біраз қашықтық бойы араласпай ағуының себебі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А) судың жылдамдығы, тұздылығы, температурасының әркелкілігі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В) өзендердің құламаларының, салалар санының, ағысының әркелкілігі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С) орманның көптігі, ағын жылдамдығы, суларының түстерінің әркелкілігі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D) жауын-шашынның молдығы, судың тығыздығы, жылдамдығының әркелкілігі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Е) судың температурасы, жылдамдығы, тығыздығының әркелкілігі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72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3"/>
            <a:ext cx="12192000" cy="818375"/>
          </a:xfrm>
          <a:prstGeom prst="rect">
            <a:avLst/>
          </a:prstGeom>
          <a:solidFill>
            <a:srgbClr val="6CAED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467" b="1" dirty="0">
              <a:solidFill>
                <a:schemeClr val="bg1"/>
              </a:solidFill>
              <a:latin typeface="Palatino Linotype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000" y="818388"/>
            <a:ext cx="4362450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88500" y="101423"/>
            <a:ext cx="6615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ҰБТ </a:t>
            </a:r>
            <a:r>
              <a:rPr lang="ru-RU" sz="3400" b="1" dirty="0" err="1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жауап</a:t>
            </a:r>
            <a:r>
              <a:rPr lang="ru-RU" sz="3400" b="1" dirty="0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парағының</a:t>
            </a:r>
            <a:r>
              <a:rPr lang="ru-RU" sz="3400" b="1" dirty="0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үлгісі</a:t>
            </a: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82667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6227763" y="26954"/>
            <a:ext cx="5749115" cy="283742"/>
          </a:xfrm>
          <a:prstGeom prst="rect">
            <a:avLst/>
          </a:prstGeom>
          <a:solidFill>
            <a:srgbClr val="6CAED0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000" b="1" dirty="0">
              <a:solidFill>
                <a:schemeClr val="bg1"/>
              </a:solidFill>
              <a:latin typeface="Palatino Linotype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49056" y="0"/>
            <a:ext cx="242944" cy="6637800"/>
          </a:xfrm>
          <a:prstGeom prst="rect">
            <a:avLst/>
          </a:prstGeom>
          <a:solidFill>
            <a:srgbClr val="6CA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369725" y="473094"/>
            <a:ext cx="558687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Palatino Linotype" pitchFamily="18" charset="0"/>
                <a:cs typeface="Times New Roman" panose="02020603050405020304" pitchFamily="18" charset="0"/>
              </a:rPr>
              <a:t>Тестілеудің</a:t>
            </a:r>
            <a:r>
              <a:rPr lang="ru-RU" sz="2000" b="1" dirty="0" smtClean="0"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Palatino Linotype" pitchFamily="18" charset="0"/>
                <a:cs typeface="Times New Roman" panose="02020603050405020304" pitchFamily="18" charset="0"/>
              </a:rPr>
              <a:t>нәтижелері</a:t>
            </a:r>
            <a:r>
              <a:rPr lang="ru-RU" sz="2000" b="1" dirty="0" smtClean="0">
                <a:latin typeface="Palatino Linotype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latin typeface="Palatino Linotype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665059" y="1072657"/>
            <a:ext cx="5107716" cy="5410150"/>
            <a:chOff x="6668204" y="774000"/>
            <a:chExt cx="5107716" cy="5410150"/>
          </a:xfrm>
        </p:grpSpPr>
        <p:cxnSp>
          <p:nvCxnSpPr>
            <p:cNvPr id="13" name="Прямая соединительная линия 12">
              <a:extLst>
                <a:ext uri="{FF2B5EF4-FFF2-40B4-BE49-F238E27FC236}">
                  <a16:creationId xmlns="" xmlns:a16="http://schemas.microsoft.com/office/drawing/2014/main" id="{46C55AF7-4EE2-40E0-9A11-AAFC42BFA5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64331" y="1414906"/>
              <a:ext cx="39637" cy="4219094"/>
            </a:xfrm>
            <a:prstGeom prst="line">
              <a:avLst/>
            </a:prstGeom>
            <a:ln w="50800">
              <a:solidFill>
                <a:srgbClr val="6CAE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Группа 24"/>
            <p:cNvGrpSpPr/>
            <p:nvPr/>
          </p:nvGrpSpPr>
          <p:grpSpPr>
            <a:xfrm>
              <a:off x="6690190" y="774000"/>
              <a:ext cx="675000" cy="675731"/>
              <a:chOff x="9157796" y="865193"/>
              <a:chExt cx="675000" cy="675731"/>
            </a:xfrm>
          </p:grpSpPr>
          <p:sp>
            <p:nvSpPr>
              <p:cNvPr id="14" name="Овал 13">
                <a:extLst>
                  <a:ext uri="{FF2B5EF4-FFF2-40B4-BE49-F238E27FC236}">
                    <a16:creationId xmlns="" xmlns:a16="http://schemas.microsoft.com/office/drawing/2014/main" id="{20FC8D9E-76FE-4DA2-9038-AFB2970BA80C}"/>
                  </a:ext>
                </a:extLst>
              </p:cNvPr>
              <p:cNvSpPr/>
              <p:nvPr/>
            </p:nvSpPr>
            <p:spPr>
              <a:xfrm>
                <a:off x="9157796" y="865193"/>
                <a:ext cx="675000" cy="675000"/>
              </a:xfrm>
              <a:prstGeom prst="ellipse">
                <a:avLst/>
              </a:prstGeom>
              <a:solidFill>
                <a:schemeClr val="accent5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5FE0E089-F94C-4DAD-9343-91982DD57BE4}"/>
                  </a:ext>
                </a:extLst>
              </p:cNvPr>
              <p:cNvSpPr txBox="1"/>
              <p:nvPr/>
            </p:nvSpPr>
            <p:spPr>
              <a:xfrm>
                <a:off x="9168924" y="894593"/>
                <a:ext cx="6527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chemeClr val="accent1">
                        <a:lumMod val="75000"/>
                      </a:schemeClr>
                    </a:solidFill>
                  </a:rPr>
                  <a:t>01</a:t>
                </a:r>
                <a:endParaRPr lang="ru-RU" sz="3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6679334" y="1699892"/>
              <a:ext cx="675000" cy="675000"/>
              <a:chOff x="8723808" y="1284705"/>
              <a:chExt cx="675000" cy="675000"/>
            </a:xfrm>
          </p:grpSpPr>
          <p:sp>
            <p:nvSpPr>
              <p:cNvPr id="15" name="Овал 14">
                <a:extLst>
                  <a:ext uri="{FF2B5EF4-FFF2-40B4-BE49-F238E27FC236}">
                    <a16:creationId xmlns="" xmlns:a16="http://schemas.microsoft.com/office/drawing/2014/main" id="{CAD916AD-4EBF-4C46-9DF3-879EE784F6A5}"/>
                  </a:ext>
                </a:extLst>
              </p:cNvPr>
              <p:cNvSpPr/>
              <p:nvPr/>
            </p:nvSpPr>
            <p:spPr>
              <a:xfrm>
                <a:off x="8723808" y="1284705"/>
                <a:ext cx="675000" cy="675000"/>
              </a:xfrm>
              <a:prstGeom prst="ellipse">
                <a:avLst/>
              </a:prstGeom>
              <a:solidFill>
                <a:schemeClr val="accent3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68F5F177-6241-458D-B305-50FCDF948C77}"/>
                  </a:ext>
                </a:extLst>
              </p:cNvPr>
              <p:cNvSpPr txBox="1"/>
              <p:nvPr/>
            </p:nvSpPr>
            <p:spPr>
              <a:xfrm>
                <a:off x="8734935" y="1299039"/>
                <a:ext cx="6527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chemeClr val="accent1">
                        <a:lumMod val="75000"/>
                      </a:schemeClr>
                    </a:solidFill>
                  </a:rPr>
                  <a:t>02</a:t>
                </a:r>
                <a:endParaRPr lang="ru-RU" sz="3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>
              <a:off x="6690190" y="2756126"/>
              <a:ext cx="675000" cy="675365"/>
              <a:chOff x="8521818" y="1993057"/>
              <a:chExt cx="675000" cy="675365"/>
            </a:xfrm>
          </p:grpSpPr>
          <p:sp>
            <p:nvSpPr>
              <p:cNvPr id="16" name="Овал 15">
                <a:extLst>
                  <a:ext uri="{FF2B5EF4-FFF2-40B4-BE49-F238E27FC236}">
                    <a16:creationId xmlns="" xmlns:a16="http://schemas.microsoft.com/office/drawing/2014/main" id="{D2AD7BFD-0EE7-4BE2-80F2-E3FA62C79BE4}"/>
                  </a:ext>
                </a:extLst>
              </p:cNvPr>
              <p:cNvSpPr/>
              <p:nvPr/>
            </p:nvSpPr>
            <p:spPr>
              <a:xfrm>
                <a:off x="8521818" y="1993057"/>
                <a:ext cx="675000" cy="675000"/>
              </a:xfrm>
              <a:prstGeom prst="ellipse">
                <a:avLst/>
              </a:prstGeom>
              <a:solidFill>
                <a:schemeClr val="accent5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751C5BC8-27B3-4377-B0CB-C023BBB759AE}"/>
                  </a:ext>
                </a:extLst>
              </p:cNvPr>
              <p:cNvSpPr txBox="1"/>
              <p:nvPr/>
            </p:nvSpPr>
            <p:spPr>
              <a:xfrm>
                <a:off x="8532945" y="2022091"/>
                <a:ext cx="6527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chemeClr val="accent1">
                        <a:lumMod val="75000"/>
                      </a:schemeClr>
                    </a:solidFill>
                  </a:rPr>
                  <a:t>03</a:t>
                </a:r>
                <a:endParaRPr lang="ru-RU" sz="3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6668204" y="3904817"/>
              <a:ext cx="675000" cy="675000"/>
              <a:chOff x="8541573" y="2096499"/>
              <a:chExt cx="675000" cy="675000"/>
            </a:xfrm>
          </p:grpSpPr>
          <p:sp>
            <p:nvSpPr>
              <p:cNvPr id="17" name="Овал 16">
                <a:extLst>
                  <a:ext uri="{FF2B5EF4-FFF2-40B4-BE49-F238E27FC236}">
                    <a16:creationId xmlns="" xmlns:a16="http://schemas.microsoft.com/office/drawing/2014/main" id="{88FFBF1D-6537-4205-948E-C69BA9A66689}"/>
                  </a:ext>
                </a:extLst>
              </p:cNvPr>
              <p:cNvSpPr/>
              <p:nvPr/>
            </p:nvSpPr>
            <p:spPr>
              <a:xfrm>
                <a:off x="8541573" y="2096499"/>
                <a:ext cx="675000" cy="675000"/>
              </a:xfrm>
              <a:prstGeom prst="ellipse">
                <a:avLst/>
              </a:prstGeom>
              <a:solidFill>
                <a:schemeClr val="accent3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A25210DE-0967-4AFC-AFA7-DB5928987001}"/>
                  </a:ext>
                </a:extLst>
              </p:cNvPr>
              <p:cNvSpPr txBox="1"/>
              <p:nvPr/>
            </p:nvSpPr>
            <p:spPr>
              <a:xfrm>
                <a:off x="8552700" y="2110833"/>
                <a:ext cx="6527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chemeClr val="accent1">
                        <a:lumMod val="75000"/>
                      </a:schemeClr>
                    </a:solidFill>
                  </a:rPr>
                  <a:t>04</a:t>
                </a:r>
                <a:endParaRPr lang="ru-RU" sz="3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>
              <a:off x="6711601" y="5237992"/>
              <a:ext cx="675000" cy="675000"/>
              <a:chOff x="7052665" y="6216430"/>
              <a:chExt cx="675000" cy="675000"/>
            </a:xfrm>
          </p:grpSpPr>
          <p:sp>
            <p:nvSpPr>
              <p:cNvPr id="18" name="Овал 17">
                <a:extLst>
                  <a:ext uri="{FF2B5EF4-FFF2-40B4-BE49-F238E27FC236}">
                    <a16:creationId xmlns="" xmlns:a16="http://schemas.microsoft.com/office/drawing/2014/main" id="{00BB512A-D581-414F-835E-5D5DC62D5B5D}"/>
                  </a:ext>
                </a:extLst>
              </p:cNvPr>
              <p:cNvSpPr/>
              <p:nvPr/>
            </p:nvSpPr>
            <p:spPr>
              <a:xfrm>
                <a:off x="7052665" y="6216430"/>
                <a:ext cx="675000" cy="675000"/>
              </a:xfrm>
              <a:prstGeom prst="ellipse">
                <a:avLst/>
              </a:prstGeom>
              <a:solidFill>
                <a:schemeClr val="accent5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71B8F704-798F-40EA-9520-91B51829E69A}"/>
                  </a:ext>
                </a:extLst>
              </p:cNvPr>
              <p:cNvSpPr txBox="1"/>
              <p:nvPr/>
            </p:nvSpPr>
            <p:spPr>
              <a:xfrm>
                <a:off x="7063791" y="6230764"/>
                <a:ext cx="6527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chemeClr val="accent1">
                        <a:lumMod val="75000"/>
                      </a:schemeClr>
                    </a:solidFill>
                  </a:rPr>
                  <a:t>05</a:t>
                </a:r>
                <a:endParaRPr lang="ru-RU" sz="3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34" name="Прямоугольник 33"/>
            <p:cNvSpPr/>
            <p:nvPr/>
          </p:nvSpPr>
          <p:spPr>
            <a:xfrm>
              <a:off x="7387860" y="785976"/>
              <a:ext cx="43326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Мемлекеттік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комиссиямен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сол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күні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хабарланады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7386601" y="1817266"/>
              <a:ext cx="42813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Тестілеу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өткізу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орнындағы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ақпараттық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тақтаға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ілінеді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7457878" y="2877311"/>
              <a:ext cx="43180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Сертификат </a:t>
              </a:r>
              <a:r>
                <a:rPr lang="ru-RU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электронды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нұсқада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беріледі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7370627" y="3642153"/>
              <a:ext cx="433268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Тестілеу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нәтижесімен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www.testcenter.kz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сайтында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танысуға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болады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тестіленушінің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ТЖК мен  ЖСН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енгізу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арқылы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);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7387439" y="5260820"/>
              <a:ext cx="429906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Нәтижемен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келіспеген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жағдайда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тестіленуші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апелляцияға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өтініш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бере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алады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6119119" y="38655"/>
            <a:ext cx="242944" cy="6637800"/>
          </a:xfrm>
          <a:prstGeom prst="rect">
            <a:avLst/>
          </a:prstGeom>
          <a:solidFill>
            <a:srgbClr val="6CA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79" y="221875"/>
            <a:ext cx="6105525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90" y="461265"/>
            <a:ext cx="3826087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Тыйым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салынады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Аудиториядан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дәліз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кезекшісінің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міндетін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атқаратын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Министрлік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өкілінің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рұқсатынсыз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жүруінсіз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шығуға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Сөйлесуге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орын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ауыстыруға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тестілеу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материалдарымен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алмасуға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тестілеу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материалдарын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аудиториядан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шығаруға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Ұялы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байланыс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құралдарын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оқулықтар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әдістемелік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әдебиеттерді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шпаргалкаларды және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калькуляторды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қолдануға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(ҰБТ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өткізу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пунктіндегі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отырғызу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орындарына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бекітілген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калькуляторды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есептемегенде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);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Тестілеу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материалдарын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парағы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кітапшалар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умаждауға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Корректор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сұйықтығын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қолдануға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парағын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бояуға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қарастырылмаған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секторларын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бояу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парағының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нөмірі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бүлдіруге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kk-K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Тестілеу уақыты аяқталған соң тест материалдарын кезекшіге тапсыру қажет, тапсырмаған жағдайда нәтижелер қабылданбайды;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Қауіпсіздік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жүйесін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әдейі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бүлдіруіне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400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sz="1400" dirty="0"/>
          </a:p>
          <a:p>
            <a:pPr marL="285750" indent="-285750">
              <a:buFont typeface="Arial" pitchFamily="34" charset="0"/>
              <a:buChar char="•"/>
            </a:pPr>
            <a:endParaRPr lang="ru-RU" sz="1400" dirty="0"/>
          </a:p>
          <a:p>
            <a:pPr marL="285750" indent="-285750">
              <a:buFont typeface="Arial" pitchFamily="34" charset="0"/>
              <a:buChar char="•"/>
            </a:pPr>
            <a:endParaRPr lang="ru-RU" sz="1400" dirty="0"/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71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9771"/>
            <a:ext cx="12192000" cy="884355"/>
          </a:xfrm>
          <a:prstGeom prst="rect">
            <a:avLst/>
          </a:prstGeom>
          <a:solidFill>
            <a:srgbClr val="6CAED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467" b="1" smtClean="0">
                <a:solidFill>
                  <a:schemeClr val="bg1"/>
                </a:solidFill>
                <a:latin typeface="Palatino Linotype" pitchFamily="18" charset="0"/>
                <a:ea typeface="+mn-ea"/>
                <a:cs typeface="Times New Roman" panose="02020603050405020304" pitchFamily="18" charset="0"/>
              </a:rPr>
              <a:t>Апелляция</a:t>
            </a:r>
            <a:endParaRPr lang="ru-RU" sz="3467" b="1" dirty="0">
              <a:solidFill>
                <a:schemeClr val="bg1"/>
              </a:solidFill>
              <a:latin typeface="Palatino Linotype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0999" y="1089000"/>
            <a:ext cx="116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Апелляция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өтініштері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ҰБТ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нәтижелері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хабарланғаннан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келесі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күнгі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сағат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13.00-ге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қабылданады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72826" y="1467782"/>
            <a:ext cx="5355762" cy="400110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Апелляция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мына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жағдайларда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қарастырылады</a:t>
            </a:r>
            <a:r>
              <a:rPr lang="ru-RU" sz="2000" dirty="0" smtClean="0">
                <a:solidFill>
                  <a:prstClr val="black"/>
                </a:solidFill>
              </a:rPr>
              <a:t>: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000" y="1993890"/>
            <a:ext cx="5920430" cy="400110"/>
          </a:xfrm>
          <a:prstGeom prst="rect">
            <a:avLst/>
          </a:prstGeom>
          <a:solidFill>
            <a:srgbClr val="6CAED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Мазмұнына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10208" y="2000063"/>
            <a:ext cx="5482992" cy="400110"/>
          </a:xfrm>
          <a:prstGeom prst="rect">
            <a:avLst/>
          </a:prstGeom>
          <a:solidFill>
            <a:srgbClr val="6CAED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себептерге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0999" y="2391923"/>
            <a:ext cx="5920431" cy="3785652"/>
          </a:xfrm>
          <a:prstGeom prst="rect">
            <a:avLst/>
          </a:prstGeom>
          <a:solidFill>
            <a:srgbClr val="F2F2F2"/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ұрыс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жауаптар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кодымен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келмесе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жауаптың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нұсқасы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көрсетіледі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533387" algn="l"/>
              </a:tabLst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ұрыс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болмаса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441314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ерілген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нұсқасынан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жауапты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таңдауға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тест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тапсырмаларында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бірден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жауаптардың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нұсқалары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көрсетіледі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ест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тапсырмасы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құрылмаса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тест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тапсырмасы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шартының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фрагменті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мәтін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сызба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суреттер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кестелер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табылмаса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соның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нәтижесінде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жауапты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анықтау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болмағанда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0207" y="2409623"/>
            <a:ext cx="5482992" cy="3785652"/>
          </a:xfrm>
          <a:prstGeom prst="rect">
            <a:avLst/>
          </a:prstGeom>
          <a:solidFill>
            <a:srgbClr val="F2F2F2"/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ұрыс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жауаптар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кодымен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келетін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боялған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дөңгелекшені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сканер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дөңгелекше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оқыса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ұрыс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жауаптар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кодымен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келетін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боялған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дөңгелекшені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сканер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бос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дөңгелекше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оқыса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3) Ж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ауап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парағында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ақау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болғанда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R" startAt="3"/>
            </a:pP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R" startAt="3"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70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8383089" y="2164264"/>
            <a:ext cx="3456406" cy="36694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499806" y="1438338"/>
            <a:ext cx="3456406" cy="7424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55575" y="949507"/>
            <a:ext cx="4131227" cy="57644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67" y="3333629"/>
            <a:ext cx="2410263" cy="18053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772"/>
            <a:ext cx="12192000" cy="802161"/>
          </a:xfrm>
          <a:solidFill>
            <a:srgbClr val="6CAED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3467" b="1" dirty="0" smtClean="0">
                <a:solidFill>
                  <a:schemeClr val="bg1"/>
                </a:solidFill>
                <a:latin typeface="Palatino Linotype" pitchFamily="18" charset="0"/>
                <a:ea typeface="+mn-ea"/>
                <a:cs typeface="Times New Roman" panose="02020603050405020304" pitchFamily="18" charset="0"/>
              </a:rPr>
              <a:t>ҰБТ-</a:t>
            </a:r>
            <a:r>
              <a:rPr lang="ru-RU" sz="3467" b="1" dirty="0" err="1" smtClean="0">
                <a:solidFill>
                  <a:schemeClr val="bg1"/>
                </a:solidFill>
                <a:latin typeface="Palatino Linotype" pitchFamily="18" charset="0"/>
                <a:ea typeface="+mn-ea"/>
                <a:cs typeface="Times New Roman" panose="02020603050405020304" pitchFamily="18" charset="0"/>
              </a:rPr>
              <a:t>ға</a:t>
            </a:r>
            <a:r>
              <a:rPr lang="ru-RU" sz="3467" b="1" dirty="0" smtClean="0">
                <a:solidFill>
                  <a:schemeClr val="bg1"/>
                </a:solidFill>
                <a:latin typeface="Palatino Linotype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467" b="1" dirty="0" err="1" smtClean="0">
                <a:solidFill>
                  <a:schemeClr val="bg1"/>
                </a:solidFill>
                <a:latin typeface="Palatino Linotype" pitchFamily="18" charset="0"/>
                <a:ea typeface="+mn-ea"/>
                <a:cs typeface="Times New Roman" panose="02020603050405020304" pitchFamily="18" charset="0"/>
              </a:rPr>
              <a:t>дайындық</a:t>
            </a:r>
            <a:endParaRPr lang="ru-RU" sz="3467" b="1" dirty="0">
              <a:solidFill>
                <a:schemeClr val="bg1"/>
              </a:solidFill>
              <a:latin typeface="Palatino Linotype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5" y="949507"/>
            <a:ext cx="4131226" cy="707886"/>
          </a:xfrm>
          <a:prstGeom prst="rect">
            <a:avLst/>
          </a:prstGeom>
          <a:solidFill>
            <a:srgbClr val="6CAED0"/>
          </a:solidFill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байқау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сынағы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тестілеу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орталығының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сайтында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5575" y="2418423"/>
            <a:ext cx="4191353" cy="40011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en-US" sz="2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https://prob-ent.testcenter.kz/#/login</a:t>
            </a:r>
            <a:endParaRPr lang="ru-RU" sz="20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4719" y="5317833"/>
            <a:ext cx="3872961" cy="70788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</a:t>
            </a:r>
            <a:r>
              <a:rPr lang="ru-RU" sz="20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байқау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сынағының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бағасы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260 </a:t>
            </a:r>
            <a:r>
              <a:rPr lang="ru-RU" sz="20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теңге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blob:https://web.whatsapp.com/fd5eb0b6-cb22-4b95-9c63-a4d6147c037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whatsapp.com/fd5eb0b6-cb22-4b95-9c63-a4d6147c037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4466072" y="1455600"/>
            <a:ext cx="7373423" cy="4377362"/>
            <a:chOff x="4473984" y="1909968"/>
            <a:chExt cx="7373423" cy="4377362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6345" y="2846153"/>
              <a:ext cx="2605718" cy="1883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8517524" y="5364000"/>
              <a:ext cx="3203360" cy="923330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lvl="0" algn="ctr"/>
              <a:r>
                <a:rPr lang="ru-RU" i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Байқау</a:t>
              </a:r>
              <a:r>
                <a:rPr lang="ru-RU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i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сынағы</a:t>
              </a:r>
              <a:r>
                <a:rPr lang="ru-RU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i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сұрақ</a:t>
              </a:r>
              <a:r>
                <a:rPr lang="ru-RU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i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кітапшасының</a:t>
              </a:r>
              <a:r>
                <a:rPr lang="ru-RU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i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бағасы</a:t>
              </a:r>
              <a:r>
                <a:rPr lang="ru-RU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351 </a:t>
              </a:r>
              <a:r>
                <a:rPr lang="ru-RU" i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теңге</a:t>
              </a:r>
              <a:r>
                <a:rPr lang="ru-RU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473984" y="5364000"/>
              <a:ext cx="3456407" cy="646331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lvl="0" algn="ctr"/>
              <a:r>
                <a:rPr lang="ru-RU" i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Оқу-әдістемелік</a:t>
              </a:r>
              <a:r>
                <a:rPr lang="ru-RU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i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құралдың</a:t>
              </a:r>
              <a:r>
                <a:rPr lang="ru-RU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i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бағасы</a:t>
              </a:r>
              <a:r>
                <a:rPr lang="ru-RU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414 </a:t>
              </a:r>
              <a:r>
                <a:rPr lang="ru-RU" i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теңге</a:t>
              </a:r>
              <a:r>
                <a:rPr lang="ru-RU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4694417" y="2919309"/>
              <a:ext cx="3015000" cy="1918239"/>
              <a:chOff x="0" y="0"/>
              <a:chExt cx="7754587" cy="4156364"/>
            </a:xfrm>
          </p:grpSpPr>
          <p:pic>
            <p:nvPicPr>
              <p:cNvPr id="15" name="Рисунок 14" descr="C:\Users\i.magzhan\Downloads\WhatsApp Image 2020-11-12 at 11.23.39.jpe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6317" y="0"/>
                <a:ext cx="2588821" cy="376447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Рисунок 15" descr="C:\Users\i.magzhan\Downloads\WhatsApp Image 2020-11-12 at 11.23.40.jpe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793722">
                <a:off x="0" y="190005"/>
                <a:ext cx="2612572" cy="374072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Рисунок 16" descr="C:\Users\i.magzhan\Downloads\WhatsApp Image 2020-11-12 at 11.23.41.jpe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53190">
                <a:off x="5142016" y="391886"/>
                <a:ext cx="2612571" cy="376447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" name="Прямоугольник 17"/>
            <p:cNvSpPr/>
            <p:nvPr/>
          </p:nvSpPr>
          <p:spPr>
            <a:xfrm>
              <a:off x="8391001" y="1909968"/>
              <a:ext cx="3456406" cy="70788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lIns="91440" tIns="45720" rIns="91440" bIns="45720">
              <a:spAutoFit/>
            </a:bodyPr>
            <a:lstStyle/>
            <a:p>
              <a:pPr lvl="0" algn="ctr"/>
              <a:r>
                <a:rPr lang="ru-RU" sz="20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Байқау</a:t>
              </a:r>
              <a:r>
                <a:rPr lang="ru-RU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сынағының</a:t>
              </a:r>
              <a:r>
                <a:rPr lang="ru-RU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сұрақ</a:t>
              </a:r>
              <a:r>
                <a:rPr lang="ru-RU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кітапшалары</a:t>
              </a:r>
              <a:r>
                <a:rPr lang="ru-RU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473985" y="1909968"/>
              <a:ext cx="3351294" cy="400110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lvl="0" algn="ctr"/>
              <a:r>
                <a:rPr lang="ru-RU" sz="20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Оқу-әдістемелік</a:t>
              </a:r>
              <a:r>
                <a:rPr lang="ru-RU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құрал</a:t>
              </a:r>
              <a:r>
                <a:rPr lang="ru-RU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4836001" y="949507"/>
            <a:ext cx="6766516" cy="46166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ҰБТ 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өткізу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пункттерінде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сатып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ала 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аласыз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99264" y="2180748"/>
            <a:ext cx="3456948" cy="36529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499806" y="5849783"/>
            <a:ext cx="769219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u="sng" dirty="0" smtClean="0">
                <a:latin typeface="Times New Roman" pitchFamily="18" charset="0"/>
                <a:cs typeface="Times New Roman" pitchFamily="18" charset="0"/>
              </a:rPr>
              <a:t>ҰБТ </a:t>
            </a:r>
            <a:r>
              <a:rPr lang="ru-RU" sz="2500" b="1" u="sng" dirty="0" err="1" smtClean="0">
                <a:latin typeface="Times New Roman" pitchFamily="18" charset="0"/>
                <a:cs typeface="Times New Roman" pitchFamily="18" charset="0"/>
              </a:rPr>
              <a:t>өткізу</a:t>
            </a:r>
            <a:r>
              <a:rPr lang="ru-RU" sz="25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u="sng" dirty="0" err="1" smtClean="0">
                <a:latin typeface="Times New Roman" pitchFamily="18" charset="0"/>
                <a:cs typeface="Times New Roman" pitchFamily="18" charset="0"/>
              </a:rPr>
              <a:t>пункттерінің</a:t>
            </a:r>
            <a:r>
              <a:rPr lang="ru-RU" sz="25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u="sng" dirty="0" err="1" smtClean="0">
                <a:latin typeface="Times New Roman" pitchFamily="18" charset="0"/>
                <a:cs typeface="Times New Roman" pitchFamily="18" charset="0"/>
              </a:rPr>
              <a:t>мекен-жайы</a:t>
            </a:r>
            <a:r>
              <a:rPr lang="ru-RU" sz="2500" b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https://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www.testcenter.kz/ru/contacts/kontakty-filialov/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46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E3C9821-5591-4CF4-89A7-31405354F565}"/>
              </a:ext>
            </a:extLst>
          </p:cNvPr>
          <p:cNvSpPr/>
          <p:nvPr/>
        </p:nvSpPr>
        <p:spPr>
          <a:xfrm>
            <a:off x="0" y="0"/>
            <a:ext cx="5466000" cy="6858000"/>
          </a:xfrm>
          <a:prstGeom prst="rect">
            <a:avLst/>
          </a:prstGeom>
          <a:solidFill>
            <a:srgbClr val="6CA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AEC55727-BA37-4438-8ACD-551E0CC2D3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84674" y="372977"/>
            <a:ext cx="6707326" cy="379373"/>
          </a:xfrm>
          <a:solidFill>
            <a:srgbClr val="6CAED0"/>
          </a:solidFill>
        </p:spPr>
        <p:txBody>
          <a:bodyPr>
            <a:norm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Рақмет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372977"/>
            <a:ext cx="548467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rgbClr val="6CAED0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smtClean="0">
                <a:solidFill>
                  <a:srgbClr val="6CAED0"/>
                </a:solidFill>
                <a:latin typeface="Palatino Linotype" pitchFamily="18" charset="0"/>
                <a:cs typeface="Times New Roman" panose="02020603050405020304" pitchFamily="18" charset="0"/>
              </a:rPr>
              <a:t>ҰБТ </a:t>
            </a:r>
            <a:r>
              <a:rPr lang="kk-KZ" b="1">
                <a:solidFill>
                  <a:srgbClr val="6CAED0"/>
                </a:solidFill>
                <a:latin typeface="Palatino Linotype" pitchFamily="18" charset="0"/>
                <a:cs typeface="Times New Roman" panose="02020603050405020304" pitchFamily="18" charset="0"/>
              </a:rPr>
              <a:t>– </a:t>
            </a:r>
            <a:r>
              <a:rPr lang="kk-KZ" b="1" smtClean="0">
                <a:solidFill>
                  <a:srgbClr val="6CAED0"/>
                </a:solidFill>
                <a:latin typeface="Palatino Linotype" pitchFamily="18" charset="0"/>
                <a:cs typeface="Times New Roman" panose="02020603050405020304" pitchFamily="18" charset="0"/>
              </a:rPr>
              <a:t>2021 </a:t>
            </a:r>
            <a:endParaRPr lang="ru-RU" dirty="0">
              <a:solidFill>
                <a:srgbClr val="6CAED0"/>
              </a:solidFill>
            </a:endParaRPr>
          </a:p>
          <a:p>
            <a:pPr algn="ctr"/>
            <a:r>
              <a:rPr lang="kk-KZ" b="1" dirty="0" smtClean="0">
                <a:solidFill>
                  <a:srgbClr val="6CAED0"/>
                </a:solidFill>
                <a:latin typeface="Palatino Linotype" pitchFamily="18" charset="0"/>
                <a:cs typeface="Times New Roman" panose="02020603050405020304" pitchFamily="18" charset="0"/>
              </a:rPr>
              <a:t>сұрақтары бойынша интернет-ресурстар</a:t>
            </a:r>
            <a:endParaRPr lang="ru-RU" dirty="0">
              <a:solidFill>
                <a:srgbClr val="6CAED0"/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3"/>
          <a:srcRect l="1122" t="13105" r="80929" b="70655"/>
          <a:stretch/>
        </p:blipFill>
        <p:spPr bwMode="auto">
          <a:xfrm>
            <a:off x="309684" y="1289331"/>
            <a:ext cx="692040" cy="4108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/>
          <p:cNvPicPr/>
          <p:nvPr/>
        </p:nvPicPr>
        <p:blipFill rotWithShape="1">
          <a:blip r:embed="rId4"/>
          <a:srcRect l="63461" t="14246" r="24038" b="63247"/>
          <a:stretch/>
        </p:blipFill>
        <p:spPr bwMode="auto">
          <a:xfrm>
            <a:off x="377097" y="1904753"/>
            <a:ext cx="557213" cy="564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/>
          <p:nvPr/>
        </p:nvPicPr>
        <p:blipFill rotWithShape="1">
          <a:blip r:embed="rId5"/>
          <a:srcRect l="76122" t="14530" r="11378" b="62678"/>
          <a:stretch/>
        </p:blipFill>
        <p:spPr bwMode="auto">
          <a:xfrm>
            <a:off x="361937" y="2632061"/>
            <a:ext cx="557213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/>
          <p:cNvPicPr/>
          <p:nvPr/>
        </p:nvPicPr>
        <p:blipFill rotWithShape="1">
          <a:blip r:embed="rId6"/>
          <a:srcRect l="55930" t="17379" r="26122" b="50997"/>
          <a:stretch/>
        </p:blipFill>
        <p:spPr bwMode="auto">
          <a:xfrm>
            <a:off x="372211" y="3352324"/>
            <a:ext cx="513016" cy="4973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/>
          <p:cNvPicPr/>
          <p:nvPr/>
        </p:nvPicPr>
        <p:blipFill rotWithShape="1">
          <a:blip r:embed="rId7"/>
          <a:srcRect l="60096" t="20229" r="7692" b="24785"/>
          <a:stretch/>
        </p:blipFill>
        <p:spPr bwMode="auto">
          <a:xfrm>
            <a:off x="305180" y="4069965"/>
            <a:ext cx="626490" cy="5895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34687" y="1308311"/>
            <a:ext cx="1948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http://testcenter.kz/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01000" y="2077490"/>
            <a:ext cx="3901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https://www.facebook.com/testcenterkz/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01000" y="2741045"/>
            <a:ext cx="4023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fontAlgn="base">
              <a:buNone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https://www.instagram.com/testcenterkz/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101000" y="3432063"/>
            <a:ext cx="2678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>
              <a:buNone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https://vk.com/testcenterkz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097930" y="4035670"/>
            <a:ext cx="367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://www.youtube.com/channel/UCzmZObVJTezesGyIEKw6h-Q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68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621" y="324000"/>
            <a:ext cx="2979017" cy="48013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422" y="324001"/>
            <a:ext cx="4407750" cy="557075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ҰБТ-ға кімдер қатыса алады?</a:t>
            </a:r>
            <a:endParaRPr lang="en-US" sz="20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ЖОО-</a:t>
            </a:r>
            <a:r>
              <a:rPr lang="ru-RU" sz="1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</a:t>
            </a: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ақылы</a:t>
            </a: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</a:t>
            </a: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қабылдану</a:t>
            </a: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endParaRPr lang="en-US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алауы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ЖОО-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ға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ақылы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негізде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оқуға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қабылдану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орта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беру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ұйымдарының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бітіруші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11 (12)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оқушылары</a:t>
            </a:r>
            <a:endParaRPr lang="kk-KZ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kk-KZ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kk-KZ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ЖОО-ға ақылы негізде одан әрі қабылдану үшін</a:t>
            </a:r>
            <a:endParaRPr lang="en-US" sz="1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Күнтізбелік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ЖОО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ның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күндізгі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бөліміне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ақылы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негізде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ҰБТ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сертификатынсыз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қабылданған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тұлғалар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kk-KZ" sz="1600" b="1" dirty="0" smtClean="0">
                <a:solidFill>
                  <a:srgbClr val="FFFF00"/>
                </a:solidFill>
              </a:rPr>
              <a:t>  </a:t>
            </a:r>
            <a:r>
              <a:rPr lang="kk-KZ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Шығармашылықтан </a:t>
            </a:r>
            <a:r>
              <a:rPr lang="en-US" sz="1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en-US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en-US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беру</a:t>
            </a:r>
            <a:r>
              <a:rPr lang="en-US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бағдарламалар</a:t>
            </a:r>
            <a:r>
              <a:rPr lang="en-US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тобына</a:t>
            </a:r>
            <a:r>
              <a:rPr lang="en-US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ауысу</a:t>
            </a:r>
            <a:r>
              <a:rPr lang="kk-KZ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үшін</a:t>
            </a:r>
          </a:p>
          <a:p>
            <a:pPr algn="just"/>
            <a:r>
              <a:rPr lang="en-US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ығармашылық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дайындықты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талап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ететін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беру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бағдарламалары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тобы</a:t>
            </a:r>
            <a:r>
              <a:rPr lang="kk-KZ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нан басқаға ауысуға ниет білдірген ЖОО-ның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алушы</a:t>
            </a:r>
            <a:r>
              <a:rPr lang="kk-KZ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лары</a:t>
            </a:r>
            <a:endParaRPr lang="en-US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63753" y="324001"/>
            <a:ext cx="4402877" cy="206210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ҰБТ-ға қатысуға өтініштер беру мерзімі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1-15 </a:t>
            </a:r>
            <a:r>
              <a:rPr lang="ru-RU" sz="3200" b="1" dirty="0" err="1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желтоқсан</a:t>
            </a:r>
            <a:endParaRPr lang="ru-RU" sz="32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62375" y="1189865"/>
            <a:ext cx="3285000" cy="0"/>
          </a:xfrm>
          <a:prstGeom prst="line">
            <a:avLst/>
          </a:prstGeom>
          <a:ln w="571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>
            <a:off x="2279833" y="5894757"/>
            <a:ext cx="9711167" cy="830997"/>
            <a:chOff x="2265262" y="5819956"/>
            <a:chExt cx="9164007" cy="830997"/>
          </a:xfrm>
        </p:grpSpPr>
        <p:sp>
          <p:nvSpPr>
            <p:cNvPr id="17" name="TextBox 16"/>
            <p:cNvSpPr txBox="1"/>
            <p:nvPr/>
          </p:nvSpPr>
          <p:spPr>
            <a:xfrm>
              <a:off x="2662641" y="5819956"/>
              <a:ext cx="87666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1600" b="1" dirty="0" smtClean="0">
                  <a:latin typeface="Palatino Linotype" pitchFamily="18" charset="0"/>
                </a:rPr>
                <a:t>Өтініш берушінің жеке куәлігі немесе төлқұжаты болған жағдайда онлайн өтініш бере алады, ал тек туу туралы куәлігі бар тұлғалар өтінішті қабылдау пунктері арқылы береді </a:t>
              </a:r>
              <a:endParaRPr lang="ru-RU" sz="1600" b="1" dirty="0">
                <a:latin typeface="Palatino Linotype" pitchFamily="18" charset="0"/>
              </a:endParaRPr>
            </a:p>
          </p:txBody>
        </p:sp>
        <p:pic>
          <p:nvPicPr>
            <p:cNvPr id="18" name="Picture 3" descr="C:\Users\b.amzeeva\AppData\Local\Microsoft\Windows\INetCache\IE\BWZBUA2C\1200px-Exclamation_mark_2.svg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5262" y="5846614"/>
              <a:ext cx="926302" cy="804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2728413" y="5846614"/>
              <a:ext cx="863508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2745365" y="6650953"/>
              <a:ext cx="863508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11363497" y="5846614"/>
              <a:ext cx="0" cy="80433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7577512" y="2724657"/>
            <a:ext cx="4389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Өтініштер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ҰТО-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ның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сайты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онлайн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режимде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беріледі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77237" y="3555655"/>
            <a:ext cx="4402877" cy="15696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ҰБТ-ның өтетін мерзімі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15-20 </a:t>
            </a:r>
            <a:r>
              <a:rPr lang="ru-RU" sz="3200" b="1" dirty="0" err="1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қаңтар</a:t>
            </a:r>
            <a:endParaRPr lang="ru-RU" sz="32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33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195447" y="5792801"/>
            <a:ext cx="3791712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indent="361950" algn="just"/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кезеңдерден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сәтті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өткеннен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Сіз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Сіздің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өтінішіңіз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қабылданды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хабарламасын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көресіз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771827" y="261992"/>
            <a:ext cx="287129" cy="301446"/>
          </a:xfrm>
          <a:prstGeom prst="ellipse">
            <a:avLst/>
          </a:prstGeom>
          <a:solidFill>
            <a:srgbClr val="6AAE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9768460" y="324000"/>
            <a:ext cx="287129" cy="301446"/>
          </a:xfrm>
          <a:prstGeom prst="ellipse">
            <a:avLst/>
          </a:prstGeom>
          <a:solidFill>
            <a:srgbClr val="6AAE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723993" y="261992"/>
            <a:ext cx="287129" cy="301446"/>
          </a:xfrm>
          <a:prstGeom prst="ellipse">
            <a:avLst/>
          </a:prstGeom>
          <a:solidFill>
            <a:srgbClr val="6AAE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92" y="636363"/>
            <a:ext cx="3996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ӨТІНІШ БЕРУ (ОНЛАЙН РЕЖИМДЕ)</a:t>
            </a:r>
          </a:p>
          <a:p>
            <a:pPr algn="ct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ЖЕКЕ КУӘЛІГІ НЕМЕСЕ ПАСПОРТЫ БАР,  </a:t>
            </a:r>
            <a:r>
              <a:rPr lang="ru-RU" sz="1000" b="1" u="sng" dirty="0" smtClean="0">
                <a:latin typeface="Times New Roman" pitchFamily="18" charset="0"/>
                <a:cs typeface="Times New Roman" pitchFamily="18" charset="0"/>
              </a:rPr>
              <a:t>ЖАСЫ 18-ГЕ ТОЛ</a:t>
            </a:r>
            <a:r>
              <a:rPr lang="kk-KZ" sz="1000" b="1" u="sng" dirty="0" smtClean="0">
                <a:latin typeface="Times New Roman" pitchFamily="18" charset="0"/>
                <a:cs typeface="Times New Roman" pitchFamily="18" charset="0"/>
              </a:rPr>
              <a:t>ҒАН ТҰЛҒАЛАР </a:t>
            </a:r>
            <a:r>
              <a:rPr lang="kk-KZ" sz="1000" b="1" dirty="0" smtClean="0">
                <a:latin typeface="Times New Roman" pitchFamily="18" charset="0"/>
                <a:cs typeface="Times New Roman" pitchFamily="18" charset="0"/>
              </a:rPr>
              <a:t>ҮШІН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168" y="1357817"/>
            <a:ext cx="3811908" cy="28931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ҮМІТКЕР </a:t>
            </a:r>
            <a:r>
              <a:rPr lang="en-US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https://</a:t>
            </a:r>
            <a:r>
              <a:rPr lang="en-US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ubt.testcenter.kz/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САЙТЫНА КІРУ КЕРЕК: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Электронды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поштаны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электронды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поштаға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тіркелу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логин мен пароль </a:t>
            </a:r>
            <a:r>
              <a:rPr lang="ru-RU" sz="12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жіберіледі</a:t>
            </a:r>
            <a:r>
              <a:rPr lang="ru-RU" sz="1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kk-KZ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жүйесінде міндетті тіркелуден </a:t>
            </a:r>
            <a:r>
              <a:rPr lang="kk-KZ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өту;</a:t>
            </a:r>
          </a:p>
          <a:p>
            <a:r>
              <a:rPr lang="ru-RU" sz="12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Тіркеу</a:t>
            </a:r>
            <a:r>
              <a:rPr lang="ru-RU" sz="1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куәлік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пен паспорт бар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Тіркеуді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телефон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номерімен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өту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kk-KZ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Тестілеуге өтініш нысанын толтырады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Үміткер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ЖСН-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енгізгеннен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ТАӘ мен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ұйымы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ҰББДҚ-дан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алынып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қойылады</a:t>
            </a:r>
            <a:r>
              <a:rPr lang="ru-RU" sz="1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Мәліметтер</a:t>
            </a:r>
            <a:r>
              <a:rPr lang="ru-RU" sz="1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болмаған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ҰБТ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өткізу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пунктіне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хабарлау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1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kk-KZ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Тестілеуге қатысу үшін ақы </a:t>
            </a:r>
            <a:r>
              <a:rPr lang="kk-KZ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төлейді.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6151" y="648658"/>
            <a:ext cx="3996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ӨТІНІШ БЕРУ (ОНЛАЙН РЕЖИМДЕ)</a:t>
            </a:r>
          </a:p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ЖЕКЕ КУӘЛІГІ НЕМЕСЕ ПАСПОРТЫ БАР,  </a:t>
            </a:r>
            <a:r>
              <a:rPr lang="ru-RU" sz="1000" b="1" u="sng" dirty="0" smtClean="0">
                <a:latin typeface="Times New Roman" pitchFamily="18" charset="0"/>
                <a:cs typeface="Times New Roman" pitchFamily="18" charset="0"/>
              </a:rPr>
              <a:t>ЖАСЫ 18-ГЕ ТОЛМАҒАН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ТҰЛҒАЛАР ҮШІН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31696" y="1224000"/>
            <a:ext cx="3725541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АТА-АНА НЕМЕСЕ ЗАҢДЫ ӨКІЛ БАЛАНЫҢ ҰБТ-ҒА ҚАТЫСУЫНА КЕЛІСІМІН БЕРУІ ТИІС.</a:t>
            </a:r>
          </a:p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ата-ана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заңды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өкіл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u="sng" dirty="0" smtClean="0">
                <a:latin typeface="Times New Roman" pitchFamily="18" charset="0"/>
                <a:cs typeface="Times New Roman" pitchFamily="18" charset="0"/>
              </a:rPr>
              <a:t>DID.GOV.KZ</a:t>
            </a:r>
            <a:r>
              <a:rPr lang="kk-KZ" sz="1200" b="1" u="sng" dirty="0" smtClean="0">
                <a:latin typeface="Times New Roman" pitchFamily="18" charset="0"/>
                <a:cs typeface="Times New Roman" pitchFamily="18" charset="0"/>
              </a:rPr>
              <a:t>  сайтына кіру керек</a:t>
            </a: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ID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жүйесінде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тіркелуден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өтеді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баласының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ЖСН-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көрсетеді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Баласының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ЖСН-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көрсеткеннен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заңды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өкілдің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іс-әрекеті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аяқталады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71450" indent="-171450">
              <a:buFont typeface="Arial" pitchFamily="34" charset="0"/>
              <a:buChar char="•"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08904" y="648658"/>
            <a:ext cx="3996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ӨТІНІШ БЕРУ (ДӘСТҮРЛІ ӘДІСПЕН)</a:t>
            </a:r>
          </a:p>
          <a:p>
            <a:pPr algn="ctr"/>
            <a:r>
              <a:rPr lang="kk-KZ" sz="1000" b="1" dirty="0" smtClean="0">
                <a:latin typeface="Times New Roman" pitchFamily="18" charset="0"/>
                <a:cs typeface="Times New Roman" pitchFamily="18" charset="0"/>
              </a:rPr>
              <a:t>ЖАСЫ 16-ға ТОЛМАҒАН ЖӘНЕ  </a:t>
            </a:r>
            <a:r>
              <a:rPr lang="kk-KZ" sz="1000" b="1" dirty="0">
                <a:latin typeface="Times New Roman" pitchFamily="18" charset="0"/>
                <a:cs typeface="Times New Roman" pitchFamily="18" charset="0"/>
              </a:rPr>
              <a:t>«Туу туралы» </a:t>
            </a:r>
            <a:r>
              <a:rPr lang="kk-KZ" sz="1000" b="1" dirty="0" smtClean="0">
                <a:latin typeface="Times New Roman" pitchFamily="18" charset="0"/>
                <a:cs typeface="Times New Roman" pitchFamily="18" charset="0"/>
              </a:rPr>
              <a:t>КУӘЛІГІ БАР ТҰЛҒАЛАР ҮШІН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56000" y="1357817"/>
            <a:ext cx="3811908" cy="193899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ӨТІНІШ БЕРУ ҮШІН МІНДЕТТІ ТҮРДЕ ҰБТӨП-КЕ БАРЫП, КЕЛЕСІ ҚҰЖАТТАРДЫ ТАПСЫРУЫ ҚАЖЕТ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28600" indent="-228600" algn="just">
              <a:buFont typeface="Arial" pitchFamily="34" charset="0"/>
              <a:buChar char="•"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Өтініш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(ҰБТӨП-те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беріледі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28600" indent="-228600" algn="just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3х4 сантиметр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көлемдегі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фотосурет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28600" indent="-228600" algn="just">
              <a:buFont typeface="Arial" pitchFamily="34" charset="0"/>
              <a:buChar char="•"/>
            </a:pPr>
            <a:r>
              <a:rPr lang="kk-KZ" sz="1200" dirty="0" smtClean="0">
                <a:latin typeface="Times New Roman"/>
                <a:ea typeface="Calibri"/>
              </a:rPr>
              <a:t>Туу </a:t>
            </a:r>
            <a:r>
              <a:rPr lang="kk-KZ" sz="1200" dirty="0">
                <a:latin typeface="Times New Roman"/>
                <a:ea typeface="Calibri"/>
              </a:rPr>
              <a:t>туралы куәлігінің </a:t>
            </a:r>
            <a:r>
              <a:rPr lang="kk-KZ" sz="1200" dirty="0" smtClean="0">
                <a:latin typeface="Times New Roman"/>
                <a:ea typeface="Calibri"/>
              </a:rPr>
              <a:t>көшірмесі; </a:t>
            </a:r>
          </a:p>
          <a:p>
            <a:pPr marL="228600" indent="-228600" algn="just">
              <a:buFont typeface="Arial" pitchFamily="34" charset="0"/>
              <a:buChar char="•"/>
            </a:pP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алатын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ұйымының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анықтама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28600" lvl="0" indent="-228600" algn="just">
              <a:buFont typeface="Arial" pitchFamily="34" charset="0"/>
              <a:buChar char="•"/>
            </a:pPr>
            <a:r>
              <a:rPr lang="kk-K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kk-K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естілеуге </a:t>
            </a:r>
            <a:r>
              <a:rPr lang="kk-K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қатысу үшін ақы төлегені туралы түбіртек (түпнұсқа</a:t>
            </a:r>
            <a:r>
              <a:rPr lang="kk-K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050804" y="834332"/>
            <a:ext cx="0" cy="5699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8085418" y="752715"/>
            <a:ext cx="23486" cy="5724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15266" y="4220139"/>
            <a:ext cx="3791712" cy="646331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lvl="0" indent="361950" algn="just"/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кезеңдерден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сәтті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өткеннен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Сіз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Сіздің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өтінішіңіз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қабылданды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хабарламасын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көресіз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56000" y="3296809"/>
            <a:ext cx="3791712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Тіркеуден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өткеннен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үміткерге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өтініш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қабылданғаны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жөнінде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анықтама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беріледі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195812" y="2948746"/>
            <a:ext cx="3811908" cy="28931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2. ҮМІТКЕР </a:t>
            </a:r>
            <a:r>
              <a:rPr lang="en-US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https://</a:t>
            </a:r>
            <a:r>
              <a:rPr lang="en-US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ubt.testcenter.kz/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САЙТЫНА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КІРУ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КЕРЕК: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Электронды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поштаны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электронды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поштаға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тіркелу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логин мен пароль </a:t>
            </a:r>
            <a:r>
              <a:rPr lang="ru-RU" sz="12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жіберіледі</a:t>
            </a:r>
            <a:r>
              <a:rPr lang="ru-RU" sz="1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kk-KZ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жүйесінде міндетті тіркелуден </a:t>
            </a:r>
            <a:r>
              <a:rPr lang="kk-KZ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өту;</a:t>
            </a:r>
          </a:p>
          <a:p>
            <a:r>
              <a:rPr lang="ru-RU" sz="12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Тіркеу</a:t>
            </a:r>
            <a:r>
              <a:rPr lang="ru-RU" sz="1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куәлік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пен паспорт бар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Тіркелу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барысында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телефон </a:t>
            </a:r>
            <a:r>
              <a:rPr lang="ru-RU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номерін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kk-KZ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Тестілеуге өтініш нысанын толтырады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Үміткер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ЖСН-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енгізгеннен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ТАӘ мен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ұйымы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ҰББДҚ-дан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алынып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қойылады</a:t>
            </a:r>
            <a:r>
              <a:rPr lang="ru-RU" sz="1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Мәліметтер</a:t>
            </a:r>
            <a:r>
              <a:rPr lang="ru-RU" sz="1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болмаған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ҰБТ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өткізу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пунктіне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хабарлау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1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kk-KZ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Тестілеуге қатысу үшін ақы </a:t>
            </a:r>
            <a:r>
              <a:rPr lang="kk-KZ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төлейді.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24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C:\Users\b.amzeeva\AppData\Local\Microsoft\Windows\INetCache\IE\7L8CTGOE\mental-health-survey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389" y="4836101"/>
            <a:ext cx="1382832" cy="165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0" y="99000"/>
            <a:ext cx="12192000" cy="445192"/>
            <a:chOff x="0" y="99000"/>
            <a:chExt cx="12192000" cy="445192"/>
          </a:xfrm>
        </p:grpSpPr>
        <p:sp>
          <p:nvSpPr>
            <p:cNvPr id="24" name="Заголовок 1"/>
            <p:cNvSpPr txBox="1">
              <a:spLocks/>
            </p:cNvSpPr>
            <p:nvPr/>
          </p:nvSpPr>
          <p:spPr>
            <a:xfrm>
              <a:off x="0" y="99000"/>
              <a:ext cx="10281000" cy="445192"/>
            </a:xfrm>
            <a:prstGeom prst="rect">
              <a:avLst/>
            </a:prstGeom>
            <a:solidFill>
              <a:srgbClr val="6CAED0"/>
            </a:solidFill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3400" b="1">
                  <a:solidFill>
                    <a:schemeClr val="bg1"/>
                  </a:solidFill>
                  <a:latin typeface="Palatino Linotype" pitchFamily="18" charset="0"/>
                  <a:ea typeface="+mj-ea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kk-KZ" sz="3000" dirty="0" smtClean="0"/>
                <a:t>                          ҰБТ-ға қатысу төлемақы бойынша</a:t>
              </a:r>
              <a:endParaRPr lang="ru-RU" sz="3000" dirty="0"/>
            </a:p>
          </p:txBody>
        </p:sp>
        <p:sp>
          <p:nvSpPr>
            <p:cNvPr id="25" name="Фигура, имеющая форму буквы L 24"/>
            <p:cNvSpPr/>
            <p:nvPr/>
          </p:nvSpPr>
          <p:spPr>
            <a:xfrm>
              <a:off x="9201000" y="109296"/>
              <a:ext cx="2991000" cy="434895"/>
            </a:xfrm>
            <a:prstGeom prst="corner">
              <a:avLst/>
            </a:prstGeom>
            <a:solidFill>
              <a:srgbClr val="6CAED0"/>
            </a:solidFill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endParaRPr lang="ru-RU" sz="3400" b="1">
                <a:solidFill>
                  <a:schemeClr val="bg1"/>
                </a:solidFill>
                <a:latin typeface="Palatino Linotype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27" name="Равнобедренный треугольник 26"/>
            <p:cNvSpPr/>
            <p:nvPr/>
          </p:nvSpPr>
          <p:spPr>
            <a:xfrm rot="6343772">
              <a:off x="9361140" y="138314"/>
              <a:ext cx="302429" cy="264609"/>
            </a:xfrm>
            <a:prstGeom prst="triangle">
              <a:avLst/>
            </a:prstGeom>
            <a:solidFill>
              <a:srgbClr val="6CAED0"/>
            </a:solidFill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endParaRPr lang="ru-RU" sz="3400" b="1">
                <a:solidFill>
                  <a:schemeClr val="bg1"/>
                </a:solidFill>
                <a:latin typeface="Palatino Linotype" pitchFamily="18" charset="0"/>
                <a:ea typeface="+mj-ea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2173714" y="684000"/>
            <a:ext cx="810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Тестілеу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құны – 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2242 тенге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3086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Тестілеуге қатысу үшін ақы төлеуді екі түрлі әдіспен жүзеге асыруға болады: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33492" y="1719000"/>
            <a:ext cx="11725015" cy="2064629"/>
            <a:chOff x="331985" y="2031474"/>
            <a:chExt cx="11725015" cy="2064629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331985" y="2031474"/>
              <a:ext cx="3289015" cy="2062103"/>
            </a:xfrm>
            <a:prstGeom prst="rect">
              <a:avLst/>
            </a:prstGeom>
            <a:ln w="38100">
              <a:solidFill>
                <a:srgbClr val="0070C0"/>
              </a:solidFill>
              <a:prstDash val="lgDash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just"/>
              <a:endParaRPr lang="kk-KZ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just"/>
              <a:r>
                <a:rPr lang="kk-KZ" sz="1600" dirty="0" smtClean="0">
                  <a:latin typeface="Times New Roman" pitchFamily="18" charset="0"/>
                  <a:cs typeface="Times New Roman" pitchFamily="18" charset="0"/>
                </a:rPr>
                <a:t>1) онлайн </a:t>
              </a:r>
              <a:r>
                <a:rPr lang="kk-KZ" sz="1600" dirty="0">
                  <a:latin typeface="Times New Roman" pitchFamily="18" charset="0"/>
                  <a:cs typeface="Times New Roman" pitchFamily="18" charset="0"/>
                </a:rPr>
                <a:t>веб-қосымшасы арқылы (жүйенің ішінен шықпай). 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kk-KZ" sz="1600" dirty="0">
                  <a:latin typeface="Times New Roman" pitchFamily="18" charset="0"/>
                  <a:cs typeface="Times New Roman" pitchFamily="18" charset="0"/>
                </a:rPr>
                <a:t>Онлайн төлем жасағандар үшін «Сіздің өтінішіңіз қабылданды» хабарламасы шығады, яғни ҰБТ-ға қатысушылар ДБ-ға тіркелесіз. </a:t>
              </a:r>
              <a:endParaRPr lang="kk-KZ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711000" y="2034000"/>
              <a:ext cx="8346000" cy="2062103"/>
            </a:xfrm>
            <a:prstGeom prst="rect">
              <a:avLst/>
            </a:prstGeom>
            <a:ln w="38100">
              <a:solidFill>
                <a:srgbClr val="0070C0"/>
              </a:solidFill>
              <a:prstDash val="lgDash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just" fontAlgn="base"/>
              <a:r>
                <a:rPr lang="kk-KZ" sz="16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2) </a:t>
              </a:r>
              <a:r>
                <a:rPr lang="kk-KZ" sz="1600" dirty="0">
                  <a:latin typeface="Times New Roman" pitchFamily="18" charset="0"/>
                  <a:cs typeface="Times New Roman" pitchFamily="18" charset="0"/>
                </a:rPr>
                <a:t>«Қазақстан Халық Банкі» АҚ арқылы ҚР БҒМ «Ұлттық тестілеу орталығы» РМҚК реквизитіне төлеу арқылы.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  <a:p>
              <a:pPr algn="just" fontAlgn="base"/>
              <a:r>
                <a:rPr lang="kk-KZ" sz="1600" dirty="0">
                  <a:latin typeface="Times New Roman" pitchFamily="18" charset="0"/>
                  <a:cs typeface="Times New Roman" pitchFamily="18" charset="0"/>
                </a:rPr>
                <a:t>«Қазақстан Халық Банкі» АҚ арқылы төлем жасағандар үшін </a:t>
              </a:r>
              <a:r>
                <a:rPr lang="kk-KZ" sz="1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Сіздің өтінішіңіз алдын-ала тіркелген өтініш</a:t>
              </a:r>
              <a:r>
                <a:rPr lang="kk-KZ" sz="1600" dirty="0">
                  <a:latin typeface="Times New Roman" pitchFamily="18" charset="0"/>
                  <a:cs typeface="Times New Roman" pitchFamily="18" charset="0"/>
                </a:rPr>
                <a:t> болып саналады, сондықтан өтініш номері мен ақы төлем түбіртегін студент өзі оқитын ЖОО-ның жауапты хатшысына немесе мектеп оқушысы жергілікті жердегі ҰБТ өткізу пункті қызметшісіне жолдайды. ЖОО-ның жауапты хатшысы немесе ҰБТ өткізу пункті қызметшісі ақы төлем түбіртегін тексергеннен кейін барып, өтініш номерін жүйеге тіркейді. Сол кезеңде барып өтініш толық тіркелген болып есептеледі.   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33492" y="4464000"/>
            <a:ext cx="7797508" cy="2031325"/>
          </a:xfrm>
          <a:prstGeom prst="rect">
            <a:avLst/>
          </a:prstGeom>
          <a:solidFill>
            <a:srgbClr val="FCE8F0"/>
          </a:solidFill>
          <a:ln w="38100">
            <a:solidFill>
              <a:srgbClr val="F5B5CD"/>
            </a:solidFill>
            <a:prstDash val="lgDash"/>
          </a:ln>
        </p:spPr>
        <p:txBody>
          <a:bodyPr wrap="square">
            <a:spAutoFit/>
          </a:bodyPr>
          <a:lstStyle/>
          <a:p>
            <a:pPr fontAlgn="base"/>
            <a:r>
              <a:rPr lang="kk-KZ" dirty="0">
                <a:latin typeface="Times New Roman" pitchFamily="18" charset="0"/>
                <a:cs typeface="Times New Roman" pitchFamily="18" charset="0"/>
              </a:rPr>
              <a:t>ҚР БҒМ «Ұлттық тестілеу орталығы» РМҚК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kk-KZ" dirty="0">
                <a:latin typeface="Times New Roman" pitchFamily="18" charset="0"/>
                <a:cs typeface="Times New Roman" pitchFamily="18" charset="0"/>
              </a:rPr>
              <a:t>Қазақстан, Нұр-Сұлтан қ., Есіл а., Сарайшық көшесі, 11 ү., 7 т.е.б.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kk-KZ" dirty="0">
                <a:latin typeface="Times New Roman" pitchFamily="18" charset="0"/>
                <a:cs typeface="Times New Roman" pitchFamily="18" charset="0"/>
              </a:rPr>
              <a:t>БСН 000140001853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kk-KZ" dirty="0">
                <a:latin typeface="Times New Roman" pitchFamily="18" charset="0"/>
                <a:cs typeface="Times New Roman" pitchFamily="18" charset="0"/>
              </a:rPr>
              <a:t>ЖСК KZ536010111000001515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kk-KZ" dirty="0">
                <a:latin typeface="Times New Roman" pitchFamily="18" charset="0"/>
                <a:cs typeface="Times New Roman" pitchFamily="18" charset="0"/>
              </a:rPr>
              <a:t>БСК HSBKKZKX     Кбе 16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kk-KZ" dirty="0">
                <a:latin typeface="Times New Roman" pitchFamily="18" charset="0"/>
                <a:cs typeface="Times New Roman" pitchFamily="18" charset="0"/>
              </a:rPr>
              <a:t>«Қазақстан Халық Банкі» АҚ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kk-KZ" b="1" dirty="0">
                <a:latin typeface="Times New Roman" pitchFamily="18" charset="0"/>
                <a:cs typeface="Times New Roman" pitchFamily="18" charset="0"/>
              </a:rPr>
              <a:t>Төлемнің атауы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– "Ұлттық бірыңғай тестілеу үшін" немесе «Тестілеу үшін».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21000" y="3993161"/>
            <a:ext cx="6161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 тестілеу орталығының реквизиттері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63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3" t="6088" r="657" b="38115"/>
          <a:stretch/>
        </p:blipFill>
        <p:spPr>
          <a:xfrm>
            <a:off x="4890578" y="2304000"/>
            <a:ext cx="2893073" cy="4068612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13"/>
            <a:ext cx="12192000" cy="728988"/>
          </a:xfrm>
          <a:prstGeom prst="rect">
            <a:avLst/>
          </a:prstGeom>
          <a:solidFill>
            <a:srgbClr val="6CAED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Рұқсаттама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endParaRPr lang="ru-RU" sz="3400" b="1" dirty="0">
              <a:solidFill>
                <a:schemeClr val="bg1"/>
              </a:solidFill>
              <a:latin typeface="Palatino Linotype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922" y="3484769"/>
            <a:ext cx="4455000" cy="193899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/>
            <a:r>
              <a:rPr lang="kk-KZ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Мәліметтермен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өткізу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уақыты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орны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аудитория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https://ubt.testcenter.kz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kk-KZ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сайтындағы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кабинетінен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таныса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71623" y="3384000"/>
            <a:ext cx="39632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ҰБТ-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өтініштерді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қабылдау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аяқталғаннан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ҰБТ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өткізу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пунктіне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бару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өзімен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басын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куәландыратын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құжаты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9651" y="2304000"/>
            <a:ext cx="451927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режимде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өтініш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берген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тұлғалар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984264" y="2343958"/>
            <a:ext cx="396324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Дәстүрлі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әдіспен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өтініш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берген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тұлғалар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71000" y="1114163"/>
            <a:ext cx="810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Рұқсаттама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тестілеудің орны, күні, уақыты, тілі туралы ақпаратты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қамтиды.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44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378" y="4790459"/>
            <a:ext cx="1167899" cy="116789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214" y="4677744"/>
            <a:ext cx="1079999" cy="14437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" y="13"/>
            <a:ext cx="12191997" cy="835620"/>
          </a:xfrm>
          <a:solidFill>
            <a:srgbClr val="6CAED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467" b="1" dirty="0" err="1" smtClean="0">
                <a:solidFill>
                  <a:schemeClr val="bg1"/>
                </a:solidFill>
                <a:latin typeface="Palatino Linotype" pitchFamily="18" charset="0"/>
                <a:ea typeface="+mn-ea"/>
                <a:cs typeface="Times New Roman" panose="02020603050405020304" pitchFamily="18" charset="0"/>
              </a:rPr>
              <a:t>Тестілеуге</a:t>
            </a:r>
            <a:r>
              <a:rPr lang="ru-RU" sz="3467" b="1" dirty="0" smtClean="0">
                <a:solidFill>
                  <a:schemeClr val="bg1"/>
                </a:solidFill>
                <a:latin typeface="Palatino Linotype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467" b="1" dirty="0" err="1" smtClean="0">
                <a:solidFill>
                  <a:schemeClr val="bg1"/>
                </a:solidFill>
                <a:latin typeface="Palatino Linotype" pitchFamily="18" charset="0"/>
                <a:ea typeface="+mn-ea"/>
                <a:cs typeface="Times New Roman" panose="02020603050405020304" pitchFamily="18" charset="0"/>
              </a:rPr>
              <a:t>кіргізу</a:t>
            </a:r>
            <a:endParaRPr lang="ru-RU" sz="3467" b="1" dirty="0">
              <a:solidFill>
                <a:schemeClr val="bg1"/>
              </a:solidFill>
              <a:latin typeface="Palatino Linotype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6411000" y="4794191"/>
            <a:ext cx="4724998" cy="1218330"/>
            <a:chOff x="21000" y="3601808"/>
            <a:chExt cx="5524758" cy="121833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71151" y="3601808"/>
              <a:ext cx="5374607" cy="1200329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Металліздегішпен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тексеру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аймағында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тыйым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салынған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зат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табылған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жағдайда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акт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жасалады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және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түсуші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сол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тестілеуге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жіберілмейді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CBCC6620-EF3C-4936-B278-FA6C0377A2C4}"/>
                </a:ext>
              </a:extLst>
            </p:cNvPr>
            <p:cNvSpPr/>
            <p:nvPr/>
          </p:nvSpPr>
          <p:spPr>
            <a:xfrm>
              <a:off x="21000" y="3601808"/>
              <a:ext cx="150152" cy="1218330"/>
            </a:xfrm>
            <a:prstGeom prst="rect">
              <a:avLst/>
            </a:prstGeom>
            <a:solidFill>
              <a:srgbClr val="6CA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29255" y="4743394"/>
            <a:ext cx="4683858" cy="1218330"/>
            <a:chOff x="21000" y="5347676"/>
            <a:chExt cx="4683858" cy="121833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75010" y="5495176"/>
              <a:ext cx="4529848" cy="923330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Тестілеуге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өз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орнына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«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бөтен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тұлғаны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»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кіргізуге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талпынған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түсушілер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ағымдағы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жылы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сол</a:t>
              </a:r>
              <a:r>
                <a:rPr lang="ru-RU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тестілеуге</a:t>
              </a:r>
              <a:r>
                <a:rPr lang="ru-RU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жіберілмейді</a:t>
              </a:r>
              <a:endParaRPr lang="ru-RU" dirty="0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CBCC6620-EF3C-4936-B278-FA6C0377A2C4}"/>
                </a:ext>
              </a:extLst>
            </p:cNvPr>
            <p:cNvSpPr/>
            <p:nvPr/>
          </p:nvSpPr>
          <p:spPr>
            <a:xfrm>
              <a:off x="21000" y="5347676"/>
              <a:ext cx="150152" cy="1218330"/>
            </a:xfrm>
            <a:prstGeom prst="rect">
              <a:avLst/>
            </a:prstGeom>
            <a:solidFill>
              <a:srgbClr val="6CA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1000" y="999000"/>
            <a:ext cx="5355000" cy="81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Онлайн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режимде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өтініш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берген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үміткерлер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Face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ID</a:t>
            </a: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жүйесі арқылы сәйкестендіріліп, аудиторияға жіберіледі.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79083" y="989710"/>
            <a:ext cx="5740508" cy="81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Дәстүрлі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өтініш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берген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үміткерлердің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сыртқы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келбеті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рұқсаттамадағы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фотосуретпен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сәйкестендіріліп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аудиторияға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жіберіледі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9254" y="1898281"/>
            <a:ext cx="5040000" cy="45719"/>
          </a:xfrm>
          <a:prstGeom prst="rect">
            <a:avLst/>
          </a:prstGeom>
          <a:solidFill>
            <a:srgbClr val="6AAE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475208" y="1845429"/>
            <a:ext cx="5194129" cy="45719"/>
          </a:xfrm>
          <a:prstGeom prst="rect">
            <a:avLst/>
          </a:prstGeom>
          <a:solidFill>
            <a:srgbClr val="6AAE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7886" y="1944000"/>
            <a:ext cx="5040000" cy="2093260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475208" y="1944000"/>
            <a:ext cx="5197563" cy="2093260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5551" y="2353571"/>
            <a:ext cx="4847405" cy="1200329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Өзімен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Жеке </a:t>
            </a:r>
            <a:r>
              <a:rPr lang="ru-RU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куәлігі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Қара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көк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сиялы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ручка.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757165" y="2017631"/>
            <a:ext cx="4847405" cy="1892826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Өзімен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Мектептен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Тестілеуге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рұқсаттама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Қара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көк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сиялы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ручка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30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6461129" y="5288671"/>
            <a:ext cx="5568124" cy="369332"/>
          </a:xfrm>
          <a:prstGeom prst="rect">
            <a:avLst/>
          </a:prstGeom>
          <a:solidFill>
            <a:srgbClr val="F2F2F2"/>
          </a:solidFill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0" y="12"/>
            <a:ext cx="12192000" cy="835621"/>
          </a:xfrm>
          <a:prstGeom prst="rect">
            <a:avLst/>
          </a:prstGeom>
          <a:solidFill>
            <a:srgbClr val="6CAED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467" b="1" dirty="0" smtClean="0">
                <a:solidFill>
                  <a:schemeClr val="bg1"/>
                </a:solidFill>
                <a:latin typeface="Palatino Linotype" pitchFamily="18" charset="0"/>
                <a:ea typeface="+mn-ea"/>
                <a:cs typeface="Times New Roman" panose="02020603050405020304" pitchFamily="18" charset="0"/>
              </a:rPr>
              <a:t>ҰБТ-</a:t>
            </a:r>
            <a:r>
              <a:rPr lang="ru-RU" sz="3467" b="1" dirty="0" err="1" smtClean="0">
                <a:solidFill>
                  <a:schemeClr val="bg1"/>
                </a:solidFill>
                <a:latin typeface="Palatino Linotype" pitchFamily="18" charset="0"/>
                <a:ea typeface="+mn-ea"/>
                <a:cs typeface="Times New Roman" panose="02020603050405020304" pitchFamily="18" charset="0"/>
              </a:rPr>
              <a:t>ны</a:t>
            </a:r>
            <a:r>
              <a:rPr lang="ru-RU" sz="3467" b="1" dirty="0" smtClean="0">
                <a:solidFill>
                  <a:schemeClr val="bg1"/>
                </a:solidFill>
                <a:latin typeface="Palatino Linotype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467" b="1" dirty="0" err="1" smtClean="0">
                <a:solidFill>
                  <a:schemeClr val="bg1"/>
                </a:solidFill>
                <a:latin typeface="Palatino Linotype" pitchFamily="18" charset="0"/>
                <a:ea typeface="+mn-ea"/>
                <a:cs typeface="Times New Roman" panose="02020603050405020304" pitchFamily="18" charset="0"/>
              </a:rPr>
              <a:t>өткізу</a:t>
            </a:r>
            <a:endParaRPr lang="ru-RU" sz="3467" b="1" dirty="0">
              <a:solidFill>
                <a:schemeClr val="bg1"/>
              </a:solidFill>
              <a:latin typeface="Palatino Linotype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-1" y="999000"/>
            <a:ext cx="12029254" cy="4893647"/>
          </a:xfrm>
          <a:prstGeom prst="rect">
            <a:avLst/>
          </a:prstGeom>
          <a:solidFill>
            <a:srgbClr val="F2F2F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тәртібі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ҰБТ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өткізу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қағидаларымен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ТАНЫСЫҢЫЗ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парағындағы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қызметтік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секторларды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МҰҚИЯТ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толтырыңыз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Кітапшаның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бүтіндігін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беттерінің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түгелдігін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баспаның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сапалылығын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ТЕКСЕРІҢІЗ;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Тестілеу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тапсырмаларын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ОРЫНДАҢЫЗ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парағын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толтырыңыз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Кітапша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парағын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аудитория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кезекшісіне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ТАПСЫРЫҢЫЗ.</a:t>
            </a:r>
          </a:p>
          <a:p>
            <a:pPr algn="just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46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8742"/>
            <a:ext cx="798674" cy="90087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13"/>
            <a:ext cx="12192000" cy="818375"/>
          </a:xfrm>
          <a:prstGeom prst="rect">
            <a:avLst/>
          </a:prstGeom>
          <a:solidFill>
            <a:srgbClr val="6CAED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467" b="1" dirty="0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2021 </a:t>
            </a:r>
            <a:r>
              <a:rPr lang="ru-RU" sz="3467" b="1" dirty="0" err="1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жылғы</a:t>
            </a:r>
            <a:r>
              <a:rPr lang="ru-RU" sz="3467" b="1" dirty="0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 ҰБТ форматы </a:t>
            </a:r>
            <a:endParaRPr lang="ru-RU" sz="3467" b="1" dirty="0">
              <a:solidFill>
                <a:schemeClr val="bg1"/>
              </a:solidFill>
              <a:latin typeface="Palatino Linotype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39814"/>
            <a:ext cx="12192000" cy="200054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marL="171450" algn="just"/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Үміткер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ҰБТ-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ны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қалауы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орыс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ағылшын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тілінде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тапсырады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dirty="0" smtClean="0"/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ҰБТ-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ны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ағылшын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тілінде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тапсыратын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түсушілер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тарихы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тестілеу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қалауы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тілінде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өткізіледі</a:t>
            </a:r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algn="just"/>
            <a:endParaRPr lang="en-US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algn="ctr"/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algn="ctr"/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Тестілеу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бейінді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пәндер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өткізіледі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6893" y="3243651"/>
            <a:ext cx="5621683" cy="174542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891" indent="-342891">
              <a:buAutoNum type="arabicPeriod"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тарихы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indent="-342891">
              <a:buAutoNum type="arabicPeriod"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Математикалық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сауаттылық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indent="-342891">
              <a:buAutoNum type="arabicPeriod"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сауаттылығы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балл.</a:t>
            </a:r>
          </a:p>
          <a:p>
            <a:pPr algn="just"/>
            <a:r>
              <a:rPr lang="ru-RU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 </a:t>
            </a:r>
            <a:r>
              <a:rPr lang="ru-RU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нұсқасынан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жауабын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таңдау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ұсынылады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21239" y="3478269"/>
            <a:ext cx="5759761" cy="17814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ru-RU" sz="1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sz="1600" dirty="0" smtClean="0"/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1-20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аралығындағы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тест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тапсырмаларында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берілген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бес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нұсқасынан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жауапты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таңдау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ұсынылады;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21-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аралығындағы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тест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тапсырмалары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нда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берілген бес жауап нұсқасынан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жауапты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контекст негізіндегі тапсырмалар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26-35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аралығындағы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тест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тапсырмаларында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бес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нұсқасынан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жауабын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таңдау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ұсынылады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бейінді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пән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тест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– 35.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64738" y="6159617"/>
            <a:ext cx="9627261" cy="4366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kk-K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ҰБТ бойынша ең жоғарғы балл - </a:t>
            </a:r>
            <a:r>
              <a:rPr lang="kk-K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 </a:t>
            </a:r>
            <a:r>
              <a:rPr lang="kk-K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915830" y="2976155"/>
            <a:ext cx="1823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бейінді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6235" y="3244593"/>
            <a:ext cx="5621683" cy="2045268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180177" y="3050323"/>
            <a:ext cx="5900824" cy="2843522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98674" y="5709179"/>
            <a:ext cx="3830503" cy="369332"/>
          </a:xfrm>
          <a:prstGeom prst="rect">
            <a:avLst/>
          </a:prstGeom>
          <a:solidFill>
            <a:srgbClr val="6CAED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Тестілеу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уақыты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240 минут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61000" y="1662754"/>
            <a:ext cx="6011823" cy="584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Пәндер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тест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тапсырмалардың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саны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өзгерді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 descr="C:\Users\b.amzeeva\AppData\Local\Microsoft\Windows\INetCache\IE\BWZBUA2C\1200px-Exclamation_mark_2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000" y="1502944"/>
            <a:ext cx="981609" cy="80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26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3"/>
            <a:ext cx="12192000" cy="818375"/>
          </a:xfrm>
          <a:prstGeom prst="rect">
            <a:avLst/>
          </a:prstGeom>
          <a:solidFill>
            <a:srgbClr val="6CAED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467" b="1" dirty="0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Контекст </a:t>
            </a:r>
            <a:r>
              <a:rPr lang="ru-RU" sz="3467" b="1" dirty="0" err="1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негізіндегі</a:t>
            </a:r>
            <a:r>
              <a:rPr lang="ru-RU" sz="3467" b="1" dirty="0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3467" b="1" dirty="0" err="1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тапсырмаларға</a:t>
            </a:r>
            <a:r>
              <a:rPr lang="ru-RU" sz="3467" b="1" dirty="0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3467" b="1" dirty="0" err="1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сипаттама</a:t>
            </a:r>
            <a:endParaRPr lang="ru-RU" sz="3467" b="1" dirty="0">
              <a:solidFill>
                <a:schemeClr val="bg1"/>
              </a:solidFill>
              <a:latin typeface="Palatino Linotype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3500" y="953999"/>
            <a:ext cx="11385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Контекст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проблемалық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жағдаяттағы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сұрақтың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тапсырманың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шешімдеріне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сілтеме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жасалатын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тақырып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аясы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Контекст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мәтін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сурет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график,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кесте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диаграмма,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инфографика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түрінде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Контекст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негізіндегі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тапсырмалар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пән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терең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білімді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меңгерудің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деңгейі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контекстті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түсіну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контекст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мазмұны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рефлексия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салыстыру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талдау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кең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көлемдегі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дағдылар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біліктерді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бағалайды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532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тальмологи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A80D9"/>
      </a:accent1>
      <a:accent2>
        <a:srgbClr val="2393D9"/>
      </a:accent2>
      <a:accent3>
        <a:srgbClr val="6BBEF2"/>
      </a:accent3>
      <a:accent4>
        <a:srgbClr val="88D4F2"/>
      </a:accent4>
      <a:accent5>
        <a:srgbClr val="C5F0FC"/>
      </a:accent5>
      <a:accent6>
        <a:srgbClr val="F2F2F2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4937</TotalTime>
  <Words>1778</Words>
  <Application>Microsoft Office PowerPoint</Application>
  <PresentationFormat>Произвольный</PresentationFormat>
  <Paragraphs>227</Paragraphs>
  <Slides>15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Тестілеуге кіргізу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ҰБТ-ға дайындық</vt:lpstr>
      <vt:lpstr>Рақмет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Бахыт Амзеева</cp:lastModifiedBy>
  <cp:revision>234</cp:revision>
  <dcterms:created xsi:type="dcterms:W3CDTF">2020-08-15T11:04:58Z</dcterms:created>
  <dcterms:modified xsi:type="dcterms:W3CDTF">2020-11-25T06:45:45Z</dcterms:modified>
</cp:coreProperties>
</file>