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7" r:id="rId9"/>
    <p:sldId id="276" r:id="rId10"/>
    <p:sldId id="278" r:id="rId11"/>
    <p:sldId id="262" r:id="rId12"/>
    <p:sldId id="263" r:id="rId13"/>
    <p:sldId id="264" r:id="rId14"/>
    <p:sldId id="279" r:id="rId15"/>
    <p:sldId id="265" r:id="rId16"/>
    <p:sldId id="266" r:id="rId17"/>
    <p:sldId id="267" r:id="rId18"/>
    <p:sldId id="275" r:id="rId19"/>
    <p:sldId id="271" r:id="rId20"/>
    <p:sldId id="272" r:id="rId21"/>
    <p:sldId id="269" r:id="rId22"/>
    <p:sldId id="270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3F2405-4A0A-4E7E-B33C-59C0FB4666F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C3EE7E-69B8-454B-B46E-A78583A19C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сценарии\экология, ЗОЖ, ОБЖ\ПРИРОДА\о животных вопросы\картинки о животном и растительном мире\1316796158_30_www.nevseoboi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"/>
            <a:ext cx="9144000" cy="68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287259" cy="2160240"/>
          </a:xfrm>
        </p:spPr>
        <p:txBody>
          <a:bodyPr>
            <a:prstTxWarp prst="textWave1">
              <a:avLst>
                <a:gd name="adj1" fmla="val 13051"/>
                <a:gd name="adj2" fmla="val 517"/>
              </a:avLst>
            </a:prstTxWarp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четвероногий друг</a:t>
            </a:r>
            <a:b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 собаках и кошках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1" y="898572"/>
            <a:ext cx="2845840" cy="843801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Утренник-презентация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Documents and Settings\Администратор\Рабочий стол\сценарии\экология, ЗОЖ, ОБЖ\ПРИРОДА\о животных вопросы\картинки о животном и растительном мире\63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4182188"/>
            <a:ext cx="3534856" cy="265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28" name="Picture 4" descr="C:\Documents and Settings\Администратор\Рабочий стол\сценарии\экология, ЗОЖ, ОБЖ\ПРИРОДА\о животных вопросы\картинки о животном и растительном мире\218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41" y="-1911"/>
            <a:ext cx="3526359" cy="264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8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80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Бигль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— охотничья гончая в Англии, старинная порода, использовавшаяся на охоте в продолжение нескольких веков. Впервые в печати о породе </a:t>
            </a:r>
            <a:r>
              <a:rPr lang="ru-RU" b="1" dirty="0" err="1"/>
              <a:t>бигль</a:t>
            </a:r>
            <a:r>
              <a:rPr lang="ru-RU" b="1" dirty="0"/>
              <a:t> упоминается в 1475 г. Эту собаку в Англии разводили в усадьбах аристократов многочисленными сворами.</a:t>
            </a:r>
          </a:p>
          <a:p>
            <a:r>
              <a:rPr lang="ru-RU" b="1" dirty="0">
                <a:solidFill>
                  <a:srgbClr val="FF0000"/>
                </a:solidFill>
              </a:rPr>
              <a:t>Восточно европейская овчарка </a:t>
            </a:r>
            <a:r>
              <a:rPr lang="ru-RU" b="1" dirty="0"/>
              <a:t>— мощная рабочая собака, роста выше среднего, слегка растянутого формата, с сильной </a:t>
            </a:r>
            <a:r>
              <a:rPr lang="ru-RU" b="1" dirty="0" smtClean="0"/>
              <a:t>спиной. </a:t>
            </a:r>
            <a:r>
              <a:rPr lang="ru-RU" b="1" dirty="0"/>
              <a:t>Предназначены для различной службы. Восточно европейская овчарка с плавными и мягкими движениями, обладающая большой силой и выносливостью, жива, подвижна, хорошо дрессируется. </a:t>
            </a:r>
          </a:p>
          <a:p>
            <a:r>
              <a:rPr lang="ru-RU" b="1" dirty="0"/>
              <a:t>В наши дни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грейхаунд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является самой распространенной в мире борзой. Выведена эта собака на Британских островах, но по поводу ее происхождения высказываются довольно противоречивые версии. Так, многие кинологи прямо утверждают, что </a:t>
            </a:r>
            <a:r>
              <a:rPr lang="ru-RU" b="1" dirty="0" err="1"/>
              <a:t>грейхаунд</a:t>
            </a:r>
            <a:r>
              <a:rPr lang="ru-RU" b="1" dirty="0"/>
              <a:t> появился в Древнем Египте, и ссылаются в подтверждение на изображения собак в гробницах. </a:t>
            </a:r>
          </a:p>
          <a:p>
            <a:r>
              <a:rPr lang="ru-RU" b="1" dirty="0">
                <a:solidFill>
                  <a:srgbClr val="FF0000"/>
                </a:solidFill>
              </a:rPr>
              <a:t>Гладкошерстный фокстерьер</a:t>
            </a:r>
          </a:p>
          <a:p>
            <a:r>
              <a:rPr lang="ru-RU" b="1" dirty="0"/>
              <a:t>Активный, живой, костистый и сильный при небольшом объёме, никогда не грубый и не бесформенный. Ни </a:t>
            </a:r>
            <a:r>
              <a:rPr lang="ru-RU" b="1" dirty="0" err="1"/>
              <a:t>высоконогий</a:t>
            </a:r>
            <a:r>
              <a:rPr lang="ru-RU" b="1" dirty="0"/>
              <a:t>, ни слишком коротконогий, стоящий подобно хорошо сложённой охотничьей лошади с коротким верхом, покрывающей много пространства. </a:t>
            </a:r>
          </a:p>
          <a:p>
            <a:r>
              <a:rPr lang="ru-RU" b="1" dirty="0">
                <a:solidFill>
                  <a:srgbClr val="FF0000"/>
                </a:solidFill>
              </a:rPr>
              <a:t>Ирландский терьер </a:t>
            </a:r>
            <a:r>
              <a:rPr lang="ru-RU" b="1" dirty="0"/>
              <a:t>по экстерьеру и темпераменту — типичный представитель группы терьеров. Характерная черта его поведения — безрассудная отвага, решительность и пренебрежение к опасности. Предки собак этой породы были храбрыми, стойкими и дерзкими. Они смело кидались навстречу опасности, сражались и умирали, но никогда не бежали с поля битвы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261659"/>
            <a:ext cx="8229600" cy="125272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  <p:sndAc>
          <p:stSnd>
            <p:snd r:embed="rId2" name="type.wav"/>
          </p:stSnd>
        </p:sndAc>
      </p:transition>
    </mc:Choice>
    <mc:Fallback xmlns="">
      <p:transition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1" y="836712"/>
            <a:ext cx="3600400" cy="6021288"/>
          </a:xfrm>
        </p:spPr>
        <p:txBody>
          <a:bodyPr numCol="1">
            <a:noAutofit/>
          </a:bodyPr>
          <a:lstStyle/>
          <a:p>
            <a:r>
              <a:rPr lang="ru-RU" sz="1800" b="1" dirty="0" smtClean="0"/>
              <a:t>Я сегодня сбилась с ног:</a:t>
            </a:r>
          </a:p>
          <a:p>
            <a:r>
              <a:rPr lang="ru-RU" sz="1800" b="1" dirty="0" smtClean="0"/>
              <a:t>У меня пропал щенок.</a:t>
            </a:r>
          </a:p>
          <a:p>
            <a:r>
              <a:rPr lang="ru-RU" sz="1800" b="1" dirty="0" smtClean="0"/>
              <a:t>Два часа его звала,</a:t>
            </a:r>
          </a:p>
          <a:p>
            <a:r>
              <a:rPr lang="ru-RU" sz="1800" b="1" dirty="0" smtClean="0"/>
              <a:t>Два часа его ждала,</a:t>
            </a:r>
          </a:p>
          <a:p>
            <a:r>
              <a:rPr lang="ru-RU" sz="1800" b="1" dirty="0" smtClean="0"/>
              <a:t>За уроки не садилась</a:t>
            </a:r>
          </a:p>
          <a:p>
            <a:r>
              <a:rPr lang="ru-RU" sz="1800" b="1" dirty="0" smtClean="0"/>
              <a:t>И обедать не могла.</a:t>
            </a:r>
          </a:p>
          <a:p>
            <a:r>
              <a:rPr lang="ru-RU" sz="1800" b="1" dirty="0" smtClean="0"/>
              <a:t>В это утро очень рано</a:t>
            </a:r>
          </a:p>
          <a:p>
            <a:r>
              <a:rPr lang="ru-RU" sz="1800" b="1" dirty="0" smtClean="0"/>
              <a:t>Соскочил щенок с дивана,</a:t>
            </a:r>
          </a:p>
          <a:p>
            <a:r>
              <a:rPr lang="ru-RU" sz="1800" b="1" dirty="0" smtClean="0"/>
              <a:t>Стал по комнатам ходить,</a:t>
            </a:r>
          </a:p>
          <a:p>
            <a:r>
              <a:rPr lang="ru-RU" sz="1800" b="1" dirty="0" smtClean="0"/>
              <a:t>Прыгать, лаять, всех будить.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Может быть, его украли.</a:t>
            </a:r>
          </a:p>
          <a:p>
            <a:r>
              <a:rPr lang="ru-RU" sz="1800" b="1" dirty="0" smtClean="0"/>
              <a:t>На веревке увели,</a:t>
            </a:r>
          </a:p>
          <a:p>
            <a:r>
              <a:rPr lang="ru-RU" sz="1800" b="1" dirty="0" smtClean="0"/>
              <a:t>Новым именем назвали,</a:t>
            </a:r>
          </a:p>
          <a:p>
            <a:r>
              <a:rPr lang="ru-RU" sz="1800" b="1" dirty="0" smtClean="0"/>
              <a:t>Дом стеречь заставили?</a:t>
            </a:r>
          </a:p>
          <a:p>
            <a:r>
              <a:rPr lang="ru-RU" sz="1800" b="1" dirty="0" smtClean="0"/>
              <a:t>Может, он в лесу дремучем</a:t>
            </a:r>
          </a:p>
          <a:p>
            <a:r>
              <a:rPr lang="ru-RU" sz="1800" b="1" dirty="0" smtClean="0"/>
              <a:t>Под кустом сидит колючим,</a:t>
            </a:r>
          </a:p>
          <a:p>
            <a:r>
              <a:rPr lang="ru-RU" sz="1800" b="1" dirty="0" smtClean="0"/>
              <a:t>Заблудился, ищет дом.</a:t>
            </a:r>
          </a:p>
          <a:p>
            <a:r>
              <a:rPr lang="ru-RU" sz="1800" b="1" dirty="0" smtClean="0"/>
              <a:t>Мокнет, бедный под дождём?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</p:spPr>
        <p:txBody>
          <a:bodyPr/>
          <a:lstStyle/>
          <a:p>
            <a:r>
              <a:rPr lang="ru-RU" dirty="0" smtClean="0"/>
              <a:t>Сергей Михалков «Мой щенок»</a:t>
            </a:r>
            <a:endParaRPr lang="ru-RU" dirty="0"/>
          </a:p>
        </p:txBody>
      </p:sp>
      <p:pic>
        <p:nvPicPr>
          <p:cNvPr id="7170" name="Picture 2" descr="C:\Users\Пользователь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637201" cy="5289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24515"/>
      </p:ext>
    </p:extLst>
  </p:cSld>
  <p:clrMapOvr>
    <a:masterClrMapping/>
  </p:clrMapOvr>
  <p:transition>
    <p:checker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4608512" cy="5877272"/>
          </a:xfrm>
        </p:spPr>
        <p:txBody>
          <a:bodyPr numCol="1">
            <a:noAutofit/>
          </a:bodyPr>
          <a:lstStyle/>
          <a:p>
            <a:r>
              <a:rPr lang="ru-RU" sz="1800" b="1" dirty="0" smtClean="0"/>
              <a:t>У меня хороший пёс,</a:t>
            </a:r>
          </a:p>
          <a:p>
            <a:r>
              <a:rPr lang="ru-RU" sz="1800" b="1" dirty="0" smtClean="0"/>
              <a:t>У него курносый нос,</a:t>
            </a:r>
          </a:p>
          <a:p>
            <a:r>
              <a:rPr lang="ru-RU" sz="1800" b="1" dirty="0" smtClean="0"/>
              <a:t>И глазёнки любопытные горят.</a:t>
            </a:r>
          </a:p>
          <a:p>
            <a:r>
              <a:rPr lang="ru-RU" sz="1800" b="1" dirty="0" smtClean="0"/>
              <a:t>«Дай его нам поиграть, поиграть и погулять,!-</a:t>
            </a:r>
          </a:p>
          <a:p>
            <a:r>
              <a:rPr lang="ru-RU" sz="1800" b="1" dirty="0" smtClean="0"/>
              <a:t>Мне, ребята, все ребята говорят.</a:t>
            </a:r>
          </a:p>
          <a:p>
            <a:r>
              <a:rPr lang="ru-RU" sz="1800" b="1" dirty="0" smtClean="0"/>
              <a:t>Он не лает, он не злой,</a:t>
            </a:r>
          </a:p>
          <a:p>
            <a:r>
              <a:rPr lang="ru-RU" sz="1800" b="1" dirty="0" smtClean="0"/>
              <a:t>Он мне предан всей душой,</a:t>
            </a:r>
          </a:p>
          <a:p>
            <a:r>
              <a:rPr lang="ru-RU" sz="1800" b="1" dirty="0" smtClean="0"/>
              <a:t>Я смотрю футбол, он рядышком сидит.</a:t>
            </a:r>
          </a:p>
          <a:p>
            <a:r>
              <a:rPr lang="ru-RU" sz="1800" b="1" dirty="0" smtClean="0"/>
              <a:t>А когда весь дом во сне,</a:t>
            </a:r>
          </a:p>
          <a:p>
            <a:r>
              <a:rPr lang="ru-RU" sz="1800" b="1" dirty="0" smtClean="0"/>
              <a:t>Он при звёздах и луне</a:t>
            </a:r>
          </a:p>
          <a:p>
            <a:r>
              <a:rPr lang="ru-RU" sz="1800" b="1" dirty="0" smtClean="0"/>
              <a:t>До утра мои игрушки сторожит.</a:t>
            </a:r>
          </a:p>
          <a:p>
            <a:r>
              <a:rPr lang="ru-RU" sz="1800" b="1" dirty="0" smtClean="0"/>
              <a:t>Но его не признаёт</a:t>
            </a:r>
          </a:p>
          <a:p>
            <a:r>
              <a:rPr lang="ru-RU" sz="1800" b="1" dirty="0" smtClean="0"/>
              <a:t>Глупый Васька, рыжий кот,</a:t>
            </a:r>
          </a:p>
          <a:p>
            <a:r>
              <a:rPr lang="ru-RU" sz="1800" b="1" dirty="0" smtClean="0"/>
              <a:t>Норовит схватить за ухо и за нос.</a:t>
            </a:r>
          </a:p>
          <a:p>
            <a:r>
              <a:rPr lang="ru-RU" sz="1800" b="1" dirty="0" smtClean="0"/>
              <a:t>Пса в обиду я не дам,</a:t>
            </a:r>
          </a:p>
          <a:p>
            <a:r>
              <a:rPr lang="ru-RU" sz="1800" b="1" dirty="0" smtClean="0"/>
              <a:t>Но открою тайну вам,</a:t>
            </a:r>
          </a:p>
          <a:p>
            <a:r>
              <a:rPr lang="ru-RU" sz="1800" b="1" dirty="0" smtClean="0"/>
              <a:t>Что из плюша сделан мой хороший пёс.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Юрий </a:t>
            </a:r>
            <a:r>
              <a:rPr lang="ru-RU" dirty="0" err="1" smtClean="0"/>
              <a:t>Полухин</a:t>
            </a:r>
            <a:r>
              <a:rPr lang="ru-RU" dirty="0" smtClean="0"/>
              <a:t> «Хороший пёс»</a:t>
            </a:r>
            <a:endParaRPr lang="ru-RU" dirty="0"/>
          </a:p>
        </p:txBody>
      </p:sp>
      <p:pic>
        <p:nvPicPr>
          <p:cNvPr id="8194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82" y="1171994"/>
            <a:ext cx="4126632" cy="542535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  <p:sndAc>
          <p:stSnd>
            <p:snd r:embed="rId2" name="laser.wav"/>
          </p:stSnd>
        </p:sndAc>
      </p:transition>
    </mc:Choice>
    <mc:Fallback xmlns="">
      <p:transition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60648"/>
            <a:ext cx="5904656" cy="55016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Велика роль упряжных, или, как их называют, ездовых собак. Восемь-десять собак, запряженных в лёгкие нарты, за сутки покрывают расстояние до 150 км, перевозя до 1,5 тонн груза. Скольким героям-полярникам помогли они освоить труднодоступные районы Крайнего Севера!</a:t>
            </a:r>
          </a:p>
          <a:p>
            <a:r>
              <a:rPr lang="ru-RU" sz="1800" b="1" dirty="0" smtClean="0"/>
              <a:t>Кто не знает пограничных собак? Днём и ночью помогают они охранять священные рубежи нашей Родины. Бесстрашные и смелые овчарки преследуют нарушителей границы.</a:t>
            </a:r>
          </a:p>
          <a:p>
            <a:r>
              <a:rPr lang="ru-RU" sz="1800" b="1" dirty="0" smtClean="0"/>
              <a:t>Собака облегчает тяжёлый труд чабана: пасёт овец, охраняет и защищает их от хищников.</a:t>
            </a:r>
          </a:p>
          <a:p>
            <a:r>
              <a:rPr lang="ru-RU" sz="1800" b="1" dirty="0" smtClean="0"/>
              <a:t>Человеку, потерявшего зрение, собака заменяет как бы глаза: приводит на работу и домой, оберегает его в пути. А в суровые годы войны собака вместе с воинами прошла нелёгкий путь.</a:t>
            </a:r>
          </a:p>
          <a:p>
            <a:r>
              <a:rPr lang="ru-RU" sz="1800" b="1" dirty="0" smtClean="0"/>
              <a:t>В освоении космического пространства собаки также сыграли большую роль. Прежде чем человек проник в космос, на разведку к звёздам поднялась собака-лайка.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49218"/>
            <a:ext cx="3419872" cy="4666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  <p:extLst>
      <p:ext uri="{BB962C8B-B14F-4D97-AF65-F5344CB8AC3E}">
        <p14:creationId xmlns:p14="http://schemas.microsoft.com/office/powerpoint/2010/main" val="3932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  <p:sndAc>
          <p:stSnd>
            <p:snd r:embed="rId2" name="wind.wav"/>
          </p:stSnd>
        </p:sndAc>
      </p:transition>
    </mc:Choice>
    <mc:Fallback xmlns="">
      <p:transition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35334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Как </a:t>
            </a:r>
            <a:r>
              <a:rPr lang="ru-RU" b="1" dirty="0"/>
              <a:t>не печально, но многие люди, полные самых благих намерений, приносят в свой дом щенка, не осознавая до конца ответственности, которую они при этом на себя берут - необходимость удовлетворять насущные потребности живого существа, чтобы любимец семьи жил полноценной жизнью. Маленький щенок - все равно что новорожденный младенец: ему необходима забота и внимание, особенно в первые месяцы жизни; ему нужна корзиночка или лежанка, то есть угол, который он может считать своим собственным местом, где можно передохнуть и отлежаться после возни с чересчур любознательными ребятишками; для правильного роста ему требуются соответствующая пища и правильный моцион, то есть прогулки и физические нагрузки. Подрастая, щенок приучится правильно вести себя - только после разумной дрессировки, которая пойдет ему на пользу, поможет стать надежным и горячо любимым спутником людей.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для тех, кто собирается купить собаку</a:t>
            </a:r>
          </a:p>
        </p:txBody>
      </p:sp>
    </p:spTree>
    <p:extLst>
      <p:ext uri="{BB962C8B-B14F-4D97-AF65-F5344CB8AC3E}">
        <p14:creationId xmlns:p14="http://schemas.microsoft.com/office/powerpoint/2010/main" val="912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breeze.wav"/>
          </p:stSnd>
        </p:sndAc>
      </p:transition>
    </mc:Choice>
    <mc:Fallback xmlns="">
      <p:transition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344816" cy="5760640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1. Кто был предком современной собаки? </a:t>
            </a:r>
          </a:p>
          <a:p>
            <a:r>
              <a:rPr lang="ru-RU" sz="1900" b="1" dirty="0" smtClean="0">
                <a:solidFill>
                  <a:srgbClr val="FF0000"/>
                </a:solidFill>
              </a:rPr>
              <a:t>/</a:t>
            </a:r>
            <a:r>
              <a:rPr lang="ru-RU" sz="1900" b="1" dirty="0">
                <a:solidFill>
                  <a:srgbClr val="FF0000"/>
                </a:solidFill>
              </a:rPr>
              <a:t>одни считают, что собака произошла от шакала, другие – от лисицы. Но большинство учёных склоняются, что от волка.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r>
              <a:rPr lang="ru-RU" sz="1900" b="1" dirty="0"/>
              <a:t>2. Чувствует ли собака холод? </a:t>
            </a:r>
          </a:p>
          <a:p>
            <a:r>
              <a:rPr lang="ru-RU" sz="1900" b="1" dirty="0" smtClean="0">
                <a:solidFill>
                  <a:srgbClr val="FF0000"/>
                </a:solidFill>
              </a:rPr>
              <a:t>/ да</a:t>
            </a:r>
            <a:endParaRPr lang="ru-RU" sz="1900" b="1" dirty="0">
              <a:solidFill>
                <a:srgbClr val="FF0000"/>
              </a:solidFill>
            </a:endParaRPr>
          </a:p>
          <a:p>
            <a:r>
              <a:rPr lang="ru-RU" sz="1900" b="1" dirty="0" smtClean="0"/>
              <a:t>3. Когда собака лает? 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/ когда испугана или зла</a:t>
            </a:r>
          </a:p>
          <a:p>
            <a:r>
              <a:rPr lang="ru-RU" sz="1900" b="1" dirty="0" smtClean="0"/>
              <a:t>4. Самая распространённая порода служебных собак, отличается злобностью? 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/ </a:t>
            </a:r>
            <a:r>
              <a:rPr lang="ru-RU" sz="1900" b="1" dirty="0" smtClean="0">
                <a:solidFill>
                  <a:srgbClr val="FF0000"/>
                </a:solidFill>
              </a:rPr>
              <a:t>овчарка</a:t>
            </a:r>
          </a:p>
          <a:p>
            <a:r>
              <a:rPr lang="ru-RU" sz="1900" b="1" dirty="0" smtClean="0"/>
              <a:t>5. Крупная пастушья собака с типичными, вперёд прогнутыми ушами? </a:t>
            </a:r>
          </a:p>
          <a:p>
            <a:r>
              <a:rPr lang="ru-RU" sz="1900" b="1" dirty="0" smtClean="0">
                <a:solidFill>
                  <a:srgbClr val="FF0000"/>
                </a:solidFill>
              </a:rPr>
              <a:t>/</a:t>
            </a:r>
            <a:r>
              <a:rPr lang="ru-RU" sz="1900" b="1" dirty="0">
                <a:solidFill>
                  <a:srgbClr val="FF0000"/>
                </a:solidFill>
              </a:rPr>
              <a:t>водолаз</a:t>
            </a:r>
          </a:p>
          <a:p>
            <a:r>
              <a:rPr lang="ru-RU" sz="1900" b="1" dirty="0" smtClean="0"/>
              <a:t>6. Маленькая, с удлинённым туловищем, собака, шёрстный покров мягкий, шелковистый, курчавый? 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/ болонка</a:t>
            </a:r>
          </a:p>
          <a:p>
            <a:r>
              <a:rPr lang="ru-RU" sz="1900" b="1" dirty="0" smtClean="0"/>
              <a:t>7. Как называется наука о собаках? </a:t>
            </a:r>
          </a:p>
          <a:p>
            <a:r>
              <a:rPr lang="ru-RU" sz="1900" b="1" dirty="0" smtClean="0">
                <a:solidFill>
                  <a:srgbClr val="FF0000"/>
                </a:solidFill>
              </a:rPr>
              <a:t>/ </a:t>
            </a:r>
            <a:r>
              <a:rPr lang="ru-RU" sz="1900" b="1" dirty="0">
                <a:solidFill>
                  <a:srgbClr val="FF0000"/>
                </a:solidFill>
              </a:rPr>
              <a:t>кинология</a:t>
            </a:r>
          </a:p>
          <a:p>
            <a:r>
              <a:rPr lang="ru-RU" sz="1900" b="1" dirty="0" smtClean="0"/>
              <a:t>8. Назовите фильмы или книги о собаках? / ….</a:t>
            </a:r>
            <a:endParaRPr lang="ru-RU" sz="19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4053136" cy="83104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Викторина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24" y="4767284"/>
            <a:ext cx="1727746" cy="2045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10364"/>
            <a:ext cx="1727746" cy="1947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71126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14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  <p:sndAc>
          <p:stSnd>
            <p:snd r:embed="rId2" name="push.wav"/>
          </p:stSnd>
        </p:sndAc>
      </p:transition>
    </mc:Choice>
    <mc:Fallback xmlns="">
      <p:transition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67" y="764704"/>
            <a:ext cx="6181783" cy="482453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Человечество по достоинству оценило собачью службу. Во многих странах поставлены памятники собакам: в Париже поставлен сенбернару Барри, спасшему во время снежных заносов в Альпах 40 человек. В Санкт-Петербурге сооружён памятник собаке, служившей науке. Псу, по кличке Верный, есть памятник в Италии. 14 лет каждый вечер этот пёс упорно ходил к поезду встречать хозяина, убитого на войне. В Шотландии чтят память о собаке, которая после смерти хозяина прожила на  его могиле пять лет и там умерла. И можно очень много таких фактов приводить о верности собаки.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86416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 слышали, что …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92840"/>
            <a:ext cx="2671267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9" y="5445224"/>
            <a:ext cx="2914887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5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28" y="5373216"/>
            <a:ext cx="2251753" cy="14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9046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Кошки живут с человеком не одну тысячу лет. Но до сих пор они остаются существами во многом таинственными. В разные времена в разных странах к ним относились по разному.</a:t>
            </a:r>
          </a:p>
          <a:p>
            <a:r>
              <a:rPr lang="ru-RU" sz="2000" b="1" dirty="0" smtClean="0"/>
              <a:t>Например, в Древнем Египте их боготворили, оказывали всяческие почести. Смертная казнь грозила тому, кто </a:t>
            </a:r>
            <a:r>
              <a:rPr lang="ru-RU" sz="2000" b="1" dirty="0"/>
              <a:t>с</a:t>
            </a:r>
            <a:r>
              <a:rPr lang="ru-RU" sz="2000" b="1" dirty="0" smtClean="0"/>
              <a:t>пециально убьёт хотя бы одного из «священных стражей» хлебных амбаров. Случайное убийство каралось большим штрафом. Если же кошка умирала своей смертью, её оплакивали, осыпали дарами в виде высушенных мышей! Делали это потому, что египтяне верили, будто в потустороннем мире человек и животные продолжают жить.</a:t>
            </a:r>
          </a:p>
          <a:p>
            <a:r>
              <a:rPr lang="ru-RU" sz="2000" b="1" dirty="0" smtClean="0"/>
              <a:t>В Европе в средние века кошек преследовали, так как считали, что в них селится дьявол. Кто-то их любил, кто-то боялся и прогонял, считая из ведьмами и сатаной. Всё это, конечно, не так. Кошка не богиня, но и не ведьма. Это обыкновенный зверь, но с необыкновенными качествами. Какими именно? Об этом вы должны были рассказать в своих сочинениях, которые мы сейчас заслушаем.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97552" cy="593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домашней кошки</a:t>
            </a:r>
            <a:endParaRPr lang="ru-RU" dirty="0"/>
          </a:p>
        </p:txBody>
      </p:sp>
      <p:pic>
        <p:nvPicPr>
          <p:cNvPr id="3074" name="Picture 2" descr="C:\Users\Пользователь\Desktop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3684"/>
            <a:ext cx="1428750" cy="98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laser.wav"/>
          </p:stSnd>
        </p:sndAc>
      </p:transition>
    </mc:Choice>
    <mc:Fallback xmlns="">
      <p:transition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Autofit/>
          </a:bodyPr>
          <a:lstStyle/>
          <a:p>
            <a:r>
              <a:rPr lang="ru-RU" sz="1600" b="1" dirty="0" err="1"/>
              <a:t>Ко́шка</a:t>
            </a:r>
            <a:r>
              <a:rPr lang="ru-RU" sz="1600" b="1" dirty="0"/>
              <a:t> </a:t>
            </a:r>
            <a:r>
              <a:rPr lang="ru-RU" sz="1600" b="1" dirty="0" err="1" smtClean="0"/>
              <a:t>дома́шняя</a:t>
            </a:r>
            <a:r>
              <a:rPr lang="ru-RU" sz="1600" b="1" dirty="0"/>
              <a:t> </a:t>
            </a:r>
            <a:r>
              <a:rPr lang="ru-RU" sz="1600" b="1" dirty="0" smtClean="0"/>
              <a:t>—  </a:t>
            </a:r>
            <a:r>
              <a:rPr lang="ru-RU" sz="1600" b="1" dirty="0"/>
              <a:t>животное, которое наряду с собакой считается «животным-компаньоном». В настоящее время в мире насчитывается около 600 млн. домашних кошек. Любителями кошек было выведено около 200 пород кошек, от </a:t>
            </a:r>
            <a:r>
              <a:rPr lang="ru-RU" sz="1600" b="1" dirty="0" err="1" smtClean="0"/>
              <a:t>длинношёрстных</a:t>
            </a:r>
            <a:r>
              <a:rPr lang="ru-RU" sz="1600" b="1" dirty="0" smtClean="0"/>
              <a:t>    </a:t>
            </a:r>
            <a:r>
              <a:rPr lang="ru-RU" sz="1600" b="1" dirty="0"/>
              <a:t>(персидская кошка) до лишённых шерсти (</a:t>
            </a:r>
            <a:r>
              <a:rPr lang="ru-RU" sz="1600" b="1" dirty="0" smtClean="0"/>
              <a:t>сфинксы). </a:t>
            </a:r>
          </a:p>
          <a:p>
            <a:r>
              <a:rPr lang="ru-RU" sz="1600" b="1" dirty="0" smtClean="0"/>
              <a:t>Одомашнивание </a:t>
            </a:r>
            <a:r>
              <a:rPr lang="ru-RU" sz="1600" b="1" dirty="0"/>
              <a:t>кошки произошло примерно 9500 лет назад на Ближнем Востоке в районе Плодородного полумесяца, где зародились и располагались древнейшие человеческие цивилизации. </a:t>
            </a:r>
            <a:r>
              <a:rPr lang="ru-RU" sz="1600" b="1" dirty="0" smtClean="0"/>
              <a:t>Древнейшее </a:t>
            </a:r>
            <a:r>
              <a:rPr lang="ru-RU" sz="1600" b="1" dirty="0"/>
              <a:t>археологическое свидетельство одомашнивания кошки было обнаружено на Кипре, где в ходе археологических раскопок было найдено совместное захоронение человека и кошки, которое датируется 7500 годом до н. э.. Также было установлено, что остров Кипр был колонизирован выходцами из районов современных Анатолии (Турция) и Сирии.</a:t>
            </a:r>
          </a:p>
          <a:p>
            <a:r>
              <a:rPr lang="ru-RU" sz="1600" b="1" dirty="0" smtClean="0"/>
              <a:t>Дикая </a:t>
            </a:r>
            <a:r>
              <a:rPr lang="ru-RU" sz="1600" b="1" dirty="0"/>
              <a:t>ближневосточная (ливийская) кошка </a:t>
            </a:r>
            <a:r>
              <a:rPr lang="ru-RU" sz="1600" b="1" dirty="0" smtClean="0"/>
              <a:t>до </a:t>
            </a:r>
            <a:r>
              <a:rPr lang="ru-RU" sz="1600" b="1" dirty="0"/>
              <a:t>сих пор встречается в Северной Африке и на Ближнем Востоке. Преимущественной средой обитания переднеазиатской дикой кошки является пустыня. Отдельные особенности её поведения, обусловленные жизнью в пустыне, можно наблюдать и у ее одомашненного подвида. К примеру, домашние кошки обычно закапывают свои фекалии в </a:t>
            </a:r>
            <a:r>
              <a:rPr lang="ru-RU" sz="1600" b="1" dirty="0" smtClean="0"/>
              <a:t>песке, </a:t>
            </a:r>
            <a:r>
              <a:rPr lang="ru-RU" sz="1600" b="1" dirty="0"/>
              <a:t>что типично для тропических животных.</a:t>
            </a:r>
          </a:p>
          <a:p>
            <a:r>
              <a:rPr lang="ru-RU" sz="1600" b="1" dirty="0"/>
              <a:t>Несмотря на то, что кошки были одомашнены достаточно давно, большинство кошек способны выживать в условиях нахождения вне человеческого жилья, пополняя ряды вторично одичавших кошек, так как в условиях бродячей жизни кошки, обычно, быстро повторно дичают. Вторично одичавшие кошки часто живут уединённо и охотятся в одиночку, но иногда образуют небольшие колонии из нескольких самок с котятами.</a:t>
            </a:r>
          </a:p>
          <a:p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55576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5" y="5365245"/>
            <a:ext cx="1856767" cy="13863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9" y="5520045"/>
            <a:ext cx="1970615" cy="12687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  <p:sndAc>
          <p:stSnd>
            <p:snd r:embed="rId2" name="wind.wav"/>
          </p:stSnd>
        </p:sndAc>
      </p:transition>
    </mc:Choice>
    <mc:Fallback xmlns="">
      <p:transition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r>
              <a:rPr lang="ru-RU" sz="2000" b="1" dirty="0"/>
              <a:t>Кошка – зверь, очень любимый народом. С нею связано очень много примет и пословиц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Кто </a:t>
            </a:r>
            <a:r>
              <a:rPr lang="ru-RU" sz="2000" b="1" dirty="0"/>
              <a:t>кошек любит – будет жену любить!</a:t>
            </a:r>
          </a:p>
          <a:p>
            <a:r>
              <a:rPr lang="ru-RU" sz="2000" b="1" dirty="0"/>
              <a:t>Без кошки не изба.</a:t>
            </a:r>
          </a:p>
          <a:p>
            <a:r>
              <a:rPr lang="ru-RU" sz="2000" b="1" dirty="0"/>
              <a:t>На мышку и кошка зверь!</a:t>
            </a:r>
          </a:p>
          <a:p>
            <a:r>
              <a:rPr lang="ru-RU" sz="2000" b="1" dirty="0"/>
              <a:t>Кошки дерутся – мышкам приволье!</a:t>
            </a:r>
          </a:p>
          <a:p>
            <a:r>
              <a:rPr lang="ru-RU" sz="2000" b="1" dirty="0"/>
              <a:t>Кошка свёртывается клубком – к морозу, крепко спит брюхом кверху – к теплу, скребёт лапами стену – к ветру, умывается – к приходу гостей, лижет хвост – к дождю, на человека тянется – обновку сулит.</a:t>
            </a:r>
          </a:p>
          <a:p>
            <a:r>
              <a:rPr lang="ru-RU" sz="2000" b="1" dirty="0"/>
              <a:t>А хотите знать, сколько стоила кошка? В древнерусском судебнике 16 в есть упоминание о том, что за украденную кошку или собаку устанавливается штраф в размере 3 гривен. Много это или мало? Судите сами: кошка стоила столько, сколько бык или вол. Ещё говорят на Руси, кто убьёт кота, тому семь лет ни в чём удачи не будет. Кто любит и бережёт кошек, того этот хитрый зверь охраняет от всякой напасти.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Всё о кошках</a:t>
            </a:r>
            <a:endParaRPr lang="ru-RU" dirty="0"/>
          </a:p>
        </p:txBody>
      </p:sp>
      <p:pic>
        <p:nvPicPr>
          <p:cNvPr id="5122" name="Picture 2" descr="C:\Users\Пользователь\Desktop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4221"/>
            <a:ext cx="3384376" cy="185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17984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  <p:sndAc>
          <p:stSnd>
            <p:snd r:embed="rId2" name="suction.wav"/>
          </p:stSnd>
        </p:sndAc>
      </p:transition>
    </mc:Choice>
    <mc:Fallback xmlns="">
      <p:transition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\для сайта фото\Chat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0" y="0"/>
            <a:ext cx="3038856" cy="3212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871504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Добрый день дорогие друзья! Мы собрались на праздник, посвященный нашим домашним питомцам. Сегодня речь поведем о кошках и собаках. Поднимите руку те, у кого они есть. Вот  сколько держат дома своих любимых пушистых и озорных зверушек. К сегодняшнему дню вы нарисовали портреты своих любимцев, принесли фотографии, написали сочинения о кошках и собаках. Но, прежде, чем вы расскажите о своих четвероногих друзьях, давайте совершим небольшое путешествие в прошлое и узнаем, откуда они появились эти милые домашние животные и как к ним относились люди раньше.</a:t>
            </a:r>
          </a:p>
        </p:txBody>
      </p:sp>
      <p:pic>
        <p:nvPicPr>
          <p:cNvPr id="4" name="Picture 2" descr="C:\Users\Пользователь\Desktop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" y="407885"/>
            <a:ext cx="2686234" cy="2023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762872" cy="11247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Утренник-презентация </a:t>
            </a:r>
            <a:endParaRPr lang="ru-RU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  <p:sndAc>
          <p:stSnd>
            <p:snd r:embed="rId2" name="bomb.wav"/>
          </p:stSnd>
        </p:sndAc>
      </p:transition>
    </mc:Choice>
    <mc:Fallback xmlns="">
      <p:transition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952328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 numCol="3"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Кошка первой входит в дом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живёт подолгу в нём: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То мяучит, то играет,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То куда-то исчезает.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когда придёт обратно,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То из блюдца аккуратно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Пьёт сырое молоко.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B050"/>
                </a:solidFill>
              </a:rPr>
              <a:t>И погладить разрешает,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И работать не мешает,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Половицей не скрипит,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А ложится на подушку,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Что-то нежное на ушко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Скажет шепотом и спит.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Кошка </a:t>
            </a:r>
            <a:r>
              <a:rPr lang="ru-RU" sz="2000" b="1" dirty="0">
                <a:solidFill>
                  <a:srgbClr val="00B050"/>
                </a:solidFill>
              </a:rPr>
              <a:t>бегает с азартом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За катушкою полдня.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А сама в родстве с Гепардом,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Льву могучему родня.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7030A0"/>
                </a:solidFill>
              </a:rPr>
              <a:t>Видеть кошку на окошке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Я всегда, ребята, рад.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мурлыканья у кошки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Есть особый аппарат!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Он работает прекрасно –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Это всем ребятам ясно.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Но к несчастью детворы,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Разбирать его опасно: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Когти кошкины остры,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Выдвигаются мгновенно –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Только ноги уноси!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А на морде как антенны,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Установлены усы.</a:t>
            </a:r>
          </a:p>
          <a:p>
            <a:pPr marL="0" indent="0"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00B0F0"/>
                </a:solidFill>
              </a:rPr>
              <a:t>Ищет кошка дух мышиный,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В сумрак ввинчивает взгляд.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Точно фары у машины,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У неё глаза горят.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Уступает ей дорогу,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Повстречавшись у ворот, -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Если хочет – пусть пройдёт!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Вдруг возьмёт да на подмогу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Братца Тигра позовёт?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Вдруг из парка или сквера,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 двора, из-за угла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Выйдет чёрная пантера,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Скажет: «Мурка, как дела?»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Вдруг придут её проведать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Дядя Барс и Тётя Рысь,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Сядут вместе пообедать…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Тут уж точно -  берегись!</a:t>
            </a:r>
          </a:p>
          <a:p>
            <a:endParaRPr lang="ru-RU" sz="2000" b="1" dirty="0" smtClean="0"/>
          </a:p>
          <a:p>
            <a:r>
              <a:rPr lang="ru-RU" sz="2000" b="1" dirty="0">
                <a:solidFill>
                  <a:srgbClr val="FFC000"/>
                </a:solidFill>
              </a:rPr>
              <a:t>Тем, кто с кошкой добр и мягок,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Может кошка другом стать.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Но обидчику, однако,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Может кошка сдачи дать!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7" name="Picture 3" descr="C:\Users\Пользователь\Desktop\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0" y="5229201"/>
            <a:ext cx="2488901" cy="16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\Desktop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7" y="4221088"/>
            <a:ext cx="2952328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593752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 кошек очень тонкий слух. Они слышат даже малейший шорох, который производят мыши, и тотчас настораживаются. В то же время их слух весьма своеобразен. Например, они могут не обратить внимание на громкую музыку, которая раздаётся у них над ухом.</a:t>
            </a:r>
          </a:p>
          <a:p>
            <a:r>
              <a:rPr lang="ru-RU" sz="2000" b="1" dirty="0" smtClean="0"/>
              <a:t>Кошки очень чистоплотны и часто умываются. А знаете, почему? Они вылизывают не столько грязь, сколько… собственный запах. Все кошки  и дикие и домашние – охотники. Охотятся они из засады. Если добыча по запаху почует опасность, то кошка останется голодной. У них очень острое зрение. Кошачий глаз сравнивают со светоотражателем машин. В полутьме в глазах у них можно заметить зеленоватый блеск. Глаза у кошки крупные и смотрят в одном направлении. Кошки спокойно ходят в темноте. Помогают им в этом вибрисы – длинные жёсткие волосики, которые мы называем усами. Ходят они бесшумно, втягивая когти и ступая мягкими подушечками, лазают ловко, умеют прыгать с высоты. Нью-Йорк – город небоскрёбов, там кошки иногда падают с огромной высоты. Один кот прыгнул с 33-этажа – и хоть бы что! Кошка всегда падает на лапы! Но это всего лишь поговорка, на самом деле кошка – великолепный прыгун: парит в воздухе, и никакой парашют ей не нужен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220716"/>
            <a:ext cx="8229600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8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7" y="2924944"/>
            <a:ext cx="1511719" cy="16157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53541"/>
            <a:ext cx="8605463" cy="54780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 ещё у кошки есть свои секреты. Вот некоторые из них:</a:t>
            </a:r>
          </a:p>
          <a:p>
            <a:r>
              <a:rPr lang="ru-RU" b="1" dirty="0" smtClean="0"/>
              <a:t>Кошки не мяукают между собой. Этот звук специально для людей и маленьких котят.</a:t>
            </a:r>
          </a:p>
          <a:p>
            <a:r>
              <a:rPr lang="ru-RU" b="1" dirty="0" smtClean="0"/>
              <a:t>Кошачье сердце бьётся в два раза быстрее человеческого (110-140 ударов в минуту).</a:t>
            </a:r>
          </a:p>
          <a:p>
            <a:r>
              <a:rPr lang="ru-RU" b="1" dirty="0" smtClean="0"/>
              <a:t>В мире более миллиона домашних кошек!</a:t>
            </a:r>
          </a:p>
          <a:p>
            <a:r>
              <a:rPr lang="ru-RU" b="1" dirty="0" smtClean="0"/>
              <a:t>Только домашние кошки могут держать «хвост трубой» во время ходьбы. У диких кошек хвост болтается у земли.</a:t>
            </a:r>
          </a:p>
          <a:p>
            <a:r>
              <a:rPr lang="ru-RU" b="1" dirty="0" smtClean="0"/>
              <a:t>Рисунок поверхности носа кошек, как отпечаток пальца у человека, - уникальный.</a:t>
            </a:r>
          </a:p>
          <a:p>
            <a:r>
              <a:rPr lang="ru-RU" b="1" dirty="0" smtClean="0"/>
              <a:t>У кошек обычно появляется от 1 до 8 котят 2 – 3 раза в год.</a:t>
            </a:r>
          </a:p>
          <a:p>
            <a:r>
              <a:rPr lang="ru-RU" b="1" dirty="0" smtClean="0"/>
              <a:t>Одна пара кошек и их дети за 7 лет могут произвести 420000 котят!</a:t>
            </a:r>
          </a:p>
          <a:p>
            <a:r>
              <a:rPr lang="ru-RU" b="1" dirty="0" smtClean="0"/>
              <a:t>Кошачье ухо </a:t>
            </a:r>
            <a:r>
              <a:rPr lang="ru-RU" sz="2200" b="1" dirty="0" smtClean="0"/>
              <a:t>поворачивается</a:t>
            </a:r>
            <a:r>
              <a:rPr lang="ru-RU" b="1" dirty="0" smtClean="0"/>
              <a:t> на 180 градусов!</a:t>
            </a:r>
          </a:p>
          <a:p>
            <a:r>
              <a:rPr lang="ru-RU" b="1" dirty="0" smtClean="0"/>
              <a:t>Сколько лет вашей кошке «по-человечески»? Если ей – 3 года, это «по-человечески» 21 год. Если 8 лет, то ей – 40. если 14 –  то 70 человеческих лет.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Всё самое интересное о кошках</a:t>
            </a:r>
            <a:endParaRPr lang="ru-RU" dirty="0"/>
          </a:p>
        </p:txBody>
      </p:sp>
      <p:pic>
        <p:nvPicPr>
          <p:cNvPr id="7170" name="Picture 2" descr="C:\Users\Пользователь\Desktop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1932806" cy="10527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09" y="5085184"/>
            <a:ext cx="1076325" cy="16447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1853"/>
            <a:ext cx="8712968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1.Почему </a:t>
            </a:r>
            <a:r>
              <a:rPr lang="ru-RU" sz="1600" b="1" dirty="0"/>
              <a:t>кошка часто умывается</a:t>
            </a:r>
            <a:r>
              <a:rPr lang="ru-RU" sz="1600" b="1" dirty="0" smtClean="0"/>
              <a:t>?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/ она вылизывает не столько грязь, сколько запах. Кошка охотник и поэтому старается, чтобы добыча по запаху не почуяла опасности.</a:t>
            </a:r>
          </a:p>
          <a:p>
            <a:pPr marL="0" indent="0">
              <a:buNone/>
            </a:pPr>
            <a:r>
              <a:rPr lang="ru-RU" sz="1600" b="1" dirty="0"/>
              <a:t>2. Видит ли кошка в темноте?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/ да. У кошки очень острое зрение. Кроме того, ходить в темноте  ей помогают </a:t>
            </a:r>
            <a:r>
              <a:rPr lang="ru-RU" sz="1600" b="1" dirty="0" err="1">
                <a:solidFill>
                  <a:srgbClr val="FF0000"/>
                </a:solidFill>
              </a:rPr>
              <a:t>вибрисы</a:t>
            </a:r>
            <a:r>
              <a:rPr lang="ru-RU" sz="1600" b="1" dirty="0">
                <a:solidFill>
                  <a:srgbClr val="FF0000"/>
                </a:solidFill>
              </a:rPr>
              <a:t> (усики).</a:t>
            </a:r>
          </a:p>
          <a:p>
            <a:pPr marL="0" indent="0">
              <a:buNone/>
            </a:pPr>
            <a:r>
              <a:rPr lang="ru-RU" sz="1600" b="1" dirty="0"/>
              <a:t>3. Почему кошка ходит бесшумно?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/ </a:t>
            </a:r>
            <a:r>
              <a:rPr lang="ru-RU" sz="1600" b="1" dirty="0">
                <a:solidFill>
                  <a:srgbClr val="FF0000"/>
                </a:solidFill>
              </a:rPr>
              <a:t>чтобы добыча не услышала. Она втягивает когти и наступает на мягкие подушечки на лапках.</a:t>
            </a:r>
          </a:p>
          <a:p>
            <a:pPr marL="0" indent="0">
              <a:buNone/>
            </a:pPr>
            <a:r>
              <a:rPr lang="ru-RU" sz="1600" b="1" dirty="0"/>
              <a:t>4. Почему у кошки в темноте  светятся глаза?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/ на самом деле глаза у кошки не излучают свет, а лишь отражают его. В полной тьме, куда свет совсем не проникает, кошачьи глаза не горят.</a:t>
            </a:r>
          </a:p>
          <a:p>
            <a:pPr marL="0" indent="0">
              <a:buNone/>
            </a:pPr>
            <a:r>
              <a:rPr lang="ru-RU" sz="1600" b="1" dirty="0"/>
              <a:t>5. Почему у кошки девять жизней?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/ Жизнь у кошек, конечно же одна, но есть поверье, что у них якобы, девять жизней. Кошки в самом деле удивительно живучие создания. Любопытство киски, слишком далеко высунувшейся из окна, или неловкость при передвижении по карнизу могут привести к падению со значительной высоты. Однако упавшая с восьмого этажа кошка  способна тут же подняться, и прихрамывая, побрести домой. Как же так? Дело в том, что в полете, кошка умеет правильно сгруппироваться, направить лапы к земле и упасть на них, словно на пружинах.</a:t>
            </a:r>
          </a:p>
          <a:p>
            <a:pPr marL="0" indent="0">
              <a:buNone/>
            </a:pPr>
            <a:r>
              <a:rPr lang="ru-RU" sz="1600" b="1" dirty="0"/>
              <a:t>6. Почему кошки игривы</a:t>
            </a:r>
            <a:r>
              <a:rPr lang="ru-RU" sz="1600" b="1" dirty="0" smtClean="0"/>
              <a:t>?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/ Кошки – охотники и ведут активный образ жизни. Поэтому домашним животным необходимо расходовать свою энергию на игры. Если с кошкой не играть, она быстро обленится и растолстеет.</a:t>
            </a:r>
          </a:p>
          <a:p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0"/>
            <a:ext cx="4392488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Викторина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4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  <p:sndAc>
          <p:stSnd>
            <p:snd r:embed="rId2" name="whoosh.wav"/>
          </p:stSnd>
        </p:sndAc>
      </p:transition>
    </mc:Choice>
    <mc:Fallback xmlns="">
      <p:transition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3068960"/>
            <a:ext cx="8424936" cy="3594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Вот и закончился наш утренник  о наших четвероногих питомцах. Ребята, читайте больше, узнавайте о жизни и повадках этих животных и о том, как лучше о них заботиться. Ведь за один урок узнать всё об этих животных невозможно. </a:t>
            </a:r>
          </a:p>
          <a:p>
            <a:r>
              <a:rPr lang="ru-RU" sz="2800" b="1" dirty="0" smtClean="0"/>
              <a:t>Я думаю, что после сегодняшней встречи вы, ребята, будете более внимательными к своим собакам и кошкам. Потому что мы в ответе за тех, кого приручили.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66322"/>
            <a:ext cx="2973090" cy="27586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792"/>
            <a:ext cx="3078701" cy="27711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42" y="133088"/>
            <a:ext cx="2825954" cy="27918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hred/>
        <p:sndAc>
          <p:stSnd>
            <p:snd r:embed="rId2" name="applause.wav"/>
          </p:stSnd>
        </p:sndAc>
      </p:transition>
    </mc:Choice>
    <mc:Fallback xmlns="">
      <p:transition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городе </a:t>
            </a:r>
            <a:r>
              <a:rPr lang="ru-RU" sz="1600" b="1" dirty="0"/>
              <a:t>п</a:t>
            </a:r>
            <a:r>
              <a:rPr lang="ru-RU" sz="1600" b="1" dirty="0" smtClean="0"/>
              <a:t>ервенство среди домашних животных принадлежат кошкам и собакам. Для многих людей они становятся самыми близкими друзьями, спасающими от одиночества. Присутствие в доме живого существа придаёт ощущение безопасности, уюта и покоя.</a:t>
            </a:r>
          </a:p>
          <a:p>
            <a:r>
              <a:rPr lang="ru-RU" sz="1600" b="1" dirty="0" smtClean="0"/>
              <a:t>Порой приходится от взрослых слышать: «Зачем тебе животное в доме? Теперь ты не сможешь никуда уехать надолго, ведь за ним нужен уход!! и т.д.</a:t>
            </a:r>
          </a:p>
          <a:p>
            <a:r>
              <a:rPr lang="ru-RU" sz="1600" b="1" dirty="0" smtClean="0"/>
              <a:t>Но кошка или собака - это твой маленький друг, который, сам того не ведая, поможет сформировать в тебе чувство ответственности. В некоторых семьях кошки и собаки живут вместе, но следует помнить, что обычно они не уживаются друг с другом.</a:t>
            </a:r>
          </a:p>
          <a:p>
            <a:r>
              <a:rPr lang="ru-RU" sz="1600" b="1" dirty="0" smtClean="0"/>
              <a:t>Кошка и собака говорят на разных языках. Когда собака виляет хвостом, она настроена дружелюбно. А кошка таким образом предупреждает, что к ней лучше не подходить. Как известно, собаки воспринимают окружающий мир в большей степени обонянием, а кошка – зрением. Собака любит холодный пол. А кошка предпочитает тепло, любит понежиться на солнышке. Собака прекрасно бегает и легко преодолевает большие расстояния. Кошка пробежит небольшой отрезок пути и тут же останавливается. А вот по части прыгучести кошка превосходит собаку. </a:t>
            </a:r>
          </a:p>
          <a:p>
            <a:r>
              <a:rPr lang="ru-RU" sz="1600" b="1" dirty="0" smtClean="0"/>
              <a:t>Однако есть между кошкой и собакой и много общего. Ни кошка ни собака не любят одиночества. Для них крайне необходимо общение. Если в течении дня дома никого не было, то маленький хищник встретит тебя, жалобно мяукая, с высоко поднятым хвостом. Он тебя так ждал! Собака выразит свои чувства, весело виляя хвостом и не находя себе места от счастья.</a:t>
            </a:r>
          </a:p>
          <a:p>
            <a:r>
              <a:rPr lang="ru-RU" sz="1600" b="1" dirty="0" smtClean="0"/>
              <a:t>Ни кошка ни собака не реагируют на автотранспорт, а поэтому их бесполезно учить переходить дорогу.</a:t>
            </a:r>
          </a:p>
          <a:p>
            <a:r>
              <a:rPr lang="ru-RU" sz="1600" b="1" dirty="0" smtClean="0"/>
              <a:t>Собаки и кошки много спят глубоким сном, но способны мгновенно проснуться. И кошки и собака  любят гулять. Хорошо совершать прогулки в солнечную погоду. Под прямыми солнечными лучами в организме растущих животных образуется витамин «</a:t>
            </a:r>
            <a:r>
              <a:rPr lang="en-US" sz="1600" b="1" dirty="0" smtClean="0"/>
              <a:t>D</a:t>
            </a:r>
            <a:r>
              <a:rPr lang="ru-RU" sz="1600" b="1" dirty="0" smtClean="0"/>
              <a:t>». Солнце также благоприятно действует на шерстяной покров и кожу. </a:t>
            </a: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971600"/>
            <a:ext cx="8229600" cy="10081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suction.wav"/>
          </p:stSnd>
        </p:sndAc>
      </p:transition>
    </mc:Choice>
    <mc:Fallback xmlns="">
      <p:transition spd="slow">
        <p:dissolv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3871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38304"/>
            <a:ext cx="8979957" cy="3587040"/>
          </a:xfrm>
        </p:spPr>
        <p:txBody>
          <a:bodyPr>
            <a:noAutofit/>
          </a:bodyPr>
          <a:lstStyle/>
          <a:p>
            <a:r>
              <a:rPr lang="ru-RU" b="1" dirty="0" smtClean="0"/>
              <a:t>Собака – верный друг и помощник человека с давних времён. Она первой пришла к нему из лесной чащи и приняла его покровительство. Это было очень и очень давно. Первобытный человек постоянно боялся за свою жизнь. Он прислушивался к каждому шороху, к незнакомому звуку: не подкрадывается ли враг? А собака слышит то, чего не слышит человек, чувствует запахи, которые не доступны человеческому обонянию.                                                      Особенно она чутка ночью.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49188" y="175815"/>
            <a:ext cx="8229600" cy="5888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собаках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Как называется наука о собаках?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sz="2400" b="1" dirty="0">
                <a:solidFill>
                  <a:srgbClr val="FFFF00"/>
                </a:solidFill>
              </a:rPr>
              <a:t>Кинология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в переводе с греческого </a:t>
            </a:r>
            <a:r>
              <a:rPr lang="ru-RU" sz="2400" b="1" dirty="0">
                <a:solidFill>
                  <a:srgbClr val="FFFF00"/>
                </a:solidFill>
              </a:rPr>
              <a:t>«</a:t>
            </a:r>
            <a:r>
              <a:rPr lang="ru-RU" sz="2400" b="1" dirty="0" err="1">
                <a:solidFill>
                  <a:srgbClr val="FFFF00"/>
                </a:solidFill>
              </a:rPr>
              <a:t>киноз</a:t>
            </a:r>
            <a:r>
              <a:rPr lang="ru-RU" sz="2400" b="1" dirty="0">
                <a:solidFill>
                  <a:srgbClr val="FFFF00"/>
                </a:solidFill>
              </a:rPr>
              <a:t>» - собака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Четвероногие питомцы пользовались наибольшим почётом и уважением в Древнем Египте. Когда в семье египтянина умирала собака, то все домочадцы погружались в глубокий траур.</a:t>
            </a:r>
          </a:p>
        </p:txBody>
      </p:sp>
      <p:pic>
        <p:nvPicPr>
          <p:cNvPr id="9218" name="Picture 2" descr="C:\Users\Пользователь\Desktop\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09" y="0"/>
            <a:ext cx="2088232" cy="16173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89" y="4293096"/>
            <a:ext cx="8784976" cy="237626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Понадобилось тысячелетия, прежде чем хищник забыл свои прежние привычки и стал настоящим другом человека. Постепенно человек приручил собаку, она помогала ему защищаться. А когда человек занялся скотоводством, собака стала охранять скот. Повсюду, где живут люди, рядом с ними встречают собак.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" y="2927"/>
            <a:ext cx="4536505" cy="393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74" y="0"/>
            <a:ext cx="4620874" cy="393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24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oin.wav"/>
          </p:stSnd>
        </p:sndAc>
      </p:transition>
    </mc:Choice>
    <mc:Fallback xmlns="">
      <p:transition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452439" cy="2452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951" y="957543"/>
            <a:ext cx="8856984" cy="5904656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8000" b="1" dirty="0" smtClean="0"/>
              <a:t>Щенка кормили молоком,</a:t>
            </a:r>
          </a:p>
          <a:p>
            <a:r>
              <a:rPr lang="ru-RU" sz="8000" b="1" dirty="0" smtClean="0"/>
              <a:t>Чтоб он здоровым рос,</a:t>
            </a:r>
          </a:p>
          <a:p>
            <a:r>
              <a:rPr lang="ru-RU" sz="8000" b="1" dirty="0" smtClean="0"/>
              <a:t>Вставали ночью и тайком</a:t>
            </a:r>
          </a:p>
          <a:p>
            <a:r>
              <a:rPr lang="ru-RU" sz="8000" b="1" dirty="0" smtClean="0"/>
              <a:t>К нему бежали босиком</a:t>
            </a:r>
          </a:p>
          <a:p>
            <a:r>
              <a:rPr lang="ru-RU" sz="8000" b="1" dirty="0" smtClean="0"/>
              <a:t>Ему пощупать нос.</a:t>
            </a:r>
          </a:p>
          <a:p>
            <a:r>
              <a:rPr lang="ru-RU" sz="8000" b="1" dirty="0" smtClean="0"/>
              <a:t>Учили мальчики щенка,</a:t>
            </a:r>
          </a:p>
          <a:p>
            <a:r>
              <a:rPr lang="ru-RU" sz="8000" b="1" dirty="0" smtClean="0"/>
              <a:t>Возились с ним в саду,</a:t>
            </a:r>
          </a:p>
          <a:p>
            <a:r>
              <a:rPr lang="ru-RU" sz="8000" b="1" dirty="0" smtClean="0"/>
              <a:t>И он, расстроенный слегка,</a:t>
            </a:r>
          </a:p>
          <a:p>
            <a:r>
              <a:rPr lang="ru-RU" sz="8000" b="1" dirty="0" smtClean="0"/>
              <a:t>Шагал на поводу.</a:t>
            </a:r>
          </a:p>
          <a:p>
            <a:r>
              <a:rPr lang="ru-RU" sz="8000" b="1" dirty="0" smtClean="0"/>
              <a:t>Он на чужих ворчать привык,</a:t>
            </a:r>
          </a:p>
          <a:p>
            <a:r>
              <a:rPr lang="ru-RU" sz="8000" b="1" dirty="0" smtClean="0"/>
              <a:t>Совсем как взрослый пёс,</a:t>
            </a:r>
          </a:p>
          <a:p>
            <a:r>
              <a:rPr lang="ru-RU" sz="8000" b="1" dirty="0" smtClean="0"/>
              <a:t>И вдруг приехал грузовик</a:t>
            </a:r>
          </a:p>
          <a:p>
            <a:r>
              <a:rPr lang="ru-RU" sz="8000" b="1" dirty="0" smtClean="0"/>
              <a:t>И всех ребят увёз.</a:t>
            </a:r>
          </a:p>
          <a:p>
            <a:r>
              <a:rPr lang="ru-RU" sz="8000" b="1" dirty="0" smtClean="0"/>
              <a:t>Он ждал, когда начнут игру,</a:t>
            </a:r>
          </a:p>
          <a:p>
            <a:r>
              <a:rPr lang="ru-RU" sz="8000" b="1" dirty="0" smtClean="0"/>
              <a:t>Когда зажгут костёр:</a:t>
            </a:r>
          </a:p>
          <a:p>
            <a:r>
              <a:rPr lang="ru-RU" sz="8000" b="1" dirty="0" smtClean="0"/>
              <a:t>Привык он к яркому костру,</a:t>
            </a:r>
          </a:p>
          <a:p>
            <a:r>
              <a:rPr lang="ru-RU" sz="8000" b="1" dirty="0" smtClean="0"/>
              <a:t>К тому, что рано поутру</a:t>
            </a:r>
          </a:p>
          <a:p>
            <a:r>
              <a:rPr lang="ru-RU" sz="8000" b="1" dirty="0" smtClean="0"/>
              <a:t>Труба зовёт на сбор,</a:t>
            </a:r>
          </a:p>
          <a:p>
            <a:r>
              <a:rPr lang="ru-RU" sz="8000" b="1" dirty="0" smtClean="0"/>
              <a:t>И лаял он до хрипоты</a:t>
            </a:r>
          </a:p>
          <a:p>
            <a:r>
              <a:rPr lang="ru-RU" sz="8000" b="1" dirty="0" smtClean="0"/>
              <a:t>На тёмные кусты.</a:t>
            </a:r>
          </a:p>
          <a:p>
            <a:r>
              <a:rPr lang="ru-RU" sz="8000" b="1" dirty="0" smtClean="0"/>
              <a:t>Он был один  в саду пустом,</a:t>
            </a:r>
          </a:p>
          <a:p>
            <a:r>
              <a:rPr lang="ru-RU" sz="8000" b="1" dirty="0" smtClean="0"/>
              <a:t>Он на террасе лёг,</a:t>
            </a:r>
          </a:p>
          <a:p>
            <a:r>
              <a:rPr lang="ru-RU" sz="8000" b="1" dirty="0" smtClean="0"/>
              <a:t>Он целый день лежал пластом,</a:t>
            </a:r>
          </a:p>
          <a:p>
            <a:r>
              <a:rPr lang="ru-RU" sz="8000" b="1" dirty="0" smtClean="0"/>
              <a:t>Он не хотел махать хвостом,</a:t>
            </a:r>
          </a:p>
          <a:p>
            <a:r>
              <a:rPr lang="ru-RU" sz="8000" b="1" dirty="0" smtClean="0"/>
              <a:t>Он даже есть не мог.</a:t>
            </a:r>
          </a:p>
          <a:p>
            <a:r>
              <a:rPr lang="ru-RU" sz="8000" b="1" dirty="0" smtClean="0"/>
              <a:t>Ребята вспомнили о нём,</a:t>
            </a:r>
          </a:p>
          <a:p>
            <a:r>
              <a:rPr lang="ru-RU" sz="8000" b="1" dirty="0" smtClean="0"/>
              <a:t>Вернувшись с полпути,</a:t>
            </a:r>
          </a:p>
          <a:p>
            <a:r>
              <a:rPr lang="ru-RU" sz="8000" b="1" dirty="0" smtClean="0"/>
              <a:t>Они войти хотели в дом,</a:t>
            </a:r>
          </a:p>
          <a:p>
            <a:r>
              <a:rPr lang="ru-RU" sz="8000" b="1" dirty="0" smtClean="0"/>
              <a:t>Но он не дал войти.</a:t>
            </a:r>
          </a:p>
          <a:p>
            <a:r>
              <a:rPr lang="ru-RU" sz="8000" b="1" dirty="0" smtClean="0"/>
              <a:t>Он им навстречу на крыльцо,</a:t>
            </a:r>
          </a:p>
          <a:p>
            <a:r>
              <a:rPr lang="ru-RU" sz="8000" b="1" dirty="0" smtClean="0"/>
              <a:t>Он всех подряд лизал в лицо.</a:t>
            </a:r>
          </a:p>
          <a:p>
            <a:r>
              <a:rPr lang="ru-RU" sz="8000" b="1" dirty="0" smtClean="0"/>
              <a:t>Его ласкали малыши,</a:t>
            </a:r>
          </a:p>
          <a:p>
            <a:r>
              <a:rPr lang="ru-RU" sz="8000" b="1" dirty="0" smtClean="0"/>
              <a:t>И лаял он от всей души.</a:t>
            </a:r>
            <a:endParaRPr lang="ru-RU" sz="8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«Уехали»        Агния </a:t>
            </a:r>
            <a:r>
              <a:rPr lang="ru-RU" dirty="0" err="1" smtClean="0"/>
              <a:t>Барто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7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Пользователь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" y="4526083"/>
            <a:ext cx="2833546" cy="207712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10" y="4941168"/>
            <a:ext cx="2933750" cy="1916832"/>
          </a:xfrm>
          <a:prstGeom prst="rect">
            <a:avLst/>
          </a:prstGeom>
          <a:ln w="1270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968"/>
            <a:ext cx="3128567" cy="2411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124" name="Picture 4" descr="C:\Users\Пользователь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8" y="228891"/>
            <a:ext cx="3096344" cy="22900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esktop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43" y="4483932"/>
            <a:ext cx="2888518" cy="207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5" y="2564904"/>
            <a:ext cx="9084315" cy="25537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Все породы собак делятся на три основные группы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rgbClr val="00B050"/>
                </a:solidFill>
              </a:rPr>
              <a:t>служебные, охотничьи и комнатно-декоративные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>
                <a:solidFill>
                  <a:schemeClr val="tx1"/>
                </a:solidFill>
              </a:rPr>
              <a:t>служебным </a:t>
            </a:r>
            <a:r>
              <a:rPr lang="ru-RU" b="1" dirty="0" smtClean="0">
                <a:solidFill>
                  <a:schemeClr val="tx1"/>
                </a:solidFill>
              </a:rPr>
              <a:t>собакам относятся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овчарки, лайки, боксеры, доги, пули и другие.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Охотничьи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00B050"/>
                </a:solidFill>
              </a:rPr>
              <a:t>это русская гончая, русская псовая борзая, сеттер, спаниель, пойнтер и другие.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Комнатно-декоративные: </a:t>
            </a:r>
            <a:r>
              <a:rPr lang="ru-RU" b="1" dirty="0" smtClean="0">
                <a:solidFill>
                  <a:srgbClr val="00B050"/>
                </a:solidFill>
              </a:rPr>
              <a:t>пудель, болонка, тойтерьер.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2117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29" y="103430"/>
            <a:ext cx="3063712" cy="2297784"/>
          </a:xfrm>
          <a:prstGeom prst="rect">
            <a:avLst/>
          </a:prstGeom>
          <a:ln w="1270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  <p:sndAc>
          <p:stSnd>
            <p:snd r:embed="rId2" name="laser.wav"/>
          </p:stSnd>
        </p:sndAc>
      </p:transition>
    </mc:Choice>
    <mc:Fallback xmlns="">
      <p:transition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6408712" cy="54726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Многолико </a:t>
            </a:r>
            <a:r>
              <a:rPr lang="ru-RU" sz="1600" b="1" dirty="0"/>
              <a:t>собачье семейство: в кинологических справочниках содержится до 360 пород, а по некоторым новым данным их около 800. Это почти фантастическое богатство мастей, форм и размеров сложилось в течение последних ста лет. Собака, какой мы ее знаем сегодня, — творение человека, его воображения и неустанных творческих поисков. Однако основой основ был волк. Многие повадки великолепного хищника унаследовали собаки. Так, например, страсть рыть ямы отличает </a:t>
            </a:r>
            <a:r>
              <a:rPr lang="ru-RU" sz="1600" b="1" dirty="0">
                <a:solidFill>
                  <a:srgbClr val="FF0000"/>
                </a:solidFill>
              </a:rPr>
              <a:t>терьеров</a:t>
            </a:r>
            <a:r>
              <a:rPr lang="ru-RU" sz="1600" b="1" dirty="0"/>
              <a:t>, которые были выведены специально для норной работы. Привычка волка замирать перед нападением на жертву передалась собакам, охотящимся на пернатую дичь. </a:t>
            </a:r>
          </a:p>
          <a:p>
            <a:r>
              <a:rPr lang="ru-RU" sz="1600" b="1" dirty="0"/>
              <a:t>Другая привычка — неотступно идти по следу — стала особенностью </a:t>
            </a:r>
            <a:r>
              <a:rPr lang="ru-RU" sz="1600" b="1" dirty="0">
                <a:solidFill>
                  <a:srgbClr val="FF0000"/>
                </a:solidFill>
              </a:rPr>
              <a:t>гончих собак</a:t>
            </a:r>
            <a:r>
              <a:rPr lang="ru-RU" sz="1600" b="1" dirty="0"/>
              <a:t>, а манера тащить пораженного зверя в зубах — рабочим качеством </a:t>
            </a:r>
            <a:r>
              <a:rPr lang="ru-RU" sz="1600" b="1" dirty="0" err="1">
                <a:solidFill>
                  <a:srgbClr val="FF0000"/>
                </a:solidFill>
              </a:rPr>
              <a:t>ретриверов</a:t>
            </a:r>
            <a:r>
              <a:rPr lang="ru-RU" sz="1600" b="1" dirty="0"/>
              <a:t>. Облюбовав добычу, волк никогда не бросит след, даже если на пути его окажется целое стадо животных, — точно так же ведут себя и его поздние потомки, </a:t>
            </a:r>
            <a:r>
              <a:rPr lang="ru-RU" sz="1600" b="1" dirty="0">
                <a:solidFill>
                  <a:srgbClr val="FF0000"/>
                </a:solidFill>
              </a:rPr>
              <a:t>ищейки</a:t>
            </a:r>
            <a:r>
              <a:rPr lang="ru-RU" sz="1600" b="1" dirty="0"/>
              <a:t>. А такие естественные для него качества, как товарищество и верность, стали основой надежности и преданности домашней собаки. Что касается чрезвычайно высокой приспособляемости волка, то ей мы обязаны многообразием собачьих пород, благополучно существующих в самых разных условиях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dirty="0"/>
              <a:t>это описание различных пород собак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советы по уходу за собаками.</a:t>
            </a:r>
          </a:p>
        </p:txBody>
      </p:sp>
      <p:pic>
        <p:nvPicPr>
          <p:cNvPr id="6146" name="Picture 2" descr="C:\Users\Пользователь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6281"/>
            <a:ext cx="2915816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4171057743"/>
      </p:ext>
    </p:extLst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Ротвейлер</a:t>
            </a:r>
            <a:r>
              <a:rPr lang="ru-RU" sz="1800" b="1" dirty="0"/>
              <a:t> — отличный служебный пес. Гармоничный, уравновешенный и мощный. Все в этой собаке говорит о решительности и отваге. Идеальный ротвейлер средне-крупного размера, сильна и мощная собака. Его компактное, крепкое сложение указывает на большую силу и выносливость.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Английский</a:t>
            </a:r>
            <a:r>
              <a:rPr lang="ru-RU" sz="1800" b="1" dirty="0"/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фоксхаунд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среднего роста, с прямой спиной и хорошо выраженными углами скакательных суставов. Короткая шерсть может быть трех- и двухцветного окраса. Туловище плотное и мускулистое. Бедра с легким прочным костяком. Ребра очень длинные телосложение гармоничное, морде присуще смышленое выражение.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Английская овчарка </a:t>
            </a:r>
            <a:r>
              <a:rPr lang="ru-RU" sz="1800" b="1" dirty="0"/>
              <a:t>несколько коренастая и выглядит очень солидно. Морда средней длины, суживается по направлению к мочке носа. Уши довольно высоко посажены, висят на хрящах в виде листочков. Глаза темные, ясные. Выражение морды озабоченное и внимательное.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Австралийский шелковистый терьер </a:t>
            </a:r>
            <a:r>
              <a:rPr lang="ru-RU" sz="1800" b="1" dirty="0"/>
              <a:t>— легкого сложения, компактная, несколько приземистая, умерен — но растянутая собака. Ниспадающая шелковистая шерсть придает ей ухоженный вид. Голова сильная, клинообразной формы, черепная часть плоская и умеренно широкая между ушами.</a:t>
            </a:r>
          </a:p>
          <a:p>
            <a:r>
              <a:rPr lang="ru-RU" sz="1800" b="1" dirty="0" err="1">
                <a:solidFill>
                  <a:srgbClr val="FF0000"/>
                </a:solidFill>
              </a:rPr>
              <a:t>Акита</a:t>
            </a:r>
            <a:r>
              <a:rPr lang="ru-RU" sz="1800" b="1" dirty="0"/>
              <a:t> — охотничья собака Японии. Название свое собака получила по наименованию провинции </a:t>
            </a:r>
            <a:r>
              <a:rPr lang="ru-RU" sz="1800" b="1" dirty="0" err="1"/>
              <a:t>Акита</a:t>
            </a:r>
            <a:r>
              <a:rPr lang="ru-RU" sz="1800" b="1" dirty="0"/>
              <a:t>, расположенной в северной части острова Хонсю. Скорее всего, эти собаки были завезены с Азиатского материка.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008112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wind.wav"/>
          </p:stSnd>
        </p:sndAc>
      </p:transition>
    </mc:Choice>
    <mc:Fallback xmlns="">
      <p:transition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1526</TotalTime>
  <Words>3821</Words>
  <Application>Microsoft Office PowerPoint</Application>
  <PresentationFormat>Экран (4:3)</PresentationFormat>
  <Paragraphs>232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Мой четвероногий друг о собаках и кошках</vt:lpstr>
      <vt:lpstr>Утренник-презентация </vt:lpstr>
      <vt:lpstr>Презентация PowerPoint</vt:lpstr>
      <vt:lpstr>О собаках</vt:lpstr>
      <vt:lpstr>Презентация PowerPoint</vt:lpstr>
      <vt:lpstr>  «Уехали»        Агния Барто  </vt:lpstr>
      <vt:lpstr>Презентация PowerPoint</vt:lpstr>
      <vt:lpstr>это описание различных пород собак,  советы по уходу за собаками.</vt:lpstr>
      <vt:lpstr>Презентация PowerPoint</vt:lpstr>
      <vt:lpstr>Презентация PowerPoint</vt:lpstr>
      <vt:lpstr>Сергей Михалков «Мой щенок»</vt:lpstr>
      <vt:lpstr>Юрий Полухин «Хороший пёс»</vt:lpstr>
      <vt:lpstr>Презентация PowerPoint</vt:lpstr>
      <vt:lpstr>Информация для тех, кто собирается купить собаку</vt:lpstr>
      <vt:lpstr>Викторина </vt:lpstr>
      <vt:lpstr>Вы слышали, что …</vt:lpstr>
      <vt:lpstr>История домашней кошки</vt:lpstr>
      <vt:lpstr>Презентация PowerPoint</vt:lpstr>
      <vt:lpstr>Всё о кошках</vt:lpstr>
      <vt:lpstr>Презентация PowerPoint</vt:lpstr>
      <vt:lpstr>Презентация PowerPoint</vt:lpstr>
      <vt:lpstr>Всё самое интересное о кошках</vt:lpstr>
      <vt:lpstr>Викторина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четвероногий друг</dc:title>
  <dc:creator>Пользователь</dc:creator>
  <cp:lastModifiedBy>Пользователь</cp:lastModifiedBy>
  <cp:revision>73</cp:revision>
  <cp:lastPrinted>2012-07-05T06:05:14Z</cp:lastPrinted>
  <dcterms:created xsi:type="dcterms:W3CDTF">2012-07-02T06:51:48Z</dcterms:created>
  <dcterms:modified xsi:type="dcterms:W3CDTF">2012-10-15T05:33:41Z</dcterms:modified>
</cp:coreProperties>
</file>