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61" r:id="rId3"/>
    <p:sldId id="285" r:id="rId4"/>
    <p:sldId id="266" r:id="rId5"/>
    <p:sldId id="273" r:id="rId6"/>
    <p:sldId id="257" r:id="rId7"/>
    <p:sldId id="274" r:id="rId8"/>
    <p:sldId id="258" r:id="rId9"/>
    <p:sldId id="267" r:id="rId10"/>
    <p:sldId id="259" r:id="rId11"/>
    <p:sldId id="276" r:id="rId12"/>
    <p:sldId id="262" r:id="rId13"/>
    <p:sldId id="268" r:id="rId14"/>
    <p:sldId id="260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7" r:id="rId23"/>
    <p:sldId id="288" r:id="rId24"/>
    <p:sldId id="284" r:id="rId25"/>
    <p:sldId id="269" r:id="rId26"/>
    <p:sldId id="286" r:id="rId27"/>
    <p:sldId id="271" r:id="rId28"/>
    <p:sldId id="272" r:id="rId29"/>
    <p:sldId id="275" r:id="rId30"/>
    <p:sldId id="263" r:id="rId31"/>
    <p:sldId id="264" r:id="rId32"/>
    <p:sldId id="26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FFE68-CC05-4D49-9F7B-12FF968C1FFA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83C6E-0915-4C8A-BA03-C5F96A16D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309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83C6E-0915-4C8A-BA03-C5F96A16D9C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49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A384-DBD5-4861-AF2A-82D4FCFD6882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568B57-381E-4939-BD94-9F1B019771C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A384-DBD5-4861-AF2A-82D4FCFD6882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8B57-381E-4939-BD94-9F1B019771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A384-DBD5-4861-AF2A-82D4FCFD6882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8B57-381E-4939-BD94-9F1B019771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42A384-DBD5-4861-AF2A-82D4FCFD6882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A568B57-381E-4939-BD94-9F1B019771CD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A384-DBD5-4861-AF2A-82D4FCFD6882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8B57-381E-4939-BD94-9F1B019771C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A384-DBD5-4861-AF2A-82D4FCFD6882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8B57-381E-4939-BD94-9F1B019771C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8B57-381E-4939-BD94-9F1B019771C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A384-DBD5-4861-AF2A-82D4FCFD6882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A384-DBD5-4861-AF2A-82D4FCFD6882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8B57-381E-4939-BD94-9F1B019771C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A384-DBD5-4861-AF2A-82D4FCFD6882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68B57-381E-4939-BD94-9F1B019771C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42A384-DBD5-4861-AF2A-82D4FCFD6882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A568B57-381E-4939-BD94-9F1B019771C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A384-DBD5-4861-AF2A-82D4FCFD6882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568B57-381E-4939-BD94-9F1B019771C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42A384-DBD5-4861-AF2A-82D4FCFD6882}" type="datetimeFigureOut">
              <a:rPr lang="ru-RU" smtClean="0"/>
              <a:t>30.03.2016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A568B57-381E-4939-BD94-9F1B019771C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504184"/>
            <a:ext cx="6400800" cy="23538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0"/>
            <a:ext cx="8424936" cy="4005064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accent3"/>
                </a:solidFill>
              </a:rPr>
              <a:t>Николай Носов</a:t>
            </a:r>
            <a:br>
              <a:rPr lang="ru-RU" sz="6000" b="1" dirty="0" smtClean="0">
                <a:solidFill>
                  <a:schemeClr val="accent3"/>
                </a:solidFill>
              </a:rPr>
            </a:br>
            <a:r>
              <a:rPr lang="ru-RU" sz="6000" b="1" dirty="0" smtClean="0">
                <a:solidFill>
                  <a:schemeClr val="bg2"/>
                </a:solidFill>
              </a:rPr>
              <a:t>«Витя Малеев</a:t>
            </a:r>
            <a:br>
              <a:rPr lang="ru-RU" sz="6000" b="1" dirty="0" smtClean="0">
                <a:solidFill>
                  <a:schemeClr val="bg2"/>
                </a:solidFill>
              </a:rPr>
            </a:br>
            <a:r>
              <a:rPr lang="ru-RU" sz="6000" b="1" dirty="0" smtClean="0">
                <a:solidFill>
                  <a:schemeClr val="bg2"/>
                </a:solidFill>
              </a:rPr>
              <a:t> в школе и дома»</a:t>
            </a:r>
            <a:br>
              <a:rPr lang="ru-RU" sz="6000" b="1" dirty="0" smtClean="0">
                <a:solidFill>
                  <a:schemeClr val="bg2"/>
                </a:solidFill>
              </a:rPr>
            </a:br>
            <a:endParaRPr lang="ru-RU" sz="6000" b="1" dirty="0">
              <a:solidFill>
                <a:schemeClr val="bg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668" y="3140968"/>
            <a:ext cx="5656554" cy="3589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10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9" y="5013176"/>
            <a:ext cx="8730857" cy="17094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Moderately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80" y="29953"/>
            <a:ext cx="3407623" cy="4629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764704"/>
            <a:ext cx="5544616" cy="46294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После Гражданской войны Николай увлёкся химией. Вместе со школьным товарищем он организовал химическую лабораторию на чердаке его дома, где друзья проводили разные опыты. Носов вспоминал: «По окончании школы я был уверен, что должен стать химиком и никем другим! Химия мне представлялась наукой из наук».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-348952"/>
            <a:ext cx="5181600" cy="1219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3"/>
                </a:solidFill>
              </a:rPr>
              <a:t>Одно из увлечений</a:t>
            </a:r>
            <a:endParaRPr lang="ru-RU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7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923434" cy="1933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 descr="http://deutsch-sprechen.ru/images/topic/kino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298" y="5373216"/>
            <a:ext cx="1547664" cy="16044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62425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Но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перед поступлением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на кирпичный завод Николай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вдруг передумал и в возрасте 19 лет поступил в Киевский художественный институт. Николай тогда серьёзно увлёкся фотографией, а затем и кинематографом. Это и повлияло на его выбор. Через 2 года, в 1929 году, Николай Носов перевёлся в Московский институт кинематографии. В 1932 году он закончил его и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стал работать режиссёром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мультипликационных,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научных и 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учебных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фильмов.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47864" y="260648"/>
            <a:ext cx="5256584" cy="9669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chemeClr val="accent3"/>
                </a:solidFill>
              </a:rPr>
              <a:t>Творчество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3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096" y="116632"/>
            <a:ext cx="1522768" cy="2055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524000"/>
            <a:ext cx="7272808" cy="50733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Как и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многие знаменитые писатели, Николай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Носов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сначала сочинял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сказки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и рассказы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просто так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– для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своего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маленького сынишки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. Сам Николай Николаевич говорил, что начал писать для детей совершенно случайно — сперва просто рассказывал сказки своему маленькому сынишке и его друзьям. 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А потом один свой рассказ, он назывался «Затейники», он отнес в журнал «</a:t>
            </a:r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</a:rPr>
              <a:t>Мурзилка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». Рассказ напечатали. Это было в 1938 году.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1938 года начинает писать детские рассказы, но профессиональным литератором становится только после Великой Отечественной войны.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Были 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опубликованы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его первые рассказы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: «Живая шляпа», «Огурцы»,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Фантазёры» и др. Печатались они, в основном, в журнале для детей «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Мурзилка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». Эти рассказы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вошли и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 первый сборник Носова «Тук-тук-тук»,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1945.  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03" y="2348880"/>
            <a:ext cx="174986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260648"/>
            <a:ext cx="6408712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chemeClr val="accent3"/>
                </a:solidFill>
              </a:rPr>
              <a:t>Первые рассказы</a:t>
            </a:r>
            <a:br>
              <a:rPr lang="ru-RU" b="1" dirty="0">
                <a:solidFill>
                  <a:schemeClr val="accent3"/>
                </a:solidFill>
              </a:rPr>
            </a:br>
            <a:r>
              <a:rPr lang="ru-RU" b="1" i="1" dirty="0">
                <a:solidFill>
                  <a:schemeClr val="accent3"/>
                </a:solidFill>
              </a:rPr>
              <a:t>Литературное</a:t>
            </a:r>
            <a:r>
              <a:rPr lang="ru-RU" b="1" dirty="0">
                <a:solidFill>
                  <a:schemeClr val="accent3"/>
                </a:solidFill>
              </a:rPr>
              <a:t> творчество</a:t>
            </a: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637" y="4601249"/>
            <a:ext cx="1674363" cy="2256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0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3501008"/>
            <a:ext cx="8229600" cy="317105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Короткие, порой отчётливо сконструи­рованные, всегда весьма детальные, эти ис­тории призваны воспитывать в детях честность, чувство товарищества, отзывчивость, любовь к труду и т. д.; в них осуждаются такие постыдные качества, как зависть, тще­славие, грубость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8424936" cy="126876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accent3"/>
                </a:solidFill>
              </a:rPr>
              <a:t>Истории для мальчишек</a:t>
            </a:r>
            <a:endParaRPr lang="ru-RU" sz="5400" b="1" dirty="0">
              <a:solidFill>
                <a:schemeClr val="accent3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5607"/>
            <a:ext cx="842493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 годы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Великой Отечественной войны Николай Носов поставил несколько учебных фильмов для Советской Армии. Был награжден орденом Красной звезды.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 1947 году вышел сборник рассказов — «Весёлые рассказы». Широкую популярность завоевали и его повести для подростков «Весёлая семейка» (1949), «Дневник Коли Синицына» (1950), «Витя Малеев в школе и дома» (1951). В 1952 году Николай Носов получил Сталинскую премию третьей степени за написание повести «Витя Малеев в школе и дома». В 1954 году по этой повести был снят детский художественный фильм «Два друга».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519492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/>
                </a:solidFill>
              </a:rPr>
              <a:t>Литературное призвание</a:t>
            </a:r>
            <a:endParaRPr lang="ru-RU" b="1" dirty="0">
              <a:solidFill>
                <a:schemeClr val="accent3"/>
              </a:solidFill>
            </a:endParaRPr>
          </a:p>
        </p:txBody>
      </p:sp>
      <p:pic>
        <p:nvPicPr>
          <p:cNvPr id="11266" name="Picture 2" descr="C:\Documents and Settings\Администратор\Рабочий стол\носов Витя Малеев\карт по Витя Малеев\imgpreview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18"/>
            <a:ext cx="3995936" cy="159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6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Администратор\Рабочий стол\носов Витя Малеев\карт по Витя Малеев\19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24744"/>
            <a:ext cx="3265516" cy="48227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27784" y="1524000"/>
            <a:ext cx="6516216" cy="52173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Повесть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Носова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«Витя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Малеев в школе и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дома»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рассказывает о жизни школьных товарищей, их радостях и горестях, ошибках и достижениях. По праву считается лучшей повестью, передающей детские переживания и размышления, всевозможные школьные отношения и события. Витя Малеев в школе и дома - рассказ Носова, в котором каждый ребенок найдет свои мысли и от души посмеётся над забавными случаями из жизни Вити и его друзей.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04644" y="152400"/>
            <a:ext cx="6282156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3"/>
                </a:solidFill>
              </a:rPr>
              <a:t>«Витя Малеев в школе и дома» (1951</a:t>
            </a:r>
            <a:r>
              <a:rPr lang="ru-RU" b="1" dirty="0" smtClean="0">
                <a:solidFill>
                  <a:schemeClr val="accent3"/>
                </a:solidFill>
              </a:rPr>
              <a:t>)</a:t>
            </a:r>
            <a:endParaRPr lang="ru-RU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" y="911222"/>
            <a:ext cx="3505200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75856" y="908720"/>
            <a:ext cx="5596532" cy="496855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Книга была удостоена                             Сталинской премии третьей степени в 1952г.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 Был поставлен художественный кинофильм в 1954.</a:t>
            </a:r>
          </a:p>
          <a:p>
            <a:pPr marL="0" indent="0">
              <a:buNone/>
            </a:pPr>
            <a:endParaRPr lang="ru-RU" sz="3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«Я как-то неожиданно из одного человека превратился в совсем другого. Раньше мне помогали, а теперь я сам мог других учить.»</a:t>
            </a:r>
          </a:p>
          <a:p>
            <a:endParaRPr lang="ru-RU" b="1" dirty="0" smtClean="0">
              <a:solidFill>
                <a:schemeClr val="accent3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3"/>
                </a:solidFill>
              </a:rPr>
              <a:t>Книга удивительной судьбы</a:t>
            </a:r>
            <a:br>
              <a:rPr lang="ru-RU" b="1" dirty="0">
                <a:solidFill>
                  <a:schemeClr val="accent3"/>
                </a:solidFill>
              </a:rPr>
            </a:br>
            <a:endParaRPr lang="ru-RU" b="1" dirty="0">
              <a:solidFill>
                <a:schemeClr val="accent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11442" y="6021288"/>
            <a:ext cx="4860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Из кн. «Витя Малеев в школе и дома»</a:t>
            </a:r>
          </a:p>
        </p:txBody>
      </p:sp>
    </p:spTree>
    <p:extLst>
      <p:ext uri="{BB962C8B-B14F-4D97-AF65-F5344CB8AC3E}">
        <p14:creationId xmlns:p14="http://schemas.microsoft.com/office/powerpoint/2010/main" val="26248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524000"/>
            <a:ext cx="8291264" cy="5073352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Главная линия повести — борьба главных героев, советских школьников Вити Малеева и Кости Шишкина, с собственными недостатками.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Витя Малеев — четвероклассник, главный герой повести. Отец Вити работает на сталелитейном заводе модельщиком. У Вити есть также мать и младшая сестра — третьеклассница Лика. Она сшила им костюм лошади для школьного утренника, а также изготовила для выступления на новогоднем вечере бумажные колпаки, а для собаки по имени Лобзик - воротник из золотой бумаги.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5546" y="204801"/>
            <a:ext cx="5692598" cy="12192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Персонажи повести</a:t>
            </a:r>
          </a:p>
        </p:txBody>
      </p:sp>
      <p:pic>
        <p:nvPicPr>
          <p:cNvPr id="10242" name="Picture 2" descr="C:\Documents and Settings\Администратор\Рабочий стол\носов Витя Малеев\карт по Витя Малеев\tmpB8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125" y="0"/>
            <a:ext cx="3643875" cy="17728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6242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132856"/>
            <a:ext cx="8229600" cy="4572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Костя Шишкин — четвероклассник, друг Вити Малеева. Раньше он и его семья — мама и тётя Зина — жили в Нальчике, а также в Краснозаводске. Отец Кости погиб на фронте.  Костя вспоминал,  что отец приезжал к ним с фронта,  когда Костя был совсем маленьким: «Я спал, потом проснулся, а папа взял меня на руки и поцеловал, а шинель у него была такая шершавая и колючая. Потом он ушёл,  и я больше ничего не помню». Костя очень любит животных — у него в разное время жили белые мыши, ежи, морская свинка, а также собака Лобзик, которую он научил считать. Мечтал стать цирковым акробатом. Умеет играть в баскетбол и футбол. Мать Кости работает шофёром. Тётя Зина мечтает стать актрисой: она учится в театральном училище и записалась в драмкружок при клубе автозавода.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59832" y="152400"/>
            <a:ext cx="5626968" cy="12192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Персонажи повести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218" name="Picture 2" descr="C:\Documents and Settings\Администратор\Рабочий стол\носов Витя Малеев\карт по Витя Малеев\postcard-1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" y="0"/>
            <a:ext cx="2897223" cy="20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4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411760" y="1412776"/>
            <a:ext cx="6552728" cy="532859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Ольга Николаевна — классный руководитель четвертого класса, где учились Витя Малеев и Костя Шишкин.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Игорь Александрович — директор школы, в которой учились Витя Малеев и Костя Шишкин. Дал Шишкину несколько советов, как дрессировать Лобзика.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Володя — пионервожатый, учится в одном из старших классов.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Лёня Астафьев, Глеб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Скамейкин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, Игорь Грачёв, Толя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Дёжкин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, Вася Ерохин, Ваня Пахомов, Серёжа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Букатин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, Юра Касаткин, Слава Ведерников, Алик Сорокин — одноклассники Вити Малеева и Кости Шишкина: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Игорь Грачёв — художник класса; нарисовал углем морячка на стене класса, позже был выбран художником в стенгазету, где нарисовал карикатуры на Малеева и Шишкина;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Алик Сорокин — шахматист.</a:t>
            </a:r>
          </a:p>
          <a:p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Персонажи повести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 descr="C:\Documents and Settings\Администратор\Рабочий стол\носов Витя Малеев\карт по Витя Малеев\139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700808"/>
            <a:ext cx="2680716" cy="42386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74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« Детским писателем я стал потому, что,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когда я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вырос, мне вообще захотелось стать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писателем. А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стать писателем мне захотелось потому, что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у меня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была интересная жизнь, и у меня было о чем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порассказать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</a:rPr>
              <a:t>людям»</a:t>
            </a:r>
            <a:endParaRPr lang="ru-R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Есть о чем рассказать…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975" y="3994068"/>
            <a:ext cx="23812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0056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Администратор\Рабочий стол\носов Витя Малеев\карт по Витя Малеев\imgpreview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874" y="-28826"/>
            <a:ext cx="1998126" cy="208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Documents and Settings\Администратор\Рабочий стол\носов Витя Малеев\карт по Витя Малеев\nosov-tihmalee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840"/>
            <a:ext cx="1833482" cy="212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147751"/>
            <a:ext cx="8229600" cy="4572000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Однажды писателю пришло письмо от молодого человека, имя и фамилия которого полностью совпадали с героем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носовского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рассказа: «Я Витя Малеев. Как вы узнали истории из моей жизни?..»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«Витя Малеев в школе и дома» — так называлась группа, вокалистом которой с 1991 по 1997 год был Антон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Слепаков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— ныне солист группы «И Друг Мой Грузовик…». Впоследствии две песни («Какао» и «Паровозы») из репертуара «Вити Малеева» в измененном виде были изданы на альбомах группы «И Друг Мой Грузовик…».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390903"/>
            <a:ext cx="6192688" cy="12192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Интересные факты</a:t>
            </a:r>
          </a:p>
        </p:txBody>
      </p:sp>
    </p:spTree>
    <p:extLst>
      <p:ext uri="{BB962C8B-B14F-4D97-AF65-F5344CB8AC3E}">
        <p14:creationId xmlns:p14="http://schemas.microsoft.com/office/powerpoint/2010/main" val="422980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Рабочий стол\носов Витя Малеев\карт по Витя Малеев\0_64d0f_a1aa6afd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60" y="2781176"/>
            <a:ext cx="3352700" cy="39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Какое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настроение сложилось у вас после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 прочтения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этого текста?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Кто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является главным героем повести?       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Понравился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ли вам этот герой? Чем?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Что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бы вы ему посоветовали?    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Каким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был Костя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Шишкин? 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Кто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был близким другом 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   Кости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Шишкина?        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Каким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мальчиком был Витя?</a:t>
            </a:r>
          </a:p>
          <a:p>
            <a:pPr marL="0" indent="0">
              <a:buNone/>
            </a:pP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Вопросы для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обсуждения: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743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08920"/>
            <a:ext cx="1979711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Documents and Settings\Администратор\Рабочий стол\носов Витя Малеев\карт по Витя Малеев\IMG_11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8" t="8839" r="8482" b="48013"/>
          <a:stretch/>
        </p:blipFill>
        <p:spPr bwMode="auto">
          <a:xfrm>
            <a:off x="4427984" y="0"/>
            <a:ext cx="47160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71824" y="1872208"/>
            <a:ext cx="7336904" cy="4929336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С каким  настроением шел Витя Малеев в школу 1 сентября и с кем он себя сравнивал?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Какие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фантазии приходят в голову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Вите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 уроке?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Чему учил Костя Шишкин Витю Малеева,   когда тот получил двойку по математике?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Как нужно помочь товарищу в учебе:  давать списывать и подсказывать или объяснять непонятный материал?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Как относился Витя к воспитанию силы воли?  Нужна ли человеку сила воли,  если «да», то зачем?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6289"/>
            <a:ext cx="4906888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Вопросы для обсуждения:</a:t>
            </a:r>
          </a:p>
        </p:txBody>
      </p:sp>
    </p:spTree>
    <p:extLst>
      <p:ext uri="{BB962C8B-B14F-4D97-AF65-F5344CB8AC3E}">
        <p14:creationId xmlns:p14="http://schemas.microsoft.com/office/powerpoint/2010/main" val="1847076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дминистратор\Рабочий стол\носов Витя Малеев\карт по Витя Малеев\a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2" y="0"/>
            <a:ext cx="2872999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671599"/>
            <a:ext cx="7715200" cy="5001344"/>
          </a:xfrm>
        </p:spPr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Отчего Витя испытал первую радость?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Что по вашему значит «ябедничество» и «честность»?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По вашему мнению, Витя Малеев хороший товарищ или нет?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Как вы думаете, чему учит писатель Н. Носов в своей повести?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Что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характерно для произведений Н. Носова?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Какой труд самый главный для детей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? Как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они могут принести пользу своей Родине?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82812" cy="14764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Вопросы для обсуждения:</a:t>
            </a:r>
          </a:p>
        </p:txBody>
      </p:sp>
    </p:spTree>
    <p:extLst>
      <p:ext uri="{BB962C8B-B14F-4D97-AF65-F5344CB8AC3E}">
        <p14:creationId xmlns:p14="http://schemas.microsoft.com/office/powerpoint/2010/main" val="21633869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Администратор\Рабочий стол\носов Витя Малеев\карт по Витя Малеев\nosov-brumalee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3901"/>
            <a:ext cx="1559383" cy="2348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Администратор\Рабочий стол\носов Витя Малеев\карт по Витя Малеев\pozin-malee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53" y="173899"/>
            <a:ext cx="1709600" cy="2348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89" y="-234282"/>
            <a:ext cx="233215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780928"/>
            <a:ext cx="8173415" cy="4170310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Носов всегда писал для детей и о детях. 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Но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читали и читают его люди всех возрастов. Он в совершенстве постиг психологию того чудесного, странного, милого человеческого существа, которое называется «мальчик». Уже не дитя, но еще и не юноша. А именно мальчик. Мальчики Носова несут в себе такие черты, как принципиальность, одухотворенность, вечное стремление к новому, привычку изобретать.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48064" y="390062"/>
            <a:ext cx="4176465" cy="1800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Мальчики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Носова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9" name="Picture 5" descr="C:\Documents and Settings\Администратор\Рабочий стол\носов Витя Малеев\карт по Витя Малеев\imgpreview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51136"/>
            <a:ext cx="1440160" cy="1962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2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8" y="-99392"/>
            <a:ext cx="2368745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772816"/>
            <a:ext cx="8640960" cy="47525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Наиболее известны и любимы читателями сказочные произведения Николая Носова о Незнайке. Первое из них — сказка «Винтик,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Шпунтик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и пылесос». Потом была написана знаменитая трилогия, «Приключения Незнайки и его друзей»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Незнайка в Солнечном городе»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и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«Незнайка на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Луне». Роман-сказку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с элементами научной фантастики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Незнайка на Луне» экономисты называют самым толковым и доступным учебником политэкономии. Из него можно отлично усвоить, что такое реклама, акционерное общество, лопнувший банк, продажная пресса, забастовка, безработица, биржа, что такое рыночные отношения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280517"/>
            <a:ext cx="6408712" cy="15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/>
                </a:solidFill>
              </a:rPr>
              <a:t>Знаменитая  трилогия</a:t>
            </a:r>
            <a:br>
              <a:rPr lang="ru-RU" b="1" dirty="0" smtClean="0">
                <a:solidFill>
                  <a:schemeClr val="accent3"/>
                </a:solidFill>
              </a:rPr>
            </a:br>
            <a:r>
              <a:rPr lang="ru-RU" b="1" dirty="0" smtClean="0">
                <a:solidFill>
                  <a:schemeClr val="accent3"/>
                </a:solidFill>
              </a:rPr>
              <a:t> </a:t>
            </a:r>
            <a:r>
              <a:rPr lang="ru-RU" b="1" dirty="0">
                <a:solidFill>
                  <a:schemeClr val="accent3"/>
                </a:solidFill>
              </a:rPr>
              <a:t>«Приключения Незнайки </a:t>
            </a:r>
            <a:r>
              <a:rPr lang="ru-RU" b="1" dirty="0" smtClean="0">
                <a:solidFill>
                  <a:schemeClr val="accent3"/>
                </a:solidFill>
              </a:rPr>
              <a:t/>
            </a:r>
            <a:br>
              <a:rPr lang="ru-RU" b="1" dirty="0" smtClean="0">
                <a:solidFill>
                  <a:schemeClr val="accent3"/>
                </a:solidFill>
              </a:rPr>
            </a:br>
            <a:r>
              <a:rPr lang="ru-RU" b="1" dirty="0" smtClean="0">
                <a:solidFill>
                  <a:schemeClr val="accent3"/>
                </a:solidFill>
              </a:rPr>
              <a:t>и </a:t>
            </a:r>
            <a:r>
              <a:rPr lang="ru-RU" b="1" dirty="0">
                <a:solidFill>
                  <a:schemeClr val="accent3"/>
                </a:solidFill>
              </a:rPr>
              <a:t>его друзей» </a:t>
            </a:r>
          </a:p>
        </p:txBody>
      </p:sp>
    </p:spTree>
    <p:extLst>
      <p:ext uri="{BB962C8B-B14F-4D97-AF65-F5344CB8AC3E}">
        <p14:creationId xmlns:p14="http://schemas.microsoft.com/office/powerpoint/2010/main" val="199431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22" y="1"/>
            <a:ext cx="4699820" cy="313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3068960"/>
            <a:ext cx="8229600" cy="3663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«Носов пишет с заразительной веселостью. Но за веселыми ситуациями, забавными историями и очень смешными диалогами проступает всегда какая-то умная, нужная мысль. И она помогает….. яснее разглядеть жизнь, понять смысл дружбы и труда человеческого, показать себя надежным человеком…».</a:t>
            </a:r>
          </a:p>
          <a:p>
            <a:pPr marL="0" indent="0" algn="r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В. Катаев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Documents and Settings\Администратор\Рабочий стол\носов Витя Малеев\карт по Витя Малеев\tmpB8A-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470121" cy="312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7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155" y="7302"/>
            <a:ext cx="3219845" cy="183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7200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Николай Носов умер в Москве 26 июля 1976 года.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Похоронен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 Кунцевском кладбище в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Москве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 2008 году к 100-летию со дня рождения Н. Н. Носова Центральный Банк РФ выпустил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серебряную монету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Орден Трудового Красного Знамени (1967).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Орден Красной Звезды (1.10.1943) — за создание выдающегося учебного фильма «Планетарные трансмиссии в танках» и проявленный при этом трудовой героизм.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Медаль «За доблестный труд в Великой Отечественной войне 1941-1945 гг.».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Сталинская премия третьей степени (1952) — за повесть «Витя Малеев в школе и дома» (1951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).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Государственная премия РСФСР имени Н. К. Крупской (1969) — за трилогию о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Незнайке.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0"/>
            <a:ext cx="5112568" cy="12192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3"/>
                </a:solidFill>
              </a:rPr>
              <a:t>Награды и премии</a:t>
            </a:r>
          </a:p>
        </p:txBody>
      </p:sp>
    </p:spTree>
    <p:extLst>
      <p:ext uri="{BB962C8B-B14F-4D97-AF65-F5344CB8AC3E}">
        <p14:creationId xmlns:p14="http://schemas.microsoft.com/office/powerpoint/2010/main" val="297328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91" y="668986"/>
            <a:ext cx="2437391" cy="3214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196" y="4221088"/>
            <a:ext cx="2537804" cy="2399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268760"/>
            <a:ext cx="7092280" cy="547260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1954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— Два друга. По повести „Витя Малеев в школе и дома“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1958 — Дружок. По рассказам „Дружок“ и „Мишкина каша“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1964 — Приключения Толи Клюквина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1965 — Фантазеры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1982 — Живая радуга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1984 — Незнайка с нашего двора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1987 —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Топинамбуры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5800" b="1" dirty="0">
                <a:solidFill>
                  <a:schemeClr val="accent3"/>
                </a:solidFill>
              </a:rPr>
              <a:t>Мультфильмы</a:t>
            </a:r>
            <a:r>
              <a:rPr lang="ru-RU" sz="3400" b="1" dirty="0">
                <a:solidFill>
                  <a:schemeClr val="accent3"/>
                </a:solidFill>
              </a:rPr>
              <a:t>: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1961 — Винтик и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</a:rPr>
              <a:t>Шпунтик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– веселые мастера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1961 — Незнайка учится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1961 — Фунтик и огурцы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1976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77 — Незнайка в Солнечном городе (в 10 сериях)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1977 — Бобик в гостях у Барбоса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1997 — Незнайка на Луне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5132" y="59386"/>
            <a:ext cx="6491064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3"/>
                </a:solidFill>
              </a:rPr>
              <a:t>Фильмы, снятые по произведениям </a:t>
            </a:r>
            <a:r>
              <a:rPr lang="ru-RU" b="1" dirty="0" err="1">
                <a:solidFill>
                  <a:schemeClr val="accent3"/>
                </a:solidFill>
              </a:rPr>
              <a:t>Н.Носова</a:t>
            </a:r>
            <a:endParaRPr lang="ru-RU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26" y="-54920"/>
            <a:ext cx="1872208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530"/>
            <a:ext cx="1907704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73" y="31530"/>
            <a:ext cx="180925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434" y="31530"/>
            <a:ext cx="1681708" cy="211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42" y="9398"/>
            <a:ext cx="1861025" cy="211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" y="2123111"/>
            <a:ext cx="1880977" cy="221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48" y="2123111"/>
            <a:ext cx="1976486" cy="230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2088204"/>
            <a:ext cx="1820522" cy="231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434" y="2088205"/>
            <a:ext cx="1851886" cy="231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0" r="27160"/>
          <a:stretch/>
        </p:blipFill>
        <p:spPr bwMode="auto">
          <a:xfrm>
            <a:off x="7452320" y="2081263"/>
            <a:ext cx="1690847" cy="242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" y="4341022"/>
            <a:ext cx="1880977" cy="251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66" y="4434950"/>
            <a:ext cx="1944216" cy="245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716" y="4344076"/>
            <a:ext cx="1865718" cy="245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Documents and Settings\Администратор\Рабочий стол\карт по Витя Малеев\162775305_w640_h640_cid2208748_pid105863949-024137d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9" t="8662" r="21428" b="7301"/>
          <a:stretch/>
        </p:blipFill>
        <p:spPr bwMode="auto">
          <a:xfrm>
            <a:off x="5600434" y="4395555"/>
            <a:ext cx="1849926" cy="246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Администратор\Рабочий стол\карт по Витя Малеев\big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360" y="4326068"/>
            <a:ext cx="1693640" cy="253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56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84454" y="1524000"/>
            <a:ext cx="7002346" cy="51453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одной из них мы сегодня с вами познакомимся. Мы поговорим о повести замечательного детского писателя Николая Николаевича Носова “Витя Малеев в школе и дома”.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Чтение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книг – это не чтение от скуки, не развлечение. Это серьезное и важное дело, цель которого, чтобы каждый читатель мог задуматься, поразмышлять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Витя Малеев – ученик 4 класса школы, ваш ровесник. Его волнуют такие же вопросы, как и вас, он попадает в разные ситуации, которые вам близки и понятны. Поэтому для нашей дискуссии я выбрала именно эту книгу.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Всем известно, что книга – это верный товарищ и друг. </a:t>
            </a:r>
          </a:p>
        </p:txBody>
      </p:sp>
      <p:pic>
        <p:nvPicPr>
          <p:cNvPr id="16387" name="Picture 3" descr="C:\Documents and Settings\Администратор\Рабочий стол\носов Витя Малеев\карт по Витя Малеев\Nosov_Nikolaj__Vitya_Maleev_v_shkole_i_do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1684454" cy="40324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1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24744"/>
            <a:ext cx="8784976" cy="5472608"/>
          </a:xfrm>
        </p:spPr>
        <p:txBody>
          <a:bodyPr numCol="3">
            <a:normAutofit fontScale="62500" lnSpcReduction="20000"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Романы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1954 Приключения Незнайки и его друзей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1958 Незнайка в Солнечном городе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1965 Незнайка на Луне</a:t>
            </a:r>
          </a:p>
          <a:p>
            <a:endParaRPr lang="ru-RU" dirty="0"/>
          </a:p>
          <a:p>
            <a:r>
              <a:rPr lang="ru-RU" sz="3200" dirty="0">
                <a:solidFill>
                  <a:srgbClr val="FF0000"/>
                </a:solidFill>
              </a:rPr>
              <a:t>Повести и рассказы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1938 Живая шляпа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1938 Затейники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1938 Леденец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1938 Мишкина каша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1938 На горке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1938 Огородники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1938 Саша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1938 Ступеньки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1938 Чудесные брюки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1939 Автомобиль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1940 Прятки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1940 Фантазёры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1941 Заплатка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1944 Тук-тук-тук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1945 Бенгальские огни 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1945 Огурцы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1949 Весёлая семейка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1950 Витя Малеев в школе и дома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1950 Дневник Коли Синицына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1956 Винтик, </a:t>
            </a:r>
            <a:r>
              <a:rPr lang="ru-RU" dirty="0" err="1">
                <a:solidFill>
                  <a:schemeClr val="accent4">
                    <a:lumMod val="50000"/>
                  </a:schemeClr>
                </a:solidFill>
              </a:rPr>
              <a:t>Шпунтик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 и пылесос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1956 Замазка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1956 И я помогаю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1956 Карасик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1956 Когда мы смеёмся 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1956 Милиционер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1956 Находчивость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1956 Про репку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1956 Три охотника 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1956 Шурик у дедушки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1957 Бобик в гостях у Барбоса 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1961 Приключения Толи Клюквина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1961 Про тигра 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1971 Повесть о моём друге Игоре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1977 Тайна на дне колодца 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Бабушка Дина 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Дружок 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Клякса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Метро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Наш каток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Под одной крышей 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Про Гену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Телефон 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Федина задача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152400"/>
            <a:ext cx="5472608" cy="90033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3"/>
                </a:solidFill>
              </a:rPr>
              <a:t>Библиография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6816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2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2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2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2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2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2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2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2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2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8096"/>
            <a:ext cx="2144930" cy="2703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165502"/>
            <a:ext cx="3240360" cy="345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4" y="-11792"/>
            <a:ext cx="2537832" cy="307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911941"/>
            <a:ext cx="8229600" cy="38294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Книга "Витя Малеев в школе и дома" воспитала не одно поколение мальчишек и девчонок,                               которые уже давно мамы и папы,                                         бабушки и дедушки…                                                              Они с удовольствием читают эту книгу своим детям, ведь "Витя Малеев" есть в каждом ребенке.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1196" y="300977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/>
                </a:solidFill>
              </a:rPr>
              <a:t/>
            </a:r>
            <a:br>
              <a:rPr lang="ru-RU" b="1" dirty="0" smtClean="0">
                <a:solidFill>
                  <a:schemeClr val="accent3"/>
                </a:solidFill>
              </a:rPr>
            </a:br>
            <a:r>
              <a:rPr lang="ru-RU" b="1" dirty="0">
                <a:solidFill>
                  <a:schemeClr val="accent3"/>
                </a:solidFill>
              </a:rPr>
              <a:t/>
            </a:r>
            <a:br>
              <a:rPr lang="ru-RU" b="1" dirty="0">
                <a:solidFill>
                  <a:schemeClr val="accent3"/>
                </a:solidFill>
              </a:rPr>
            </a:br>
            <a:endParaRPr lang="ru-RU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7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47531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Читайте книги Н. Носова,                                 будьте веселыми,                           добрыми, </a:t>
            </a:r>
            <a:endParaRPr lang="ru-RU" sz="4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честными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!</a:t>
            </a:r>
          </a:p>
          <a:p>
            <a:pPr marL="0" indent="0" algn="ctr">
              <a:buNone/>
            </a:pP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4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sz="4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Спасибо 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за 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внимание!</a:t>
            </a:r>
          </a:p>
          <a:p>
            <a:pPr marL="0" indent="0">
              <a:buNone/>
            </a:pP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332656"/>
            <a:ext cx="5328592" cy="10751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22436"/>
            <a:ext cx="3141014" cy="2520280"/>
          </a:xfrm>
          <a:prstGeom prst="ellipse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5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2603679" cy="46085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03679" y="1412776"/>
            <a:ext cx="6540321" cy="244827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Советский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детский писатель-прозаик, драматург, киносценарист. 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Лауреат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Сталинской премии третьей степени (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1952)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Наиболее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известен как детский писатель, автор произведений о Незнайке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chemeClr val="accent3"/>
                </a:solidFill>
              </a:rPr>
              <a:t>Никола́й</a:t>
            </a:r>
            <a:r>
              <a:rPr lang="ru-RU" b="1" dirty="0">
                <a:solidFill>
                  <a:schemeClr val="accent3"/>
                </a:solidFill>
              </a:rPr>
              <a:t> </a:t>
            </a:r>
            <a:r>
              <a:rPr lang="ru-RU" b="1" dirty="0" err="1">
                <a:solidFill>
                  <a:schemeClr val="accent3"/>
                </a:solidFill>
              </a:rPr>
              <a:t>Никола́евич</a:t>
            </a:r>
            <a:r>
              <a:rPr lang="ru-RU" b="1" dirty="0">
                <a:solidFill>
                  <a:schemeClr val="accent3"/>
                </a:solidFill>
              </a:rPr>
              <a:t> </a:t>
            </a:r>
            <a:r>
              <a:rPr lang="ru-RU" b="1" dirty="0" err="1" smtClean="0">
                <a:solidFill>
                  <a:schemeClr val="accent3"/>
                </a:solidFill>
              </a:rPr>
              <a:t>Но́сов</a:t>
            </a:r>
            <a:r>
              <a:rPr lang="ru-RU" b="1" dirty="0" smtClean="0">
                <a:solidFill>
                  <a:schemeClr val="accent3"/>
                </a:solidFill>
              </a:rPr>
              <a:t/>
            </a:r>
            <a:br>
              <a:rPr lang="ru-RU" b="1" dirty="0" smtClean="0">
                <a:solidFill>
                  <a:schemeClr val="accent3"/>
                </a:solidFill>
              </a:rPr>
            </a:br>
            <a:r>
              <a:rPr lang="ru-RU" dirty="0" smtClean="0">
                <a:solidFill>
                  <a:schemeClr val="accent3"/>
                </a:solidFill>
              </a:rPr>
              <a:t> </a:t>
            </a:r>
            <a:r>
              <a:rPr lang="ru-RU" dirty="0">
                <a:solidFill>
                  <a:schemeClr val="accent3"/>
                </a:solidFill>
              </a:rPr>
              <a:t>(1908—1976)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03679" y="4005064"/>
            <a:ext cx="6288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«Этот Листик был из тех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книгоглотателей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, которые могут читать книги в любых условиях: и дома, и на улице, и за завтраком, и за обедом, при свете дня и в темноте, и сидя, и лежа, и стоя, и даже на ходу.»</a:t>
            </a:r>
          </a:p>
        </p:txBody>
      </p:sp>
    </p:spTree>
    <p:extLst>
      <p:ext uri="{BB962C8B-B14F-4D97-AF65-F5344CB8AC3E}">
        <p14:creationId xmlns:p14="http://schemas.microsoft.com/office/powerpoint/2010/main" val="1856700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52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863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981" y="0"/>
            <a:ext cx="2245798" cy="206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962150"/>
            <a:ext cx="8229600" cy="4572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Николай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Николаевич Носов родился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23 ноября 1908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года на Украине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в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Киеве, в семье эстрадного артиста, который в зависимости от обстоятельств работал 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железнодорожником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. Детство его прошло в небольшом городке Ирпень, недалеко от Киева, где мальчик и начал учиться в гимназии.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Писатель соответствовал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своей фамилии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У Носова действительно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был нос и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совсем не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маленький, а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крупный такой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, заметный, и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большая голова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, и широкие плечи…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И все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это совершенно не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вязалось с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невысоким ростом и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тихим глуховатым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голосом.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На первый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взгляд –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неказистый такой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человек.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Очень молчаливый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, очень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замкнутый. Иные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называли его «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хмурым ворчуном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». Но что они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знали, эти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иные? Они, наверное,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и книг-то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его никогда не читали!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5328592" cy="12892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/>
                </a:solidFill>
              </a:rPr>
              <a:t>Почему  у писателя </a:t>
            </a:r>
            <a:br>
              <a:rPr lang="ru-RU" b="1" dirty="0" smtClean="0">
                <a:solidFill>
                  <a:schemeClr val="accent3"/>
                </a:solidFill>
              </a:rPr>
            </a:br>
            <a:r>
              <a:rPr lang="ru-RU" b="1" dirty="0" smtClean="0">
                <a:solidFill>
                  <a:schemeClr val="accent3"/>
                </a:solidFill>
              </a:rPr>
              <a:t>такая фамилия</a:t>
            </a:r>
            <a:endParaRPr lang="ru-RU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99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68" y="3212974"/>
            <a:ext cx="2603532" cy="363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8" t="6081" r="4508" b="5351"/>
          <a:stretch/>
        </p:blipFill>
        <p:spPr bwMode="auto">
          <a:xfrm>
            <a:off x="134145" y="3076058"/>
            <a:ext cx="3265714" cy="368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37" y="3212976"/>
            <a:ext cx="3099356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92" y="-2"/>
            <a:ext cx="2613007" cy="3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" y="0"/>
            <a:ext cx="3419872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3111121" cy="3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3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Администратор\Рабочий стол\носов Витя Малеев\карт по Витя Малеев\a1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7" t="22322" r="6571" b="5476"/>
          <a:stretch/>
        </p:blipFill>
        <p:spPr bwMode="auto">
          <a:xfrm>
            <a:off x="0" y="15033"/>
            <a:ext cx="4248472" cy="2401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564904"/>
            <a:ext cx="8517632" cy="44279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Детство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и школьные годы Николая Носова пришлись на тяжелейший период в российской истории: Первую Мировую и Гражданскую войну. Недостаток продуктов, отсутствие тепла и электричества холодной зимой, болезни были обычным явлением того времени. Вся семья переболела тифом. К счастью, никто не умер. Николай вспоминал, что когда он выздоровел (он болел дольше всех), его мать плакала от радости, потому что все остались живы. «Так я узнал, что плакать можно не только от горя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0" y="-25266"/>
            <a:ext cx="4114800" cy="205246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/>
                </a:solidFill>
              </a:rPr>
              <a:t>ШКОЛЬНЫЕ   </a:t>
            </a:r>
            <a:r>
              <a:rPr lang="ru-RU" b="1" dirty="0" smtClean="0">
                <a:solidFill>
                  <a:schemeClr val="accent3"/>
                </a:solidFill>
              </a:rPr>
              <a:t>ГОДЫ</a:t>
            </a:r>
            <a:endParaRPr lang="ru-RU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729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1" t="7622" r="30531" b="22610"/>
          <a:stretch/>
        </p:blipFill>
        <p:spPr bwMode="auto">
          <a:xfrm>
            <a:off x="7236296" y="1"/>
            <a:ext cx="1907704" cy="227687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844824"/>
            <a:ext cx="8640960" cy="4749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Увлечения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школьных лет были многообразны: музыка,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пение, любительский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театр, сочинительство для рукописного журнала «Икс», а также химия, шахматы, радио, электроника, фотография.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Чтобы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прокормить семью Николай с 14 лет был вынужден работать: был газетным торговцем, землекопом, косарём и т. п. 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Закончив школу-семилетку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 1924 году, он работал чернорабочим на бетонном заводе в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г. </a:t>
            </a:r>
            <a:r>
              <a:rPr lang="ru-RU" b="1" dirty="0" err="1" smtClean="0">
                <a:solidFill>
                  <a:schemeClr val="accent4">
                    <a:lumMod val="50000"/>
                  </a:schemeClr>
                </a:solidFill>
              </a:rPr>
              <a:t>Ирпенe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, потом на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кирпичном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заводе в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г. Буча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620303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/>
                </a:solidFill>
              </a:rPr>
              <a:t>Школьные и трудовые будни</a:t>
            </a:r>
            <a:endParaRPr lang="ru-RU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1045</TotalTime>
  <Words>2416</Words>
  <Application>Microsoft Office PowerPoint</Application>
  <PresentationFormat>Экран (4:3)</PresentationFormat>
  <Paragraphs>171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Бумажная</vt:lpstr>
      <vt:lpstr>Николай Носов «Витя Малеев  в школе и дома» </vt:lpstr>
      <vt:lpstr>Есть о чем рассказать…</vt:lpstr>
      <vt:lpstr>Всем известно, что книга – это верный товарищ и друг. </vt:lpstr>
      <vt:lpstr>Никола́й Никола́евич Но́сов  (1908—1976) </vt:lpstr>
      <vt:lpstr>Презентация PowerPoint</vt:lpstr>
      <vt:lpstr>Почему  у писателя  такая фамилия</vt:lpstr>
      <vt:lpstr>Презентация PowerPoint</vt:lpstr>
      <vt:lpstr>ШКОЛЬНЫЕ   ГОДЫ</vt:lpstr>
      <vt:lpstr>Школьные и трудовые будни</vt:lpstr>
      <vt:lpstr>Одно из увлечений</vt:lpstr>
      <vt:lpstr> Творчество </vt:lpstr>
      <vt:lpstr>          Первые рассказы Литературное творчество</vt:lpstr>
      <vt:lpstr>Истории для мальчишек</vt:lpstr>
      <vt:lpstr>Литературное призвание</vt:lpstr>
      <vt:lpstr>«Витя Малеев в школе и дома» (1951)</vt:lpstr>
      <vt:lpstr>Книга удивительной судьбы </vt:lpstr>
      <vt:lpstr>Персонажи повести</vt:lpstr>
      <vt:lpstr>Персонажи повести</vt:lpstr>
      <vt:lpstr>Персонажи повести</vt:lpstr>
      <vt:lpstr>Интересные факты</vt:lpstr>
      <vt:lpstr>Вопросы для обсуждения:</vt:lpstr>
      <vt:lpstr>Вопросы для обсуждения:</vt:lpstr>
      <vt:lpstr>Вопросы для обсуждения:</vt:lpstr>
      <vt:lpstr>Мальчики  Носова </vt:lpstr>
      <vt:lpstr>Знаменитая  трилогия  «Приключения Незнайки  и его друзей» </vt:lpstr>
      <vt:lpstr>Презентация PowerPoint</vt:lpstr>
      <vt:lpstr>Награды и премии</vt:lpstr>
      <vt:lpstr>Фильмы, снятые по произведениям Н.Носова</vt:lpstr>
      <vt:lpstr>Презентация PowerPoint</vt:lpstr>
      <vt:lpstr>Библиография</vt:lpstr>
      <vt:lpstr>  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Николай Носов «Витя Малеев  в школе и дома» </dc:title>
  <dc:creator>Пользователь</dc:creator>
  <cp:lastModifiedBy>Пользователь</cp:lastModifiedBy>
  <cp:revision>48</cp:revision>
  <dcterms:created xsi:type="dcterms:W3CDTF">2016-03-17T05:04:36Z</dcterms:created>
  <dcterms:modified xsi:type="dcterms:W3CDTF">2016-03-30T10:29:08Z</dcterms:modified>
</cp:coreProperties>
</file>