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4" r:id="rId4"/>
    <p:sldId id="257" r:id="rId5"/>
    <p:sldId id="259" r:id="rId6"/>
    <p:sldId id="260" r:id="rId7"/>
    <p:sldId id="261" r:id="rId8"/>
    <p:sldId id="276" r:id="rId9"/>
    <p:sldId id="262" r:id="rId10"/>
    <p:sldId id="275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5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5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761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1054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360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066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08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284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49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089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7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53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76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33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6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67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66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CCBB8-71FF-417B-9CF7-ACA76C1CE8C5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DF0CF-D4FE-4BB9-A879-1FEA9A480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31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6428" y="1543052"/>
            <a:ext cx="9351671" cy="23876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00B0F0"/>
                </a:solidFill>
                <a:latin typeface="Gabriola" panose="04040605051002020D02" pitchFamily="82" charset="0"/>
              </a:rPr>
              <a:t>Азбука прав детей в Казахстане</a:t>
            </a:r>
            <a:endParaRPr lang="ru-RU" sz="9600" b="1" dirty="0">
              <a:solidFill>
                <a:srgbClr val="00B0F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500" y="5257800"/>
            <a:ext cx="4838699" cy="160019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Библиотека СОШ № 5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Зав библиотекой: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Gabriola" panose="04040605051002020D02" pitchFamily="82" charset="0"/>
              </a:rPr>
              <a:t>Ешова</a:t>
            </a:r>
            <a:r>
              <a:rPr lang="ru-RU" sz="28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Gabriola" panose="04040605051002020D02" pitchFamily="82" charset="0"/>
              </a:rPr>
              <a:t>Гульмира</a:t>
            </a:r>
            <a:r>
              <a:rPr lang="ru-RU" sz="28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Gabriola" panose="04040605051002020D02" pitchFamily="82" charset="0"/>
              </a:rPr>
              <a:t>Жаскайратовна</a:t>
            </a:r>
            <a:endParaRPr lang="ru-RU" sz="2800" b="1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b="17935"/>
          <a:stretch/>
        </p:blipFill>
        <p:spPr>
          <a:xfrm>
            <a:off x="9232899" y="88900"/>
            <a:ext cx="2870200" cy="1457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" y="158752"/>
            <a:ext cx="2191544" cy="208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622" t="2724" r="8476" b="8314"/>
          <a:stretch/>
        </p:blipFill>
        <p:spPr>
          <a:xfrm>
            <a:off x="0" y="2603500"/>
            <a:ext cx="3911600" cy="4254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899" y="4737100"/>
            <a:ext cx="2870200" cy="2038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260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4891646"/>
            <a:ext cx="3532187" cy="19663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0" y="2108200"/>
            <a:ext cx="2439987" cy="21494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281" y="2887691"/>
            <a:ext cx="1205604" cy="20039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4169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1635" y="654542"/>
            <a:ext cx="6962365" cy="123726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имеет право на медицинскую помощь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755" r="33287" b="12348"/>
          <a:stretch/>
        </p:blipFill>
        <p:spPr>
          <a:xfrm>
            <a:off x="161008" y="2822227"/>
            <a:ext cx="2320280" cy="16100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741" y="5140207"/>
            <a:ext cx="2619375" cy="158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5127507"/>
            <a:ext cx="2481287" cy="158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6900"/>
            <a:ext cx="3381375" cy="13904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3125" y="2606327"/>
            <a:ext cx="2362201" cy="16100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3100" y="5114807"/>
            <a:ext cx="2428875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740" y="5127507"/>
            <a:ext cx="2585231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95587" y="2391397"/>
            <a:ext cx="6967513" cy="25545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2"/>
                </a:solidFill>
                <a:latin typeface="Calibri" panose="020F0502020204030204" pitchFamily="34" charset="0"/>
                <a:cs typeface="Gautami" panose="020B0502040204020203" pitchFamily="34" charset="0"/>
              </a:rPr>
              <a:t>Каждый </a:t>
            </a:r>
            <a:r>
              <a:rPr lang="ru-RU" sz="3200" b="1" dirty="0">
                <a:solidFill>
                  <a:schemeClr val="bg2"/>
                </a:solidFill>
                <a:latin typeface="Calibri" panose="020F0502020204030204" pitchFamily="34" charset="0"/>
                <a:cs typeface="Gautami" panose="020B0502040204020203" pitchFamily="34" charset="0"/>
              </a:rPr>
              <a:t>ребёнок имеет </a:t>
            </a:r>
            <a:r>
              <a:rPr lang="ru-RU" sz="3200" b="1" dirty="0" smtClean="0">
                <a:solidFill>
                  <a:schemeClr val="bg2"/>
                </a:solidFill>
                <a:latin typeface="Calibri" panose="020F0502020204030204" pitchFamily="34" charset="0"/>
                <a:cs typeface="Gautami" panose="020B0502040204020203" pitchFamily="34" charset="0"/>
              </a:rPr>
              <a:t>право на </a:t>
            </a:r>
            <a:r>
              <a:rPr lang="ru-RU" sz="3200" b="1" dirty="0">
                <a:solidFill>
                  <a:schemeClr val="bg2"/>
                </a:solidFill>
                <a:latin typeface="Calibri" panose="020F0502020204030204" pitchFamily="34" charset="0"/>
                <a:cs typeface="Gautami" panose="020B0502040204020203" pitchFamily="34" charset="0"/>
              </a:rPr>
              <a:t>охрану своего </a:t>
            </a:r>
            <a:r>
              <a:rPr lang="ru-RU" sz="3200" b="1" dirty="0" smtClean="0">
                <a:solidFill>
                  <a:schemeClr val="bg2"/>
                </a:solidFill>
                <a:latin typeface="Calibri" panose="020F0502020204030204" pitchFamily="34" charset="0"/>
                <a:cs typeface="Gautami" panose="020B0502040204020203" pitchFamily="34" charset="0"/>
              </a:rPr>
              <a:t>здоровья: на </a:t>
            </a:r>
            <a:r>
              <a:rPr lang="ru-RU" sz="3200" b="1" dirty="0">
                <a:solidFill>
                  <a:schemeClr val="bg2"/>
                </a:solidFill>
                <a:latin typeface="Calibri" panose="020F0502020204030204" pitchFamily="34" charset="0"/>
                <a:cs typeface="Gautami" panose="020B0502040204020203" pitchFamily="34" charset="0"/>
              </a:rPr>
              <a:t>получение медицинской </a:t>
            </a:r>
            <a:r>
              <a:rPr lang="ru-RU" sz="3200" b="1" dirty="0" smtClean="0">
                <a:solidFill>
                  <a:schemeClr val="bg2"/>
                </a:solidFill>
                <a:latin typeface="Calibri" panose="020F0502020204030204" pitchFamily="34" charset="0"/>
                <a:cs typeface="Gautami" panose="020B0502040204020203" pitchFamily="34" charset="0"/>
              </a:rPr>
              <a:t>помощи, чистой </a:t>
            </a:r>
            <a:r>
              <a:rPr lang="ru-RU" sz="3200" b="1" dirty="0">
                <a:solidFill>
                  <a:schemeClr val="bg2"/>
                </a:solidFill>
                <a:latin typeface="Calibri" panose="020F0502020204030204" pitchFamily="34" charset="0"/>
                <a:cs typeface="Gautami" panose="020B0502040204020203" pitchFamily="34" charset="0"/>
              </a:rPr>
              <a:t>питьевой воды и полноценного </a:t>
            </a:r>
            <a:r>
              <a:rPr lang="ru-RU" sz="3200" b="1" dirty="0" smtClean="0">
                <a:solidFill>
                  <a:schemeClr val="bg2"/>
                </a:solidFill>
                <a:latin typeface="Calibri" panose="020F0502020204030204" pitchFamily="34" charset="0"/>
                <a:cs typeface="Gautami" panose="020B0502040204020203" pitchFamily="34" charset="0"/>
              </a:rPr>
              <a:t>питания.</a:t>
            </a:r>
            <a:endParaRPr lang="ru-RU" sz="3200" b="1" dirty="0">
              <a:solidFill>
                <a:schemeClr val="bg2"/>
              </a:solidFill>
              <a:latin typeface="Calibri" panose="020F0502020204030204" pitchFamily="34" charset="0"/>
              <a:cs typeface="Gautam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4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5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имеет право </a:t>
            </a:r>
            <a:b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сохранение семейных связей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019" r="57796" b="6717"/>
          <a:stretch/>
        </p:blipFill>
        <p:spPr>
          <a:xfrm>
            <a:off x="10617200" y="152400"/>
            <a:ext cx="1574800" cy="1955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" y="2356187"/>
            <a:ext cx="2619375" cy="17430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190" y="2356188"/>
            <a:ext cx="2619375" cy="17430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16" y="4896790"/>
            <a:ext cx="2505075" cy="1822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493" y="4896790"/>
            <a:ext cx="2621507" cy="1822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6190" y="4503784"/>
            <a:ext cx="2469094" cy="1847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846" y="4503785"/>
            <a:ext cx="2621507" cy="1847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2959691" y="2391434"/>
            <a:ext cx="6096000" cy="22159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Воспитание в семье и развитие способностей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ребёнка. Государство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должно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уважать права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, обязанности и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ответственность родителей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при воспитании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ребёнка с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учётом его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развития.</a:t>
            </a:r>
            <a:endParaRPr lang="ru-RU" sz="2400" b="1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9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400" y="573930"/>
            <a:ext cx="7556500" cy="142577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имеет право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полезное и правильное питание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8" t="21223" r="13441" b="4640"/>
          <a:stretch/>
        </p:blipFill>
        <p:spPr>
          <a:xfrm>
            <a:off x="47516" y="2684885"/>
            <a:ext cx="2378044" cy="1713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446" y="5081589"/>
            <a:ext cx="3033412" cy="1431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600" y="289562"/>
            <a:ext cx="2479675" cy="2021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4" y="200398"/>
            <a:ext cx="1724026" cy="211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201" y="5081588"/>
            <a:ext cx="2759074" cy="1671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8954" y="2608282"/>
            <a:ext cx="3163046" cy="1959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7776" y="4870537"/>
            <a:ext cx="2325032" cy="1642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834" y="4794203"/>
            <a:ext cx="2568575" cy="1698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8023" y="4865019"/>
            <a:ext cx="2363310" cy="1648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17775" y="2020464"/>
            <a:ext cx="6651625" cy="30469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Формирование здоровья подрастающего поколения, полноценное развитие его  организма – одна из основных проблем в современном обществе.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Рациональное, разумное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, питание является важнейшей составной частью здорового образа жизни: оно помогает сохранить здоровье и реализовать резерв долголетия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996530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50"/>
                            </p:stCondLst>
                            <p:childTnLst>
                              <p:par>
                                <p:cTn id="4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91194"/>
            <a:ext cx="9321800" cy="108093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дети независимо от цвета кожи, языка, религии, пола имеют равные права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5600" y="2056686"/>
            <a:ext cx="9169400" cy="452431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Calibri" panose="020F0502020204030204" pitchFamily="34" charset="0"/>
              </a:rPr>
              <a:t>Оказывается, есть еще люди, готовые дразнить и обижать детей за то, что они иной национальности, религии, другого цвета </a:t>
            </a:r>
            <a:r>
              <a:rPr lang="ru-RU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кожи.</a:t>
            </a:r>
          </a:p>
          <a:p>
            <a:r>
              <a:rPr lang="ru-RU" b="1" dirty="0">
                <a:solidFill>
                  <a:schemeClr val="bg2"/>
                </a:solidFill>
                <a:latin typeface="Calibri" panose="020F0502020204030204" pitchFamily="34" charset="0"/>
              </a:rPr>
              <a:t>Если ребенок чем-то не похож на других, никто не имеет права переделывать его, заставлять, требовать, чтобы он был как все. </a:t>
            </a:r>
            <a:endParaRPr lang="ru-RU" b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ru-RU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Каждый </a:t>
            </a:r>
            <a:r>
              <a:rPr lang="ru-RU" b="1" dirty="0">
                <a:solidFill>
                  <a:schemeClr val="bg2"/>
                </a:solidFill>
                <a:latin typeface="Calibri" panose="020F0502020204030204" pitchFamily="34" charset="0"/>
              </a:rPr>
              <a:t>ребенок, независимо от расы, цвета кожи, пола, языка,</a:t>
            </a:r>
          </a:p>
          <a:p>
            <a:r>
              <a:rPr lang="ru-RU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религии</a:t>
            </a:r>
            <a:r>
              <a:rPr lang="ru-RU" b="1" dirty="0">
                <a:solidFill>
                  <a:schemeClr val="bg2"/>
                </a:solidFill>
                <a:latin typeface="Calibri" panose="020F0502020204030204" pitchFamily="34" charset="0"/>
              </a:rPr>
              <a:t>, достатка и социального </a:t>
            </a:r>
            <a:r>
              <a:rPr lang="ru-RU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происхождения, обладает </a:t>
            </a:r>
            <a:r>
              <a:rPr lang="ru-RU" b="1" dirty="0">
                <a:solidFill>
                  <a:schemeClr val="bg2"/>
                </a:solidFill>
                <a:latin typeface="Calibri" panose="020F0502020204030204" pitchFamily="34" charset="0"/>
              </a:rPr>
              <a:t>всеми правами,</a:t>
            </a:r>
          </a:p>
          <a:p>
            <a:r>
              <a:rPr lang="ru-RU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предусмотренными </a:t>
            </a:r>
            <a:r>
              <a:rPr lang="ru-RU" b="1" dirty="0">
                <a:solidFill>
                  <a:schemeClr val="bg2"/>
                </a:solidFill>
                <a:latin typeface="Calibri" panose="020F0502020204030204" pitchFamily="34" charset="0"/>
              </a:rPr>
              <a:t>данной </a:t>
            </a:r>
            <a:r>
              <a:rPr lang="ru-RU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Конвенцией. Никто </a:t>
            </a:r>
            <a:r>
              <a:rPr lang="ru-RU" b="1" dirty="0">
                <a:solidFill>
                  <a:schemeClr val="bg2"/>
                </a:solidFill>
                <a:latin typeface="Calibri" panose="020F0502020204030204" pitchFamily="34" charset="0"/>
              </a:rPr>
              <a:t>не должен подвергаться дискриминации.</a:t>
            </a:r>
            <a:endParaRPr lang="ru-RU" b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solidFill>
                  <a:schemeClr val="bg2"/>
                </a:solidFill>
                <a:latin typeface="Calibri" panose="020F0502020204030204" pitchFamily="34" charset="0"/>
              </a:rPr>
              <a:t>Жил когда-то в Дании странный мальчик, длинный, нескладный, некрасивый. Он был сыном сапожника, но мечтал стать поэтом. Он вечно думал о чем-то своем, в мечтах путешествовал по разным удивительным странам, не замечая, что все над ним смеются. Потом мальчик вырос, но остался в душе все тем же странным ребенком. </a:t>
            </a:r>
            <a:endParaRPr lang="ru-RU" b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ru-RU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Теперь </a:t>
            </a:r>
            <a:r>
              <a:rPr lang="ru-RU" b="1" dirty="0">
                <a:solidFill>
                  <a:schemeClr val="bg2"/>
                </a:solidFill>
                <a:latin typeface="Calibri" panose="020F0502020204030204" pitchFamily="34" charset="0"/>
              </a:rPr>
              <a:t>его имя знает весь мир. Его зовут Ганс Христиан Андерсен. Эту сказку Андерсен писал, вспоминая свое детство. Вот и этого утенка все считали неуклюжим, некрасивым и вообще – чужим, щипали и били, гнали отовсюду… </a:t>
            </a:r>
            <a:endParaRPr lang="ru-RU" b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ru-RU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А </a:t>
            </a:r>
            <a:r>
              <a:rPr lang="ru-RU" b="1" dirty="0">
                <a:solidFill>
                  <a:schemeClr val="bg2"/>
                </a:solidFill>
                <a:latin typeface="Calibri" panose="020F0502020204030204" pitchFamily="34" charset="0"/>
              </a:rPr>
              <a:t>он просто был не такой, как все.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9244"/>
            <a:ext cx="3092451" cy="14574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549" y="260125"/>
            <a:ext cx="2515451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 flipH="1" flipV="1">
            <a:off x="9817100" y="7950198"/>
            <a:ext cx="1473200" cy="419099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61" y="1791660"/>
            <a:ext cx="1982476" cy="1692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" y="5010150"/>
            <a:ext cx="2692400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607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900" y="660399"/>
            <a:ext cx="7124700" cy="123904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имеет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 на образование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53" t="23168" r="15235" b="4418"/>
          <a:stretch/>
        </p:blipFill>
        <p:spPr>
          <a:xfrm>
            <a:off x="1206536" y="3713199"/>
            <a:ext cx="2323588" cy="1523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360" t="34665" r="50000" b="11726"/>
          <a:stretch/>
        </p:blipFill>
        <p:spPr>
          <a:xfrm>
            <a:off x="148149" y="223847"/>
            <a:ext cx="1630619" cy="16517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" y="1991127"/>
            <a:ext cx="2847975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825" y="454023"/>
            <a:ext cx="2593976" cy="1743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9438" y="4893468"/>
            <a:ext cx="2533650" cy="1800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" y="5345907"/>
            <a:ext cx="2619375" cy="1512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1825" y="2615562"/>
            <a:ext cx="2456901" cy="1859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641213" y="2197098"/>
            <a:ext cx="5679000" cy="415498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И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с целью осуществления этого права:</a:t>
            </a:r>
          </a:p>
          <a:p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- вводит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бесплатное и обязательное начальное образование;</a:t>
            </a:r>
          </a:p>
          <a:p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- среднее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и высшее образование – доступно для всех детей;</a:t>
            </a:r>
          </a:p>
          <a:p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- обеспечивается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доступность информации и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материалов в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области образования и профессиональной подготовки;</a:t>
            </a:r>
          </a:p>
          <a:p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- принимаются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меры по содействию регулярному посещению школ.</a:t>
            </a:r>
          </a:p>
        </p:txBody>
      </p:sp>
    </p:spTree>
    <p:extLst>
      <p:ext uri="{BB962C8B-B14F-4D97-AF65-F5344CB8AC3E}">
        <p14:creationId xmlns:p14="http://schemas.microsoft.com/office/powerpoint/2010/main" val="165912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8742" y="872846"/>
            <a:ext cx="8750300" cy="108093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имеют право выражать свои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мысли, взгляды и мнение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34" t="21549" r="10764" b="10416"/>
          <a:stretch/>
        </p:blipFill>
        <p:spPr>
          <a:xfrm>
            <a:off x="87973" y="2290485"/>
            <a:ext cx="2319622" cy="24746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323" y="5119933"/>
            <a:ext cx="2356465" cy="1571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88" y="2024334"/>
            <a:ext cx="2527300" cy="16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08" y="4991101"/>
            <a:ext cx="2471205" cy="17966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73" y="71425"/>
            <a:ext cx="1887005" cy="1847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3100" y="290999"/>
            <a:ext cx="2527300" cy="1619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1111">
            <a:off x="10007281" y="3449160"/>
            <a:ext cx="2040188" cy="1743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879125" y="2427871"/>
            <a:ext cx="5591775" cy="37856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Ребенок может думать совсем не так, как взрослые, и все, что думает, - высказать вслух, написать и даже напечатать. И не надо ему говорить: «Мал еще, помалкивай!» Ну и что, что мал, ведь бывает, и взрослые ошибаются! А в Конвенции так и записано : ребенок может свободно выражать свое мнение.. Правда, там добавлено : если при этом он никого не оскорбляет и не ругается плохими словами. Видишь, не любят все страны – члены Организации Объединенных Наций, - когда дети грубят и ругаются! </a:t>
            </a:r>
          </a:p>
        </p:txBody>
      </p:sp>
    </p:spTree>
    <p:extLst>
      <p:ext uri="{BB962C8B-B14F-4D97-AF65-F5344CB8AC3E}">
        <p14:creationId xmlns:p14="http://schemas.microsoft.com/office/powerpoint/2010/main" val="1044238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2819" y="780858"/>
            <a:ext cx="7968381" cy="104676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имеет право </a:t>
            </a:r>
            <a:b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защиту от эксплуатации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18" t="24892" r="14784" b="11890"/>
          <a:stretch/>
        </p:blipFill>
        <p:spPr>
          <a:xfrm>
            <a:off x="262748" y="2452929"/>
            <a:ext cx="2640071" cy="1749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935" t="26086" r="4398"/>
          <a:stretch/>
        </p:blipFill>
        <p:spPr>
          <a:xfrm>
            <a:off x="158749" y="621556"/>
            <a:ext cx="1917701" cy="136537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902819" y="2107387"/>
            <a:ext cx="6432790" cy="437042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Каждый ребёнок имеет право на защиту от экономической эксплуатации и от выполнения любой работы, которая может представлять опасность для его здоровья или служить препятствием в получении им образования, либо наносить ущерб его здоровью, физическому, умственному, духовному, моральному и социальному развитию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. Ребёнок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имеет право на защиту от всех форм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физического или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психологического насилия, оскорбления или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злоупотребления, отсутствия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заботы или небрежного обращения, грубого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обращения или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эксплуатации,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со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стороны родителей, законных опекунов или любого другого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лица.</a:t>
            </a:r>
          </a:p>
          <a:p>
            <a:endParaRPr lang="ru-RU" sz="2000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767" y="1827625"/>
            <a:ext cx="2420995" cy="22109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0" y="4447640"/>
            <a:ext cx="2619375" cy="19754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9437" y="4292601"/>
            <a:ext cx="2600325" cy="2218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03350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019"/>
            <a:ext cx="2619375" cy="17430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9375" y="662136"/>
            <a:ext cx="7794626" cy="13190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Дети-инвалиды имеют право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особую заботу и обучение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322" t="16012" r="23235" b="16291"/>
          <a:stretch/>
        </p:blipFill>
        <p:spPr>
          <a:xfrm>
            <a:off x="9867900" y="358978"/>
            <a:ext cx="2324100" cy="2120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" y="4864099"/>
            <a:ext cx="2754313" cy="18764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825" y="2864995"/>
            <a:ext cx="28531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824" y="5000628"/>
            <a:ext cx="2853175" cy="1603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04400"/>
            <a:ext cx="2781300" cy="2000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/>
          <p:cNvSpPr/>
          <p:nvPr/>
        </p:nvSpPr>
        <p:spPr>
          <a:xfrm>
            <a:off x="2833688" y="2020094"/>
            <a:ext cx="6738937" cy="440120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Каждый ребёнок, неполноценный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в умственном или физическом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отношении, имеет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право на особую заботу и достойную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жизнь.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Больному ребенку должны быть доступны все радости, все хорошее, что есть у здоровых детей. </a:t>
            </a:r>
            <a:endParaRPr lang="ru-RU" sz="2000" b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Государство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должно предоставить такому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ребёнку возможность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учиться,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лечиться, готовиться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к трудовой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деятельности, отдыхать,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быть максимально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самостоятельным, т.е. жить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полноценной жизнью.</a:t>
            </a:r>
            <a:endParaRPr lang="ru-RU" sz="2000" b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Государство выделяет деньги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на специальные школы, где слепых научат читать, а глухонемых – говорить. Детям, у которых не действуют ноги, государство </a:t>
            </a:r>
            <a:r>
              <a:rPr lang="ru-RU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помогает приобрести </a:t>
            </a:r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специальную коляску, чтобы и такой ребенок мог выйти из дому, погулять и даже заняться спортом.</a:t>
            </a:r>
            <a:endParaRPr lang="ru-RU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593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6214" y="588318"/>
            <a:ext cx="6309519" cy="134769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имеет </a:t>
            </a:r>
            <a:b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отдых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2" t="29840" r="12528" b="2596"/>
          <a:stretch/>
        </p:blipFill>
        <p:spPr>
          <a:xfrm>
            <a:off x="16266" y="3789267"/>
            <a:ext cx="2737451" cy="1389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3162"/>
            <a:ext cx="2733080" cy="1786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359" y="5143694"/>
            <a:ext cx="2952750" cy="1616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17" y="5178616"/>
            <a:ext cx="3028950" cy="15470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625" y="4882914"/>
            <a:ext cx="2555875" cy="18427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3257" y="5044468"/>
            <a:ext cx="2772220" cy="1790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7093" y="73652"/>
            <a:ext cx="2319338" cy="2003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5662" y="2344885"/>
            <a:ext cx="2466975" cy="21497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77" y="0"/>
            <a:ext cx="3018037" cy="19250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753717" y="1983778"/>
            <a:ext cx="6971308" cy="30469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Каждый ребёнок имеет право на отдых и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досуг, право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участвовать в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играх и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развлекательных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мероприятиях, соответствующих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его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возрасту, свободно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участвовать в культурной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жизни и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заниматься искусством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Каждый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ребёнок имеет право на уровень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жизни, необходимый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для его физического, </a:t>
            </a:r>
            <a:r>
              <a:rPr lang="ru-RU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умственного, духовного </a:t>
            </a:r>
            <a:r>
              <a:rPr lang="ru-RU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и нравственного развития </a:t>
            </a:r>
          </a:p>
        </p:txBody>
      </p:sp>
    </p:spTree>
    <p:extLst>
      <p:ext uri="{BB962C8B-B14F-4D97-AF65-F5344CB8AC3E}">
        <p14:creationId xmlns:p14="http://schemas.microsoft.com/office/powerpoint/2010/main" val="3909915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– граждане Казахстана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79800" y="1977001"/>
            <a:ext cx="8801100" cy="452431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2"/>
                </a:solidFill>
                <a:latin typeface="Gabriola" panose="04040605051002020D02" pitchFamily="82" charset="0"/>
              </a:rPr>
              <a:t>Права </a:t>
            </a:r>
            <a:r>
              <a:rPr lang="ru-RU" sz="3200" b="1" dirty="0" err="1" smtClean="0">
                <a:solidFill>
                  <a:schemeClr val="bg2"/>
                </a:solidFill>
                <a:latin typeface="Gabriola" panose="04040605051002020D02" pitchFamily="82" charset="0"/>
              </a:rPr>
              <a:t>казахстанцев</a:t>
            </a:r>
            <a:r>
              <a:rPr lang="ru-RU" sz="3200" b="1" dirty="0" smtClean="0">
                <a:solidFill>
                  <a:schemeClr val="bg2"/>
                </a:solidFill>
                <a:latin typeface="Gabriola" panose="04040605051002020D02" pitchFamily="82" charset="0"/>
              </a:rPr>
              <a:t> записаны  в главном законе </a:t>
            </a:r>
          </a:p>
          <a:p>
            <a:r>
              <a:rPr lang="ru-RU" sz="3200" b="1" dirty="0" smtClean="0">
                <a:solidFill>
                  <a:schemeClr val="bg2"/>
                </a:solidFill>
                <a:latin typeface="Gabriola" panose="04040605051002020D02" pitchFamily="82" charset="0"/>
              </a:rPr>
              <a:t>– Конституции Республики Казахстан.</a:t>
            </a:r>
          </a:p>
          <a:p>
            <a:r>
              <a:rPr lang="ru-RU" sz="3200" b="1" dirty="0" smtClean="0">
                <a:solidFill>
                  <a:schemeClr val="bg2"/>
                </a:solidFill>
                <a:latin typeface="Gabriola" panose="04040605051002020D02" pitchFamily="82" charset="0"/>
              </a:rPr>
              <a:t>В 1989 году ООН приняла документ, который называется «Конвенция о правах ребенка</a:t>
            </a:r>
            <a:r>
              <a:rPr lang="ru-RU" sz="3200" b="1" dirty="0">
                <a:solidFill>
                  <a:schemeClr val="bg2"/>
                </a:solidFill>
                <a:latin typeface="Gabriola" panose="04040605051002020D02" pitchFamily="82" charset="0"/>
              </a:rPr>
              <a:t>». </a:t>
            </a:r>
            <a:endParaRPr lang="ru-RU" sz="3200" b="1" dirty="0" smtClean="0">
              <a:solidFill>
                <a:schemeClr val="bg2"/>
              </a:solidFill>
              <a:latin typeface="Gabriola" panose="04040605051002020D02" pitchFamily="82" charset="0"/>
            </a:endParaRPr>
          </a:p>
          <a:p>
            <a:r>
              <a:rPr lang="ru-RU" sz="3200" b="1" dirty="0" smtClean="0">
                <a:solidFill>
                  <a:schemeClr val="bg2"/>
                </a:solidFill>
                <a:latin typeface="Gabriola" panose="04040605051002020D02" pitchFamily="82" charset="0"/>
              </a:rPr>
              <a:t>Конвенция </a:t>
            </a:r>
            <a:r>
              <a:rPr lang="ru-RU" sz="3200" b="1" dirty="0">
                <a:solidFill>
                  <a:schemeClr val="bg2"/>
                </a:solidFill>
                <a:latin typeface="Gabriola" panose="04040605051002020D02" pitchFamily="82" charset="0"/>
              </a:rPr>
              <a:t>– это международный юридический документ,</a:t>
            </a:r>
          </a:p>
          <a:p>
            <a:r>
              <a:rPr lang="ru-RU" sz="3200" b="1" dirty="0">
                <a:solidFill>
                  <a:schemeClr val="bg2"/>
                </a:solidFill>
                <a:latin typeface="Gabriola" panose="04040605051002020D02" pitchFamily="82" charset="0"/>
              </a:rPr>
              <a:t>признающий все права человека в отношении детей от 0 до 18 лет.</a:t>
            </a:r>
          </a:p>
          <a:p>
            <a:r>
              <a:rPr lang="ru-RU" sz="3200" b="1" dirty="0" smtClean="0">
                <a:solidFill>
                  <a:schemeClr val="bg2"/>
                </a:solidFill>
                <a:latin typeface="Gabriola" panose="04040605051002020D02" pitchFamily="82" charset="0"/>
              </a:rPr>
              <a:t>Государства пришли к соглашению, что будут соблюдать в своей стране права каждого ребенка.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44" y="205351"/>
            <a:ext cx="2581275" cy="1771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9401"/>
            <a:ext cx="3330598" cy="459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 flipV="1">
            <a:off x="7391400" y="7772398"/>
            <a:ext cx="4673600" cy="266701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278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8" y="377683"/>
            <a:ext cx="2204342" cy="170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435" y="4767554"/>
            <a:ext cx="2952615" cy="1863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546138"/>
            <a:ext cx="7861300" cy="156836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 свои права и </a:t>
            </a:r>
            <a:b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выполняй свои обязанности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58" y="2531685"/>
            <a:ext cx="2521842" cy="1976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892" y="4608501"/>
            <a:ext cx="3530599" cy="22494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387" y="4767555"/>
            <a:ext cx="2790825" cy="1863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100" y="230090"/>
            <a:ext cx="2501900" cy="2000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6587" y="2489461"/>
            <a:ext cx="2540000" cy="2019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952615" y="2508184"/>
            <a:ext cx="6183643" cy="200030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Во </a:t>
            </a:r>
            <a:r>
              <a:rPr lang="ru-RU" sz="3200" b="1" dirty="0">
                <a:solidFill>
                  <a:schemeClr val="bg2"/>
                </a:solidFill>
                <a:latin typeface="Calibri" panose="020F0502020204030204" pitchFamily="34" charset="0"/>
              </a:rPr>
              <a:t>всех действиях в отношении </a:t>
            </a:r>
            <a:r>
              <a:rPr lang="ru-RU" sz="32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детей первоочередное </a:t>
            </a:r>
            <a:r>
              <a:rPr lang="ru-RU" sz="3200" b="1" dirty="0">
                <a:solidFill>
                  <a:schemeClr val="bg2"/>
                </a:solidFill>
                <a:latin typeface="Calibri" panose="020F0502020204030204" pitchFamily="34" charset="0"/>
              </a:rPr>
              <a:t>внимание </a:t>
            </a:r>
            <a:r>
              <a:rPr lang="ru-RU" sz="32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уделяется наилучшему </a:t>
            </a:r>
            <a:r>
              <a:rPr lang="ru-RU" sz="3200" b="1" dirty="0">
                <a:solidFill>
                  <a:schemeClr val="bg2"/>
                </a:solidFill>
                <a:latin typeface="Calibri" panose="020F0502020204030204" pitchFamily="34" charset="0"/>
              </a:rPr>
              <a:t>обеспечению интересов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496201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5221" y="2971799"/>
            <a:ext cx="9327279" cy="291408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971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4500" y="753228"/>
            <a:ext cx="7188200" cy="108093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документы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73" t="23020" r="4263" b="12974"/>
          <a:stretch/>
        </p:blipFill>
        <p:spPr>
          <a:xfrm>
            <a:off x="2844800" y="2063106"/>
            <a:ext cx="6196012" cy="4794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64856"/>
            <a:ext cx="2451100" cy="1945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1" y="2260601"/>
            <a:ext cx="2609850" cy="1950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489" y="4711701"/>
            <a:ext cx="2755631" cy="1835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" y="4711701"/>
            <a:ext cx="2609850" cy="1835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8489" y="2260600"/>
            <a:ext cx="2755631" cy="195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6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596900"/>
            <a:ext cx="7981079" cy="123726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имеет право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онвенция о правах ребенка Никто и никогда Не смеет оскорблять и мучить ребен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30400"/>
            <a:ext cx="9469701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701" y="753228"/>
            <a:ext cx="2557199" cy="1795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701" y="5011247"/>
            <a:ext cx="2591063" cy="1800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9701" y="2888759"/>
            <a:ext cx="2557199" cy="17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55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03" y="558800"/>
            <a:ext cx="3750197" cy="136517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– </a:t>
            </a:r>
            <a:b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кто?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02" y="2324100"/>
            <a:ext cx="3534297" cy="2209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584" t="3889" r="5973" b="9815"/>
          <a:stretch/>
        </p:blipFill>
        <p:spPr>
          <a:xfrm>
            <a:off x="4013200" y="0"/>
            <a:ext cx="81788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02" y="4749800"/>
            <a:ext cx="3534297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75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0687"/>
            <a:ext cx="3746500" cy="231771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первого дня рождения и до 18 лет ты ребенок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307" t="5740" r="5972" b="25000"/>
          <a:stretch/>
        </p:blipFill>
        <p:spPr>
          <a:xfrm>
            <a:off x="3746500" y="0"/>
            <a:ext cx="8445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806700"/>
            <a:ext cx="2730500" cy="3683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73810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025900" cy="19812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государства 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ребенке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67" y="2324100"/>
            <a:ext cx="3154365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000" t="21840" r="6666" b="11111"/>
          <a:stretch/>
        </p:blipFill>
        <p:spPr>
          <a:xfrm>
            <a:off x="4025900" y="0"/>
            <a:ext cx="81661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3" y="4717783"/>
            <a:ext cx="3154364" cy="1949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2498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584200"/>
            <a:ext cx="5664200" cy="13081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ребенка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879" y="2125999"/>
            <a:ext cx="6877070" cy="440120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ребенка на жизнь, личную свободу, неприкосновенность достоинства в частной жизни. </a:t>
            </a:r>
          </a:p>
          <a:p>
            <a:pPr lvl="0"/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ребенка на охрану здоровья.</a:t>
            </a:r>
          </a:p>
          <a:p>
            <a:pPr lvl="0"/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ребенка на индивидуальность и ее сохранение. </a:t>
            </a:r>
          </a:p>
          <a:p>
            <a:pPr lvl="0"/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ребенка на свободу слова и совести, информацию и участие в общественной жизни. Имущественные права ребенка. </a:t>
            </a:r>
          </a:p>
          <a:p>
            <a:pPr lvl="0"/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ребенка на жилище. </a:t>
            </a:r>
          </a:p>
          <a:p>
            <a:pPr lvl="0"/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ребенка на образование. </a:t>
            </a:r>
          </a:p>
          <a:p>
            <a:pPr lvl="0"/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ребенка на свободу труда. </a:t>
            </a:r>
          </a:p>
          <a:p>
            <a:pPr lvl="0"/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ребенка на государственную помощь. </a:t>
            </a:r>
          </a:p>
          <a:p>
            <a:pPr lvl="0"/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ребенка на отдых и досуг. </a:t>
            </a:r>
          </a:p>
          <a:p>
            <a:pPr lvl="0"/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ребенка жить и воспитываться в семье.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25600" y="8102600"/>
            <a:ext cx="9613861" cy="76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204" y="2084229"/>
            <a:ext cx="2971542" cy="1821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937" y="4711700"/>
            <a:ext cx="2879064" cy="1815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329" y="212288"/>
            <a:ext cx="2804672" cy="1871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500" y="4027179"/>
            <a:ext cx="2393977" cy="15922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88371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799"/>
            <a:ext cx="6866135" cy="140662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имеет право на ФИО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23" t="30589" r="24462" b="6191"/>
          <a:stretch/>
        </p:blipFill>
        <p:spPr>
          <a:xfrm>
            <a:off x="7058888" y="444500"/>
            <a:ext cx="2162397" cy="38111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804" y="88900"/>
            <a:ext cx="2737249" cy="2144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23276" t="19892" r="19253" b="3702"/>
          <a:stretch/>
        </p:blipFill>
        <p:spPr>
          <a:xfrm>
            <a:off x="4530158" y="1965427"/>
            <a:ext cx="2051482" cy="2584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512" y="4864100"/>
            <a:ext cx="2544775" cy="18733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9198" y="4770833"/>
            <a:ext cx="2724605" cy="1966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t="16586" r="6967"/>
          <a:stretch/>
        </p:blipFill>
        <p:spPr>
          <a:xfrm>
            <a:off x="9372291" y="2505300"/>
            <a:ext cx="2748868" cy="1993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6200" y="1993539"/>
            <a:ext cx="4089400" cy="452431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2"/>
                </a:solidFill>
                <a:latin typeface="Gabriola" panose="04040605051002020D02" pitchFamily="82" charset="0"/>
              </a:rPr>
              <a:t>Имя и гражданство</a:t>
            </a:r>
          </a:p>
          <a:p>
            <a:r>
              <a:rPr lang="ru-RU" sz="3200" b="1" dirty="0" smtClean="0">
                <a:solidFill>
                  <a:schemeClr val="bg2"/>
                </a:solidFill>
                <a:latin typeface="Gabriola" panose="04040605051002020D02" pitchFamily="82" charset="0"/>
              </a:rPr>
              <a:t>Ребенок </a:t>
            </a:r>
            <a:r>
              <a:rPr lang="ru-RU" sz="3200" b="1" dirty="0">
                <a:solidFill>
                  <a:schemeClr val="bg2"/>
                </a:solidFill>
                <a:latin typeface="Gabriola" panose="04040605051002020D02" pitchFamily="82" charset="0"/>
              </a:rPr>
              <a:t>регистрируется сразу же после </a:t>
            </a:r>
            <a:r>
              <a:rPr lang="ru-RU" sz="3200" b="1" dirty="0" smtClean="0">
                <a:solidFill>
                  <a:schemeClr val="bg2"/>
                </a:solidFill>
                <a:latin typeface="Gabriola" panose="04040605051002020D02" pitchFamily="82" charset="0"/>
              </a:rPr>
              <a:t>рождения и </a:t>
            </a:r>
            <a:r>
              <a:rPr lang="ru-RU" sz="3200" b="1" dirty="0">
                <a:solidFill>
                  <a:schemeClr val="bg2"/>
                </a:solidFill>
                <a:latin typeface="Gabriola" panose="04040605051002020D02" pitchFamily="82" charset="0"/>
              </a:rPr>
              <a:t>с момента рождения имеет право на </a:t>
            </a:r>
            <a:r>
              <a:rPr lang="ru-RU" sz="3200" b="1" dirty="0" smtClean="0">
                <a:solidFill>
                  <a:schemeClr val="bg2"/>
                </a:solidFill>
                <a:latin typeface="Gabriola" panose="04040605051002020D02" pitchFamily="82" charset="0"/>
              </a:rPr>
              <a:t>имя и </a:t>
            </a:r>
            <a:r>
              <a:rPr lang="ru-RU" sz="3200" b="1" dirty="0">
                <a:solidFill>
                  <a:schemeClr val="bg2"/>
                </a:solidFill>
                <a:latin typeface="Gabriola" panose="04040605051002020D02" pitchFamily="82" charset="0"/>
              </a:rPr>
              <a:t>на приобретение гражданства, а </a:t>
            </a:r>
            <a:r>
              <a:rPr lang="ru-RU" sz="3200" b="1" dirty="0" smtClean="0">
                <a:solidFill>
                  <a:schemeClr val="bg2"/>
                </a:solidFill>
                <a:latin typeface="Gabriola" panose="04040605051002020D02" pitchFamily="82" charset="0"/>
              </a:rPr>
              <a:t>также право </a:t>
            </a:r>
            <a:r>
              <a:rPr lang="ru-RU" sz="3200" b="1" dirty="0">
                <a:solidFill>
                  <a:schemeClr val="bg2"/>
                </a:solidFill>
                <a:latin typeface="Gabriola" panose="04040605051002020D02" pitchFamily="82" charset="0"/>
              </a:rPr>
              <a:t>знать своих родителей и рассчитывать на их </a:t>
            </a:r>
            <a:r>
              <a:rPr lang="ru-RU" sz="3200" b="1" dirty="0" smtClean="0">
                <a:solidFill>
                  <a:schemeClr val="bg2"/>
                </a:solidFill>
                <a:latin typeface="Gabriola" panose="04040605051002020D02" pitchFamily="82" charset="0"/>
              </a:rPr>
              <a:t>заботу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5474" y="4406900"/>
            <a:ext cx="2036536" cy="22225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9644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12183131</TotalTime>
  <Words>971</Words>
  <Application>Microsoft Office PowerPoint</Application>
  <PresentationFormat>Широкоэкранный</PresentationFormat>
  <Paragraphs>65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Gabriola</vt:lpstr>
      <vt:lpstr>Gautami</vt:lpstr>
      <vt:lpstr>Times New Roman</vt:lpstr>
      <vt:lpstr>Trebuchet MS</vt:lpstr>
      <vt:lpstr>Берлин</vt:lpstr>
      <vt:lpstr>Азбука прав детей в Казахстане</vt:lpstr>
      <vt:lpstr>Дети – граждане Казахстана</vt:lpstr>
      <vt:lpstr>Основные документы</vt:lpstr>
      <vt:lpstr>Ребенок имеет право</vt:lpstr>
      <vt:lpstr>Ребенок –  это кто?</vt:lpstr>
      <vt:lpstr>С первого дня рождения и до 18 лет ты ребенок</vt:lpstr>
      <vt:lpstr>Забота государства  о ребенке</vt:lpstr>
      <vt:lpstr>Права ребенка</vt:lpstr>
      <vt:lpstr>Каждый ребенок имеет право на ФИО</vt:lpstr>
      <vt:lpstr>Презентация PowerPoint</vt:lpstr>
      <vt:lpstr>Каждый ребенок имеет право на медицинскую помощь</vt:lpstr>
      <vt:lpstr>Каждый ребенок имеет право  на сохранение семейных связей</vt:lpstr>
      <vt:lpstr>Каждый ребенок имеет право  на полезное и правильное питание</vt:lpstr>
      <vt:lpstr>Все дети независимо от цвета кожи, языка, религии, пола имеют равные права</vt:lpstr>
      <vt:lpstr>Каждый ребенок имеет  право на образование</vt:lpstr>
      <vt:lpstr>Дети имеют право выражать свои  мысли, взгляды и мнение</vt:lpstr>
      <vt:lpstr>Каждый ребенок имеет право  на защиту от эксплуатации</vt:lpstr>
      <vt:lpstr>Дети-инвалиды имеют право  на особую заботу и обучение </vt:lpstr>
      <vt:lpstr>Каждый ребенок имеет  право на отдых</vt:lpstr>
      <vt:lpstr>Знай свои права и  выполняй свои обязанности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51</cp:revision>
  <dcterms:created xsi:type="dcterms:W3CDTF">2020-10-20T08:48:07Z</dcterms:created>
  <dcterms:modified xsi:type="dcterms:W3CDTF">2021-10-21T10:34:05Z</dcterms:modified>
</cp:coreProperties>
</file>