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8" r:id="rId3"/>
    <p:sldId id="279" r:id="rId4"/>
    <p:sldId id="309" r:id="rId5"/>
    <p:sldId id="299" r:id="rId6"/>
    <p:sldId id="289" r:id="rId7"/>
    <p:sldId id="303" r:id="rId8"/>
    <p:sldId id="302" r:id="rId9"/>
    <p:sldId id="305" r:id="rId10"/>
    <p:sldId id="307" r:id="rId11"/>
    <p:sldId id="306" r:id="rId12"/>
    <p:sldId id="300" r:id="rId13"/>
    <p:sldId id="301" r:id="rId14"/>
    <p:sldId id="304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435A589-03E3-4BA7-9E79-3EBB4F6EDC89}">
          <p14:sldIdLst>
            <p14:sldId id="277"/>
            <p14:sldId id="278"/>
            <p14:sldId id="279"/>
            <p14:sldId id="309"/>
            <p14:sldId id="299"/>
            <p14:sldId id="289"/>
            <p14:sldId id="303"/>
            <p14:sldId id="302"/>
            <p14:sldId id="305"/>
            <p14:sldId id="307"/>
            <p14:sldId id="306"/>
            <p14:sldId id="300"/>
            <p14:sldId id="301"/>
            <p14:sldId id="304"/>
            <p14:sldId id="25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CAED0"/>
    <a:srgbClr val="6AAED2"/>
    <a:srgbClr val="F2F2F2"/>
    <a:srgbClr val="FAF9E5"/>
    <a:srgbClr val="3686B8"/>
    <a:srgbClr val="6BAED1"/>
    <a:srgbClr val="246B9F"/>
    <a:srgbClr val="2393D9"/>
    <a:srgbClr val="246BA2"/>
    <a:srgbClr val="6CAE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88790" autoAdjust="0"/>
  </p:normalViewPr>
  <p:slideViewPr>
    <p:cSldViewPr>
      <p:cViewPr>
        <p:scale>
          <a:sx n="84" d="100"/>
          <a:sy n="84" d="100"/>
        </p:scale>
        <p:origin x="-17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74C18-9879-449F-8C22-8626A2EEB3E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622C-EE9A-4303-A128-401DCEE0C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61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14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14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76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90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90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75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753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75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75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75BD99-17AB-45DE-BF5B-21E69A38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6B10F61-C8C2-4CFA-A80B-8F966DF60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219BA2-6EA9-4117-9D9D-DF1F04C8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E2123D1-72E9-447E-8CF2-BEBBC705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6CEAA0-2640-4654-9DE2-C71D2A59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32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CCA2EE-340E-4BC2-B045-5559CF54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D8DD8C-8C92-4ADA-AEFD-F2F607329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FA0067-DFE8-4586-BBC2-4007413D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017F7A-01E9-41A3-B6F9-D4AE7442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037F90-C6FB-4A0A-A588-F5B8A3E6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2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775FA2-AD4A-4D21-BAFE-79999508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DE6DDA-511A-4EC2-826E-2A97F56D9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E84EAA4-9A55-4602-BB5C-DEC85F3E2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CF1B79C-BDD1-42E3-BD7E-C418F742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5585E6-F863-43B9-A7CC-A8D8A856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5308610-C0CD-43B2-8384-7726E003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05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806E9C-7DD6-4D89-9E49-CCCA67A0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494F38-9B84-4779-88FA-A093A9284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70A8D5-E71E-4FC6-A899-44478D3DB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0C0321F-0382-4FAD-98D3-27420B52B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B109BB3-8278-4334-B477-1A2F02E79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7A6EB80-69D1-45E0-AEDD-A537F263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8A625B8-8BED-4821-874A-33F13935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FF6C1CD-C9E9-48B4-85DB-6A0D81E5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06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B4A8CC-FFA3-446D-8513-0C06A953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F4670BB-E6DD-4C1C-9A92-7C6AB0E2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D4E5B68-44F3-4B41-8E8C-1B87DD43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BC5B350-4505-4A31-B3C4-FD65007D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77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784C86C-822B-40C8-ABF6-5F2E6529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E161B5F-059D-4603-95BA-25F8AAA7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4520802-30F1-44DF-8CB6-D377182F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99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25D3FC-DE13-4C7C-A2AB-CDC36FE9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62DDFD-D724-4764-8F63-4CDA7D25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14FACB8-B7D1-45BB-BCC8-2BAA3730A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83EB474-C57B-4460-A80F-F7F7481D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A0E1D5-6A1A-4F7C-8298-7CDDA70F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BD64352-98F4-4463-9A43-DAB7B8C8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40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292653-F00E-4B0F-99D8-F58702BD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869DC4C-581E-4A63-8EB7-78CBBC250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D18DFBF-6C91-470B-BDBF-AF6FF5B7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B36F99-CD76-4360-85AA-BDB4732C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C2753AC-8FA4-495C-BB5A-DD26CB1F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5FC5C9-5238-4284-95D8-28C12137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70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6CE049-BBED-43E6-9471-D323FFDF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24F019-8181-418B-9784-23CF77542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B06BBB-199D-4972-ABF7-9CE882A0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ED62B3-69CD-4EC0-B9C3-D330BE83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A5581C-B40E-48A6-A69D-33D4C4EA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67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1412BD8-1800-4154-BF84-0C972632E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F64695-A62C-480E-A4EB-8A2306FC8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70A3E2-4416-495F-9FD6-D301346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AC1021-24DE-44A1-B75A-25AB8CC4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D36B5-A790-40FA-B261-31E23D8D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96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481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=""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3018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=""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7038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366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>
                <a:solidFill>
                  <a:schemeClr val="accent2"/>
                </a:solidFill>
              </a:defRPr>
            </a:lvl2pPr>
            <a:lvl3pPr>
              <a:defRPr b="0">
                <a:solidFill>
                  <a:schemeClr val="accent2"/>
                </a:solidFill>
              </a:defRPr>
            </a:lvl3pPr>
            <a:lvl4pPr>
              <a:defRPr b="0">
                <a:solidFill>
                  <a:schemeClr val="accent2"/>
                </a:solidFill>
              </a:defRPr>
            </a:lvl4pPr>
            <a:lvl5pPr>
              <a:defRPr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79933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80280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96435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8583EE-252E-41FE-AB7A-07D44653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6B07D8-45F5-432E-B708-DF9A6257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326451-6A92-4D65-AD0B-856528E6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B1D946-D98C-4347-BAE3-CA1AC606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B3555D-832A-49FA-A417-C87C45C2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94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63856-D66D-44B8-8569-D9ACB42E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90A5AD-7C0F-4C90-97EE-17018A6D2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C517B4-0AEF-484D-A4C7-3B3F2A71A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5E21-EC16-4FB2-B00B-6D2CEE013F9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C0E6D4-8D6A-47A6-9A1A-6801E7FBB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DBEAA2-0AD4-4523-8AB9-89C7AC541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hlinkClick r:id="rId20"/>
            <a:extLst>
              <a:ext uri="{FF2B5EF4-FFF2-40B4-BE49-F238E27FC236}">
                <a16:creationId xmlns="" xmlns:a16="http://schemas.microsoft.com/office/drawing/2014/main" id="{A3DF6E02-8AFD-430E-83E7-3B976B38D7C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1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1" r:id="rId4"/>
    <p:sldLayoutId id="2147483666" r:id="rId5"/>
    <p:sldLayoutId id="2147483662" r:id="rId6"/>
    <p:sldLayoutId id="2147483663" r:id="rId7"/>
    <p:sldLayoutId id="214748366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к проходит ЕНТ в новых условиях в Восточно-Казахстан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710" y="21573"/>
            <a:ext cx="12203710" cy="68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AEDB61B-F9AE-4F16-B6F5-0670FE0EBD79}"/>
              </a:ext>
            </a:extLst>
          </p:cNvPr>
          <p:cNvSpPr/>
          <p:nvPr/>
        </p:nvSpPr>
        <p:spPr>
          <a:xfrm>
            <a:off x="-19300" y="2754000"/>
            <a:ext cx="12211300" cy="4104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37719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cubicBezTo>
                  <a:pt x="628650" y="2184400"/>
                  <a:pt x="1276350" y="5207000"/>
                  <a:pt x="3429000" y="5524500"/>
                </a:cubicBezTo>
                <a:cubicBezTo>
                  <a:pt x="4597400" y="5854700"/>
                  <a:pt x="9271000" y="1841500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CAED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8150" y="0"/>
            <a:ext cx="12171000" cy="707886"/>
          </a:xfrm>
          <a:prstGeom prst="rect">
            <a:avLst/>
          </a:prstGeom>
          <a:solidFill>
            <a:srgbClr val="6CAED0"/>
          </a:solidFill>
        </p:spPr>
        <p:txBody>
          <a:bodyPr wrap="square">
            <a:spAutoFit/>
          </a:bodyPr>
          <a:lstStyle/>
          <a:p>
            <a:pPr algn="ctr">
              <a:tabLst>
                <a:tab pos="1524000" algn="l"/>
              </a:tabLs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центр тестирования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71000" y="4239000"/>
            <a:ext cx="7432674" cy="1384995"/>
          </a:xfrm>
          <a:prstGeom prst="rect">
            <a:avLst/>
          </a:prstGeom>
          <a:noFill/>
          <a:ln w="6350"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</a:t>
            </a:r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НАЦИОНАЛЬНОЕ</a:t>
            </a:r>
            <a:r>
              <a:rPr lang="en-US" sz="2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ТЕСТИРОВАНИЕ</a:t>
            </a:r>
            <a:r>
              <a:rPr lang="kk-KZ" sz="2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проводимое в январе</a:t>
            </a:r>
            <a:endParaRPr lang="ru-RU" sz="2800" dirty="0">
              <a:ln w="3175">
                <a:solidFill>
                  <a:schemeClr val="bg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7105" y="6399000"/>
            <a:ext cx="2249590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Нур-Султан, 2021 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122" t="13105" r="80929" b="70655"/>
          <a:stretch/>
        </p:blipFill>
        <p:spPr bwMode="auto">
          <a:xfrm>
            <a:off x="35850" y="21573"/>
            <a:ext cx="1200150" cy="608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3117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466" y="1549484"/>
            <a:ext cx="4888211" cy="132544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Образец задания на основе контекста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24301"/>
            <a:ext cx="6540500" cy="673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Кубики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рисунке представлена последовательность геометрических фигур, составленная из кубиков с ребром 2 см.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27466" y="2701780"/>
            <a:ext cx="569853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Количество кубиков из которых состоит куб находящийся на 6 месте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81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216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289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400</a:t>
            </a: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27466" y="4569964"/>
            <a:ext cx="569853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Последовательность чисел удовлетворяющей заданной последовательности геометрических фигур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1,8,64,512, 4096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1, 8, 27, 64, 125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1,8,27, 64, 216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1, 4,9, 16, 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1, 8,18,32, 100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6553824" y="994734"/>
            <a:ext cx="4530725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Площадь боковой поверхности куба находящегося на 8 месте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256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128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1024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512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576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6553824" y="2913657"/>
            <a:ext cx="6096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Площадь полной поверхности куба с ребром равным m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4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6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16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24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6522521" y="4569964"/>
            <a:ext cx="55405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Масса краски, необходимой для покраски куба находящегося на 5 месте полностью в красный цвет (на покраску одного маленького кубика уходит 96 г).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2000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2100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2400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2300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2200 г</a:t>
            </a:r>
          </a:p>
        </p:txBody>
      </p:sp>
    </p:spTree>
    <p:extLst>
      <p:ext uri="{BB962C8B-B14F-4D97-AF65-F5344CB8AC3E}">
        <p14:creationId xmlns:p14="http://schemas.microsoft.com/office/powerpoint/2010/main" xmlns="" val="248072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Образец листа ответов ЕНТ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1317" y="818388"/>
            <a:ext cx="43624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667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227763" y="26954"/>
            <a:ext cx="5749115" cy="283742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49056" y="0"/>
            <a:ext cx="242944" cy="66378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69725" y="473094"/>
            <a:ext cx="558687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anose="02020603050405020304" pitchFamily="18" charset="0"/>
              </a:rPr>
              <a:t>Результаты тестирования</a:t>
            </a:r>
            <a:endParaRPr lang="ru-RU" sz="2000" b="1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65059" y="1072657"/>
            <a:ext cx="5189272" cy="5138992"/>
            <a:chOff x="6668204" y="774000"/>
            <a:chExt cx="5189272" cy="5138992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46C55AF7-4EE2-40E0-9A11-AAFC42BFA5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4331" y="1414906"/>
              <a:ext cx="39637" cy="4219094"/>
            </a:xfrm>
            <a:prstGeom prst="line">
              <a:avLst/>
            </a:prstGeom>
            <a:ln w="50800">
              <a:solidFill>
                <a:srgbClr val="6CA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>
            <a:xfrm>
              <a:off x="6690190" y="774000"/>
              <a:ext cx="675000" cy="675731"/>
              <a:chOff x="9157796" y="865193"/>
              <a:chExt cx="675000" cy="675731"/>
            </a:xfrm>
          </p:grpSpPr>
          <p:sp>
            <p:nvSpPr>
              <p:cNvPr id="14" name="Овал 13">
                <a:extLst>
                  <a:ext uri="{FF2B5EF4-FFF2-40B4-BE49-F238E27FC236}">
                    <a16:creationId xmlns="" xmlns:a16="http://schemas.microsoft.com/office/drawing/2014/main" id="{20FC8D9E-76FE-4DA2-9038-AFB2970BA80C}"/>
                  </a:ext>
                </a:extLst>
              </p:cNvPr>
              <p:cNvSpPr/>
              <p:nvPr/>
            </p:nvSpPr>
            <p:spPr>
              <a:xfrm>
                <a:off x="9157796" y="865193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FE0E089-F94C-4DAD-9343-91982DD57BE4}"/>
                  </a:ext>
                </a:extLst>
              </p:cNvPr>
              <p:cNvSpPr txBox="1"/>
              <p:nvPr/>
            </p:nvSpPr>
            <p:spPr>
              <a:xfrm>
                <a:off x="9168924" y="894593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01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6679334" y="1699892"/>
              <a:ext cx="675000" cy="675000"/>
              <a:chOff x="8723808" y="1284705"/>
              <a:chExt cx="675000" cy="675000"/>
            </a:xfrm>
          </p:grpSpPr>
          <p:sp>
            <p:nvSpPr>
              <p:cNvPr id="15" name="Овал 14">
                <a:extLst>
                  <a:ext uri="{FF2B5EF4-FFF2-40B4-BE49-F238E27FC236}">
                    <a16:creationId xmlns="" xmlns:a16="http://schemas.microsoft.com/office/drawing/2014/main" id="{CAD916AD-4EBF-4C46-9DF3-879EE784F6A5}"/>
                  </a:ext>
                </a:extLst>
              </p:cNvPr>
              <p:cNvSpPr/>
              <p:nvPr/>
            </p:nvSpPr>
            <p:spPr>
              <a:xfrm>
                <a:off x="8723808" y="1284705"/>
                <a:ext cx="675000" cy="675000"/>
              </a:xfrm>
              <a:prstGeom prst="ellipse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68F5F177-6241-458D-B305-50FCDF948C77}"/>
                  </a:ext>
                </a:extLst>
              </p:cNvPr>
              <p:cNvSpPr txBox="1"/>
              <p:nvPr/>
            </p:nvSpPr>
            <p:spPr>
              <a:xfrm>
                <a:off x="8734935" y="1299039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02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6690190" y="2756126"/>
              <a:ext cx="675000" cy="675365"/>
              <a:chOff x="8521818" y="1993057"/>
              <a:chExt cx="675000" cy="675365"/>
            </a:xfrm>
          </p:grpSpPr>
          <p:sp>
            <p:nvSpPr>
              <p:cNvPr id="16" name="Овал 15">
                <a:extLst>
                  <a:ext uri="{FF2B5EF4-FFF2-40B4-BE49-F238E27FC236}">
                    <a16:creationId xmlns="" xmlns:a16="http://schemas.microsoft.com/office/drawing/2014/main" id="{D2AD7BFD-0EE7-4BE2-80F2-E3FA62C79BE4}"/>
                  </a:ext>
                </a:extLst>
              </p:cNvPr>
              <p:cNvSpPr/>
              <p:nvPr/>
            </p:nvSpPr>
            <p:spPr>
              <a:xfrm>
                <a:off x="8521818" y="1993057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751C5BC8-27B3-4377-B0CB-C023BBB759AE}"/>
                  </a:ext>
                </a:extLst>
              </p:cNvPr>
              <p:cNvSpPr txBox="1"/>
              <p:nvPr/>
            </p:nvSpPr>
            <p:spPr>
              <a:xfrm>
                <a:off x="8532945" y="2022091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03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6668204" y="3904817"/>
              <a:ext cx="675000" cy="675000"/>
              <a:chOff x="8541573" y="2096499"/>
              <a:chExt cx="675000" cy="675000"/>
            </a:xfrm>
          </p:grpSpPr>
          <p:sp>
            <p:nvSpPr>
              <p:cNvPr id="17" name="Овал 16">
                <a:extLst>
                  <a:ext uri="{FF2B5EF4-FFF2-40B4-BE49-F238E27FC236}">
                    <a16:creationId xmlns="" xmlns:a16="http://schemas.microsoft.com/office/drawing/2014/main" id="{88FFBF1D-6537-4205-948E-C69BA9A66689}"/>
                  </a:ext>
                </a:extLst>
              </p:cNvPr>
              <p:cNvSpPr/>
              <p:nvPr/>
            </p:nvSpPr>
            <p:spPr>
              <a:xfrm>
                <a:off x="8541573" y="2096499"/>
                <a:ext cx="675000" cy="675000"/>
              </a:xfrm>
              <a:prstGeom prst="ellipse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A25210DE-0967-4AFC-AFA7-DB5928987001}"/>
                  </a:ext>
                </a:extLst>
              </p:cNvPr>
              <p:cNvSpPr txBox="1"/>
              <p:nvPr/>
            </p:nvSpPr>
            <p:spPr>
              <a:xfrm>
                <a:off x="8552700" y="2110833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04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6711601" y="5237992"/>
              <a:ext cx="675000" cy="675000"/>
              <a:chOff x="7052665" y="6216430"/>
              <a:chExt cx="675000" cy="675000"/>
            </a:xfrm>
          </p:grpSpPr>
          <p:sp>
            <p:nvSpPr>
              <p:cNvPr id="18" name="Овал 17">
                <a:extLst>
                  <a:ext uri="{FF2B5EF4-FFF2-40B4-BE49-F238E27FC236}">
                    <a16:creationId xmlns="" xmlns:a16="http://schemas.microsoft.com/office/drawing/2014/main" id="{00BB512A-D581-414F-835E-5D5DC62D5B5D}"/>
                  </a:ext>
                </a:extLst>
              </p:cNvPr>
              <p:cNvSpPr/>
              <p:nvPr/>
            </p:nvSpPr>
            <p:spPr>
              <a:xfrm>
                <a:off x="7052665" y="6216430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71B8F704-798F-40EA-9520-91B51829E69A}"/>
                  </a:ext>
                </a:extLst>
              </p:cNvPr>
              <p:cNvSpPr txBox="1"/>
              <p:nvPr/>
            </p:nvSpPr>
            <p:spPr>
              <a:xfrm>
                <a:off x="7063791" y="6230764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05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7387860" y="785976"/>
              <a:ext cx="43326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Объявляются государственной комиссией в тот же день;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386601" y="1817266"/>
              <a:ext cx="4281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Вывешиваются на информационном стенде по месту проведения;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376313" y="2877311"/>
              <a:ext cx="4481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Сертификат выдается в электронном виде;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370627" y="3642153"/>
              <a:ext cx="433268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результатом тестирования можно ознакомиться на сайте                               www.testcenter.kz 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вводе ИКТ и ИИН тестируемого);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387439" y="5260820"/>
              <a:ext cx="42990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несогласии с результатами, тестируемый может подать на апелляцию.</a:t>
              </a: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119119" y="38655"/>
            <a:ext cx="242944" cy="66378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79" y="221875"/>
            <a:ext cx="61055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0" y="461265"/>
            <a:ext cx="382608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Запрещается: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Выходить из аудитории без разрешения и сопровождения представителя Министерства;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Переговариваться, пересаживаться с места на место, обмениваться материалами тестирования и выносить материалы тестирования с аудитории;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Пользоваться средствами мобильной связи и другими электронными устройствами, учебно-методическими пособиями, шпаргалками, калькулятором (за исключением калькулятора установленного на посадочном месте в пункте проведения ЕНТ);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Осуществлять порчу материалов тестирования (листов ответа и книжки);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Использовать корректирующую жидкость, закрашивать сектора, не предусмотренные для этого (номер листа ответов);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истечению времени тестирования необходимо сдать материалы дежурному, в противном случае результаты не принимаются;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Намеренную порчу системы безопасности.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71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9771"/>
            <a:ext cx="12192000" cy="88435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Апелляция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999" y="1089000"/>
            <a:ext cx="116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на апелляцию принимаются до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13.00 часов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следующего дня после объявления результатов ЕНТ.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2826" y="1467782"/>
            <a:ext cx="4446345" cy="40011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рассматривается в случаях</a:t>
            </a:r>
            <a:r>
              <a:rPr lang="ru-RU" sz="20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000" y="1993890"/>
            <a:ext cx="5920430" cy="400110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10208" y="2000063"/>
            <a:ext cx="5482992" cy="400110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техническим причинам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0999" y="2391923"/>
            <a:ext cx="5920431" cy="3785652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Правильный ответ не совпадает с кодом правильных ответов (указывается вариант правильного ответа);</a:t>
            </a:r>
          </a:p>
          <a:p>
            <a:pPr algn="just">
              <a:tabLst>
                <a:tab pos="533387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Отсутствует правильный ответ;</a:t>
            </a:r>
          </a:p>
          <a:p>
            <a:pPr algn="just">
              <a:tabLst>
                <a:tab pos="441314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Имеется более одного правильного ответа в тестовых заданиях с выбором одного правильного ответа из всех предложенных (указываются все варианты правильных ответов);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 Некорректно составленное тестовое задание;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 Отсутствует фрагмент условия тестового задания (текст, схемы, рисунки, таблицы) в результате,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невозможно определить правильный ответ.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10207" y="2409623"/>
            <a:ext cx="5482992" cy="3785652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Считывание сканером закрашенного кружка, совпадающего с кодом каждого правильного ответа,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двух и более кружков;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Считывание сканером закрашенного кружка, совпадающего с кодом правильных ответов, как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пустой кружок;</a:t>
            </a:r>
          </a:p>
          <a:p>
            <a:pPr marL="457200" indent="-457200" algn="just">
              <a:buAutoNum type="arabicParenR" startAt="3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Дефектный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ответов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70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383089" y="2164264"/>
            <a:ext cx="3456406" cy="3669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99806" y="1438338"/>
            <a:ext cx="3456406" cy="7424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949507"/>
            <a:ext cx="4131227" cy="5764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067" y="3333629"/>
            <a:ext cx="2410263" cy="1805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2"/>
            <a:ext cx="12192000" cy="802161"/>
          </a:xfr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Подготовка к 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949507"/>
            <a:ext cx="4131226" cy="1015663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пробное тестирование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Национального центра тестирования: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2418423"/>
            <a:ext cx="4191353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https://prob-ent.testcenter.kz/#/login</a:t>
            </a:r>
            <a:endParaRPr lang="ru-RU" sz="2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719" y="5317833"/>
            <a:ext cx="3872961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одного онлайн </a:t>
            </a:r>
          </a:p>
          <a:p>
            <a:pPr lvl="0"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пробного тестирования  – 260 тенге.</a:t>
            </a:r>
            <a:endParaRPr lang="ru-R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lob:https://web.whatsapp.com/fd5eb0b6-cb22-4b95-9c63-a4d6147c03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fd5eb0b6-cb22-4b95-9c63-a4d6147c037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4466072" y="1455600"/>
            <a:ext cx="7373423" cy="4377362"/>
            <a:chOff x="4473984" y="1909968"/>
            <a:chExt cx="7373423" cy="437736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345" y="2846153"/>
              <a:ext cx="2605718" cy="188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8517524" y="5364000"/>
              <a:ext cx="3203360" cy="923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Стоимость книжки-вопросника пробного тестирования – 351 тенге</a:t>
              </a:r>
              <a:r>
                <a:rPr lang="ru-RU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73984" y="5364000"/>
              <a:ext cx="3456407" cy="923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Стоимость </a:t>
              </a:r>
              <a:r>
                <a:rPr lang="ru-RU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учебно-методического пособия – 414 </a:t>
              </a:r>
              <a:r>
                <a:rPr lang="ru-RU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тенге.</a:t>
              </a:r>
              <a:endPara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4694417" y="2919309"/>
              <a:ext cx="3015000" cy="1918239"/>
              <a:chOff x="0" y="0"/>
              <a:chExt cx="7754587" cy="4156364"/>
            </a:xfrm>
          </p:grpSpPr>
          <p:pic>
            <p:nvPicPr>
              <p:cNvPr id="15" name="Рисунок 14" descr="C:\Users\i.magzhan\Downloads\WhatsApp Image 2020-11-12 at 11.23.39.jpe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6317" y="0"/>
                <a:ext cx="2588821" cy="37644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 descr="C:\Users\i.magzhan\Downloads\WhatsApp Image 2020-11-12 at 11.23.40.jpe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93722">
                <a:off x="0" y="190005"/>
                <a:ext cx="2612572" cy="37407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 descr="C:\Users\i.magzhan\Downloads\WhatsApp Image 2020-11-12 at 11.23.41.jpe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53190">
                <a:off x="5142016" y="391886"/>
                <a:ext cx="2612571" cy="37644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8391001" y="1909968"/>
              <a:ext cx="3456406" cy="7078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Книжки-вопросники пробного тестирования: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473985" y="1909968"/>
              <a:ext cx="3351294" cy="707886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Учебно-методические пособия: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499806" y="949507"/>
            <a:ext cx="7581194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пунктах проведения ЕНТ можете приобрести: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99264" y="2180748"/>
            <a:ext cx="3456948" cy="3652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806" y="5849783"/>
            <a:ext cx="76921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Адреса пунктов проведения ЕНТ: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www.testcenter.kz/ru/contacts/kontakty-filialov/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4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E3C9821-5591-4CF4-89A7-31405354F565}"/>
              </a:ext>
            </a:extLst>
          </p:cNvPr>
          <p:cNvSpPr/>
          <p:nvPr/>
        </p:nvSpPr>
        <p:spPr>
          <a:xfrm>
            <a:off x="0" y="0"/>
            <a:ext cx="5466000" cy="68580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84674" y="372977"/>
            <a:ext cx="6707326" cy="379373"/>
          </a:xfrm>
          <a:solidFill>
            <a:srgbClr val="6CAED0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372977"/>
            <a:ext cx="5484672" cy="3793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6CAED0"/>
                </a:solidFill>
                <a:latin typeface="Palatino Linotype" pitchFamily="18" charset="0"/>
                <a:cs typeface="Times New Roman" panose="02020603050405020304" pitchFamily="18" charset="0"/>
              </a:rPr>
              <a:t> Интернет-ресурсы по вопросам ЕНТ – 2021 </a:t>
            </a:r>
            <a:r>
              <a:rPr lang="kk-KZ" b="1" dirty="0" smtClean="0">
                <a:solidFill>
                  <a:srgbClr val="6CAED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6CAED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 cstate="print"/>
          <a:srcRect l="1122" t="13105" r="80929" b="70655"/>
          <a:stretch/>
        </p:blipFill>
        <p:spPr bwMode="auto">
          <a:xfrm>
            <a:off x="309684" y="1289331"/>
            <a:ext cx="692040" cy="410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4" cstate="print"/>
          <a:srcRect l="63461" t="14246" r="24038" b="63247"/>
          <a:stretch/>
        </p:blipFill>
        <p:spPr bwMode="auto">
          <a:xfrm>
            <a:off x="377097" y="1904753"/>
            <a:ext cx="557213" cy="564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5" cstate="print"/>
          <a:srcRect l="76122" t="14530" r="11378" b="62678"/>
          <a:stretch/>
        </p:blipFill>
        <p:spPr bwMode="auto">
          <a:xfrm>
            <a:off x="361937" y="2632061"/>
            <a:ext cx="557213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6" cstate="print"/>
          <a:srcRect l="55930" t="17379" r="26122" b="50997"/>
          <a:stretch/>
        </p:blipFill>
        <p:spPr bwMode="auto">
          <a:xfrm>
            <a:off x="372211" y="3352324"/>
            <a:ext cx="513016" cy="497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7" cstate="print"/>
          <a:srcRect l="60096" t="20229" r="7692" b="24785"/>
          <a:stretch/>
        </p:blipFill>
        <p:spPr bwMode="auto">
          <a:xfrm>
            <a:off x="305180" y="4069965"/>
            <a:ext cx="626490" cy="589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4687" y="1308311"/>
            <a:ext cx="194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http://testcenter.kz/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01000" y="2077490"/>
            <a:ext cx="3901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https://www.facebook.com/testcenterkz/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01000" y="2741045"/>
            <a:ext cx="402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fontAlgn="base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https://www.instagram.com/testcenterkz/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01000" y="3432063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97930" y="4035670"/>
            <a:ext cx="367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://www.youtube.com/channel/UCzmZObVJTezesGyIEKw6h-Q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68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313" y="739864"/>
            <a:ext cx="2979017" cy="4801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000" y="739865"/>
            <a:ext cx="4407750" cy="50783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участвовать в ЕНТ</a:t>
            </a:r>
            <a:r>
              <a:rPr lang="kk-KZ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зачисления в ВУЗ на платной основе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выпускных 11 (12) классов организаций среднего образования по </a:t>
            </a: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желанию</a:t>
            </a:r>
          </a:p>
          <a:p>
            <a:pPr algn="just"/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дальнейшего зачисления в ВУЗ на платной 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endParaRPr lang="en-US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зачисленные в ВУЗы по очной форме обучения на платной основе в календарном году без сертификата </a:t>
            </a: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</a:t>
            </a:r>
            <a:endParaRPr lang="en-US" sz="16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перевода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другие группы образовательных программ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вузов, желающие перевестись с группы образовательных программ, требующей творческой подготовки на </a:t>
            </a: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lang="en-US" sz="16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5331" y="739865"/>
            <a:ext cx="4402877" cy="206210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Сроки подачи заявления для участия в </a:t>
            </a:r>
            <a:r>
              <a:rPr lang="kk-KZ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ЕНТ            </a:t>
            </a:r>
            <a:r>
              <a:rPr lang="ru-RU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1 по 15 </a:t>
            </a:r>
            <a:r>
              <a:rPr lang="ru-RU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декабря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62375" y="1189865"/>
            <a:ext cx="3285000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265262" y="5793003"/>
            <a:ext cx="9164007" cy="830997"/>
            <a:chOff x="2265262" y="5819956"/>
            <a:chExt cx="9164007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2662641" y="5819956"/>
              <a:ext cx="8766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b="1" dirty="0" smtClean="0">
                  <a:latin typeface="Palatino Linotype" pitchFamily="18" charset="0"/>
                </a:rPr>
                <a:t>Подача заявления в онлайн режиме возможно при наличии у заявителя удостоверения личности или паспорта, лица имеющие только свидетельство о рождении подают заявление через пункты приема заявлений.</a:t>
              </a:r>
              <a:endParaRPr lang="ru-RU" sz="1600" b="1" dirty="0">
                <a:latin typeface="Palatino Linotype" pitchFamily="18" charset="0"/>
              </a:endParaRPr>
            </a:p>
          </p:txBody>
        </p:sp>
        <p:pic>
          <p:nvPicPr>
            <p:cNvPr id="18" name="Picture 3" descr="C:\Users\b.amzeeva\AppData\Local\Microsoft\Windows\INetCache\IE\BWZBUA2C\1200px-Exclamation_mark_2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262" y="5846614"/>
              <a:ext cx="926302" cy="80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2728413" y="5846614"/>
              <a:ext cx="86350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745365" y="6650953"/>
              <a:ext cx="86350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1363497" y="5846614"/>
              <a:ext cx="0" cy="8043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599090" y="3116797"/>
            <a:ext cx="41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Заявления подаются в режиме онлайн через сайт НЦТ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587" y="3971519"/>
            <a:ext cx="4402877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Сроки </a:t>
            </a:r>
            <a:r>
              <a:rPr lang="ru-RU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проведения</a:t>
            </a:r>
            <a:r>
              <a:rPr lang="kk-KZ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ЕНТ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 15 </a:t>
            </a:r>
            <a:r>
              <a:rPr lang="ru-RU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20 января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33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53002" y="6070988"/>
            <a:ext cx="37917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успешного прохождения всех этапов Вы увидите сообщение «Ваша заявка принята».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67388" y="292554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768460" y="324000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13894" y="238185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062" y="639947"/>
            <a:ext cx="399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ПОДАЧА ЗАЯВЛЕНИЯ (В ОНЛАЙН РЕЖИМЕ)</a:t>
            </a:r>
          </a:p>
          <a:p>
            <a:pPr algn="ctr"/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ДЛЯ ЛИЦ, ИМЕЮЩИХ УДОСТОВЕРЕНИЕ ЛИЧНОСТИ ИЛИ ПАСПОРТ И </a:t>
            </a:r>
            <a:r>
              <a:rPr lang="ru-RU" sz="1000" b="1" i="1" u="sng" dirty="0" smtClean="0">
                <a:latin typeface="Times New Roman" pitchFamily="18" charset="0"/>
                <a:cs typeface="Times New Roman" pitchFamily="18" charset="0"/>
              </a:rPr>
              <a:t>ДОСТИГШИХ </a:t>
            </a:r>
            <a:r>
              <a:rPr lang="ru-RU" sz="1000" b="1" i="1" u="sng" dirty="0">
                <a:latin typeface="Times New Roman" pitchFamily="18" charset="0"/>
                <a:cs typeface="Times New Roman" pitchFamily="18" charset="0"/>
              </a:rPr>
              <a:t>18 ЛЕТ: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168" y="1357817"/>
            <a:ext cx="3811908" cy="329320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ПРЕТЕНДЕНТ ДОЛЖЕН ЗАЙТИ НА САЙТ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https://ubt.testcenter.kz/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Указать электронную почту;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 данную почту поступит логин и пароль для авторизации.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Пройти обязательную регистрацию в системе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Digital ID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Регистрация возможна при наличии удостоверения личности или паспорта. Регистрацию необходимо проходить со своим номером телефона.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Заполнить форму подачи заявления;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ФИО претендента и организация образования выводятся с НОБД после указания ИИН. В случае неверных данных необходимо обратиться в пункт проведения ЕНТ.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Осуществить оплату за тестирование.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0639" y="625446"/>
            <a:ext cx="399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ПОДАЧА ЗАЯВЛЕНИЯ (В ОНЛАЙН РЕЖИМЕ)</a:t>
            </a:r>
          </a:p>
          <a:p>
            <a:pPr algn="ctr"/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ДЛЯ ЛИЦ, ИМЕЮЩИХ УДОСТОВЕРЕНИЕ ЛИЧНОСТИ ИЛИ ПАСПОРТ И </a:t>
            </a:r>
            <a:r>
              <a:rPr lang="ru-RU" sz="1000" b="1" i="1" u="sng" dirty="0" smtClean="0">
                <a:latin typeface="Times New Roman" pitchFamily="18" charset="0"/>
                <a:cs typeface="Times New Roman" pitchFamily="18" charset="0"/>
              </a:rPr>
              <a:t>НЕ ДОСТИГШИХ 18 ЛЕТ: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4281" y="1218603"/>
            <a:ext cx="39679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РОДИТЕЛЬ или ЗАКОННЫЙ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ПРЕДСТАВИТЕЛЬ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ДАЮТ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СОГЛАСИЕ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РЕГИСТРАЦИЮ РЕБЕНКА ДЛЯ УЧАСТИЯ В ЕНТ.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этого родитель или законный представитель должен зайти на сайт </a:t>
            </a: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</a:rPr>
              <a:t>DID.GOV.KZ</a:t>
            </a:r>
            <a:r>
              <a:rPr lang="kk-KZ" sz="1200" b="1" u="sng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Проходят обязательную регистрацию в системе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Digital ID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добавляют ИИН ребенка.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После добавления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ИИНа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ребенка действия законного представителя заканчиваются.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002" y="3024000"/>
            <a:ext cx="3811908" cy="307776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ПРЕТЕНДЕНТ ДОЛЖЕН ЗАЙТИ НА САЙТ</a:t>
            </a:r>
          </a:p>
          <a:p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https://ubt.testcenter.kz/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Указать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электронную почту;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На данную почту поступит логин и пароль для авторизации.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Пройти обязательную регистрацию в системе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ID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Регистрация возможна при наличии удостоверения личности или паспорта.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При регистрации необходимо указать свой номер телефона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Заполнить форму подачи заявления;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ФИО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претендента и организация образования выводятся с НОБД после указания ИИН. В случае неверных данных необходимо обратиться в пункт проведения ЕНТ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Осуществить оплату за тестирование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1517" y="639947"/>
            <a:ext cx="3842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ПОДАЧА ЗАЯВЛЕНИЯ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ТРАДИЦИОННЫМ СПОСОБОМ)</a:t>
            </a:r>
          </a:p>
          <a:p>
            <a:pPr algn="just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(ДЛЯ ЛИЦ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ДОСТИГШИХ 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16-ЛЕТНЕГО ВОЗРАСТА 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ИМЕЮЩИХ «СВИДЕТЕЛЬСТВО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 РОЖДЕНИИ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»):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1308" y="1522156"/>
            <a:ext cx="3811908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ДЛЯ ПОДАЧИ ЗАЯВЛЕНИЯ НЕОБХОДИМО ОБРАТИТЬСЯ В ПУНКТ ПРОВЕДЕНИЯ ЕНТ И ПРЕДОСТАВИТЬ СЛЕДУЮЩИЕ ДОКУМЕНТЫ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Заявление по форме (подается в ППЕНТ);</a:t>
            </a:r>
          </a:p>
          <a:p>
            <a:pPr marL="228600" indent="-228600">
              <a:buAutoNum type="arabicPeriod"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Две фотографии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размером 3х4 сантиметра;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Копию свидетельства о рождении;</a:t>
            </a:r>
          </a:p>
          <a:p>
            <a:pPr marL="228600" indent="-228600">
              <a:buAutoNum type="arabicPeriod" startAt="4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Справку с организации среднего образования,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в которой он обучается;</a:t>
            </a:r>
          </a:p>
          <a:p>
            <a:pPr marL="228600" indent="-228600">
              <a:buAutoNum type="arabicPeriod" startAt="4"/>
            </a:pP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Квитанцию об оплате (оригинал).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975320" y="763535"/>
            <a:ext cx="58244" cy="58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121000" y="742264"/>
            <a:ext cx="0" cy="5836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5168" y="4589471"/>
            <a:ext cx="3791712" cy="46166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успешного прохождения всех этапов Вы увидите сообщение «Ваша заявка принята».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6596" y="3276482"/>
            <a:ext cx="37917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После регистрации претенденту выдается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справка о 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принятии документов.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24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99000"/>
            <a:ext cx="12192000" cy="445192"/>
            <a:chOff x="0" y="99000"/>
            <a:chExt cx="12192000" cy="445192"/>
          </a:xfrm>
        </p:grpSpPr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0" y="99000"/>
              <a:ext cx="9426000" cy="445192"/>
            </a:xfrm>
            <a:prstGeom prst="rect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400" b="1">
                  <a:solidFill>
                    <a:schemeClr val="bg1"/>
                  </a:solidFill>
                  <a:latin typeface="Palatino Linotype" pitchFamily="18" charset="0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kk-KZ" sz="3000" dirty="0" smtClean="0"/>
                <a:t>                                   Об </a:t>
              </a:r>
              <a:r>
                <a:rPr lang="kk-KZ" sz="3000" dirty="0"/>
                <a:t>оплате за участие в ЕНТ</a:t>
              </a:r>
              <a:endParaRPr lang="ru-RU" sz="3000" dirty="0"/>
            </a:p>
          </p:txBody>
        </p:sp>
        <p:sp>
          <p:nvSpPr>
            <p:cNvPr id="5" name="Фигура, имеющая форму буквы L 4"/>
            <p:cNvSpPr/>
            <p:nvPr/>
          </p:nvSpPr>
          <p:spPr>
            <a:xfrm>
              <a:off x="9201000" y="109296"/>
              <a:ext cx="2991000" cy="434895"/>
            </a:xfrm>
            <a:prstGeom prst="corner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ru-RU" sz="3400" b="1">
                <a:solidFill>
                  <a:schemeClr val="bg1"/>
                </a:solidFill>
                <a:latin typeface="Palatino Linotype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6343772">
              <a:off x="9361140" y="138314"/>
              <a:ext cx="302429" cy="264609"/>
            </a:xfrm>
            <a:prstGeom prst="triangle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ru-RU" sz="3400" b="1">
                <a:solidFill>
                  <a:schemeClr val="bg1"/>
                </a:solidFill>
                <a:latin typeface="Palatino Linotype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173714" y="684000"/>
            <a:ext cx="81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тестирования –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2242 тенге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4566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участие в тестировании может осуществляться двумя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91000" y="1769371"/>
            <a:ext cx="11725015" cy="2064629"/>
            <a:chOff x="331985" y="2031474"/>
            <a:chExt cx="11725015" cy="206462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31985" y="2031474"/>
              <a:ext cx="3289015" cy="2062103"/>
            </a:xfrm>
            <a:prstGeom prst="rect">
              <a:avLst/>
            </a:prstGeom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endParaRPr lang="kk-KZ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kk-KZ" sz="1600" dirty="0" smtClean="0">
                  <a:latin typeface="Times New Roman" pitchFamily="18" charset="0"/>
                  <a:cs typeface="Times New Roman" pitchFamily="18" charset="0"/>
                </a:rPr>
                <a:t>1) </a:t>
              </a:r>
              <a:r>
                <a:rPr lang="kk-KZ" sz="1600" dirty="0">
                  <a:latin typeface="Times New Roman" pitchFamily="18" charset="0"/>
                  <a:cs typeface="Times New Roman" pitchFamily="18" charset="0"/>
                </a:rPr>
                <a:t>через веб-приложение онлайн (не выходя из системы).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kk-KZ" sz="1600" dirty="0">
                  <a:latin typeface="Times New Roman" pitchFamily="18" charset="0"/>
                  <a:cs typeface="Times New Roman" pitchFamily="18" charset="0"/>
                </a:rPr>
                <a:t>Для тех, кто делает онлайн-оплату, выдается сообщение «ваше заявление принято", то есть участники </a:t>
              </a:r>
              <a:r>
                <a:rPr lang="kk-KZ" sz="1600" dirty="0" smtClean="0">
                  <a:latin typeface="Times New Roman" pitchFamily="18" charset="0"/>
                  <a:cs typeface="Times New Roman" pitchFamily="18" charset="0"/>
                </a:rPr>
                <a:t>ЕНТ </a:t>
              </a:r>
              <a:r>
                <a:rPr lang="kk-KZ" sz="1600" dirty="0">
                  <a:latin typeface="Times New Roman" pitchFamily="18" charset="0"/>
                  <a:cs typeface="Times New Roman" pitchFamily="18" charset="0"/>
                </a:rPr>
                <a:t>регистрируются в </a:t>
              </a:r>
              <a:r>
                <a:rPr lang="kk-KZ" sz="1600" dirty="0" smtClean="0">
                  <a:latin typeface="Times New Roman" pitchFamily="18" charset="0"/>
                  <a:cs typeface="Times New Roman" pitchFamily="18" charset="0"/>
                </a:rPr>
                <a:t>базе данных.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11000" y="2034000"/>
              <a:ext cx="8346000" cy="2062103"/>
            </a:xfrm>
            <a:prstGeom prst="rect">
              <a:avLst/>
            </a:prstGeom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2) через АО» Народный Банк Казахстана «через оплату реквизитов РГКП» Национальный центр тестирования " МОН РК.</a:t>
              </a:r>
              <a:endPara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Для тех, кто производит оплату через АО "Народный Банк Казахстана", </a:t>
              </a:r>
              <a:r>
                <a:rPr lang="kk-KZ" sz="1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ваше заявление считается предварительно зарегистрированным</a:t>
              </a:r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kk-KZ" sz="16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поэтому, </a:t>
              </a:r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номер заявления и квитанцию об оплате студент направляет ответственному секретарю вуза, в котором он обучается, или </a:t>
              </a:r>
              <a:r>
                <a:rPr lang="kk-KZ" sz="16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учащиеся сотруднику пункта </a:t>
              </a:r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проведения </a:t>
              </a:r>
              <a:r>
                <a:rPr lang="kk-KZ" sz="16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ЕНТ. </a:t>
              </a:r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Ответственный секретарь вуза или сотрудник пункта проведения </a:t>
              </a:r>
              <a:r>
                <a:rPr lang="kk-KZ" sz="16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ЕНТ </a:t>
              </a:r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после проверки квитанции об оплате </a:t>
              </a:r>
              <a:r>
                <a:rPr lang="kk-KZ" sz="16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регистрирует </a:t>
              </a:r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номер заявления в системе. В этот же период заявление считается полностью зарегистрированным.</a:t>
              </a:r>
              <a:endPara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2" descr="C:\Users\b.amzeeva\AppData\Local\Microsoft\Windows\INetCache\IE\7L8CTGOE\mental-health-surve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1000" y="4836101"/>
            <a:ext cx="1382832" cy="16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3492" y="4464000"/>
            <a:ext cx="9552508" cy="2031325"/>
          </a:xfrm>
          <a:prstGeom prst="rect">
            <a:avLst/>
          </a:prstGeom>
          <a:solidFill>
            <a:srgbClr val="FCE8F0"/>
          </a:solidFill>
          <a:ln w="38100">
            <a:solidFill>
              <a:srgbClr val="F5B5CD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kk-KZ" dirty="0"/>
              <a:t>РГКП «Национальный центр тестирования " МОН РК</a:t>
            </a:r>
            <a:endParaRPr lang="ru-RU" dirty="0"/>
          </a:p>
          <a:p>
            <a:pPr fontAlgn="base"/>
            <a:r>
              <a:rPr lang="kk-KZ" dirty="0"/>
              <a:t>Казахстан, г. Нур-Султан, район Есіл, ул. Сарайшык, д. 11, н.п.7</a:t>
            </a:r>
            <a:endParaRPr lang="ru-RU" dirty="0"/>
          </a:p>
          <a:p>
            <a:pPr fontAlgn="base"/>
            <a:r>
              <a:rPr lang="kk-KZ" dirty="0"/>
              <a:t>БИН 000140001853</a:t>
            </a:r>
            <a:endParaRPr lang="ru-RU" dirty="0"/>
          </a:p>
          <a:p>
            <a:pPr fontAlgn="base"/>
            <a:r>
              <a:rPr lang="kk-KZ" dirty="0"/>
              <a:t>ИИК KZ536010111000001515</a:t>
            </a:r>
            <a:endParaRPr lang="ru-RU" dirty="0"/>
          </a:p>
          <a:p>
            <a:pPr fontAlgn="base"/>
            <a:r>
              <a:rPr lang="kk-KZ" dirty="0"/>
              <a:t>БИК HSBKKZKX     Кбе 16</a:t>
            </a:r>
            <a:endParaRPr lang="ru-RU" dirty="0"/>
          </a:p>
          <a:p>
            <a:pPr fontAlgn="base"/>
            <a:r>
              <a:rPr lang="ru-RU" dirty="0"/>
              <a:t>АО "Народный Банк Казахстана"</a:t>
            </a:r>
          </a:p>
          <a:p>
            <a:pPr fontAlgn="base"/>
            <a:r>
              <a:rPr lang="ru-RU" dirty="0"/>
              <a:t>Наименование платежа - "за Единое национальное тестирование» или "За тестирование</a:t>
            </a:r>
            <a:r>
              <a:rPr lang="ru-RU" dirty="0" smtClean="0"/>
              <a:t>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6000" y="3993159"/>
            <a:ext cx="7136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Национального центра тестирования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57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03" t="6088" r="657" b="38115"/>
          <a:stretch/>
        </p:blipFill>
        <p:spPr>
          <a:xfrm>
            <a:off x="4890578" y="2304000"/>
            <a:ext cx="2893073" cy="406861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3"/>
            <a:ext cx="12192000" cy="728988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Получение пропуска</a:t>
            </a:r>
            <a:endParaRPr lang="ru-RU" sz="3400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786" y="3135907"/>
            <a:ext cx="44550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кабинете на сайте: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https://ubt.testcenter.kz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1623" y="3526156"/>
            <a:ext cx="39632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приема заявлений обратиться в пункт проведения ЕНТ для получения пропуска (обязательно при себе иметь удостоверение личности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9651" y="2304000"/>
            <a:ext cx="4519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подавших заявление в онлайн режиме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984264" y="2343958"/>
            <a:ext cx="3963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подавших заявление традиционным способом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1000" y="1114163"/>
            <a:ext cx="81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содержит информацию о месте, дате, времени, языке сдачи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70877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5345" y="4625795"/>
            <a:ext cx="976655" cy="11755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001" y="4529065"/>
            <a:ext cx="1079999" cy="14437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13"/>
            <a:ext cx="12191997" cy="835620"/>
          </a:xfr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Запуск на тестирование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552584" y="4575259"/>
            <a:ext cx="4763416" cy="1226058"/>
            <a:chOff x="57867" y="3462129"/>
            <a:chExt cx="5569678" cy="122605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2938" y="3462129"/>
              <a:ext cx="5374607" cy="120032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обнаружении запрещенных предметов в зоне проверки металлоискателем, составляется акт и претендент не допускается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тому же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тестированию.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CBCC6620-EF3C-4936-B278-FA6C0377A2C4}"/>
                </a:ext>
              </a:extLst>
            </p:cNvPr>
            <p:cNvSpPr/>
            <p:nvPr/>
          </p:nvSpPr>
          <p:spPr>
            <a:xfrm>
              <a:off x="57867" y="3469857"/>
              <a:ext cx="150152" cy="1218330"/>
            </a:xfrm>
            <a:prstGeom prst="rect">
              <a:avLst/>
            </a:prstGeom>
            <a:solidFill>
              <a:srgbClr val="6C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36000" y="4649390"/>
            <a:ext cx="5033255" cy="1254610"/>
            <a:chOff x="-8086" y="5429458"/>
            <a:chExt cx="4709087" cy="111699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71153" y="5500669"/>
              <a:ext cx="4529848" cy="92333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Поступающий, вовлекший к участию в тестировании «подставное лицо», не допускается к 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тому же тестированию.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CBCC6620-EF3C-4936-B278-FA6C0377A2C4}"/>
                </a:ext>
              </a:extLst>
            </p:cNvPr>
            <p:cNvSpPr/>
            <p:nvPr/>
          </p:nvSpPr>
          <p:spPr>
            <a:xfrm>
              <a:off x="-8086" y="5429458"/>
              <a:ext cx="150152" cy="1116992"/>
            </a:xfrm>
            <a:prstGeom prst="rect">
              <a:avLst/>
            </a:prstGeom>
            <a:solidFill>
              <a:srgbClr val="6C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1000" y="999000"/>
            <a:ext cx="5355000" cy="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Подавшие заявление в режиме онлайн, при запуске проходят идентификацию личности через систему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ID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79083" y="819000"/>
            <a:ext cx="5740508" cy="1051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Подавшие заявление традиционным способом,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запуске проходят идентификацию личности путем сличения внешности с фотографией на пропуске.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000" y="1853281"/>
            <a:ext cx="5040000" cy="45719"/>
          </a:xfrm>
          <a:prstGeom prst="rect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629337" y="1845429"/>
            <a:ext cx="5040000" cy="45719"/>
          </a:xfrm>
          <a:prstGeom prst="rect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9255" y="1870213"/>
            <a:ext cx="5040000" cy="209878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632771" y="1870212"/>
            <a:ext cx="5040000" cy="209878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8172" y="2169000"/>
            <a:ext cx="4847405" cy="147732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необходимо иметь: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личности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черной или синей пастой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57165" y="1960250"/>
            <a:ext cx="4847405" cy="18928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необходимо иметь: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со школы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на тестирование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черной или синей пастой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3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461129" y="5288671"/>
            <a:ext cx="5568124" cy="369332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12"/>
            <a:ext cx="12192000" cy="835621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Проведение ЕНТ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8" y="1134000"/>
            <a:ext cx="12191492" cy="4893647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ОЗНАКОМТЕСЬ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правилами проведения ЕНТ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заполните служебные сектора листа ответов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целостность, комплектность и качество печати книжки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тестовые задания и заполните лист ответа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СДАЙТЕ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 ответов и книжку дежурному по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8874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000" y="4932700"/>
            <a:ext cx="1077410" cy="121527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Формат ЕНТ в 2021 году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9814"/>
            <a:ext cx="12192000" cy="20005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171450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 сдает ЕНТ по желанию на казахском, русском или английском* языке.</a:t>
            </a:r>
          </a:p>
          <a:p>
            <a:pPr marL="171450" algn="just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Сдающие ЕНТ на английском языке по желанию выбирают язык сдачи истории Казахстана: казахский или русский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just"/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по трем обязательным и двум профильным предметам: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3130457"/>
            <a:ext cx="6276001" cy="1472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891" indent="-342891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 – 15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 заданий)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FontTx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чтения – 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891" indent="-342891">
              <a:buFontTx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– 15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заданий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один правильный ответ из пяти предложенных.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40999" y="3335926"/>
            <a:ext cx="5940001" cy="15533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 20 предлагается выбрать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правильный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из пяти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предложенных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21 по 25 предлагается выбрать один правильный ответ из пяти предложенных 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основе контекста)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35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выбрать один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несколько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правильных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из множества предложенных ответов.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тестовых заданий по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профильному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– 35.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66069" y="5912139"/>
            <a:ext cx="9627261" cy="702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 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- 140 баллов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0251" y="2869208"/>
            <a:ext cx="554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профильных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(по каждому предмету):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001" y="2844000"/>
            <a:ext cx="6019250" cy="204526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68125" y="2844000"/>
            <a:ext cx="5957875" cy="236026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00359" y="5337605"/>
            <a:ext cx="3830503" cy="369332"/>
          </a:xfrm>
          <a:prstGeom prst="rect">
            <a:avLst/>
          </a:prstGeom>
          <a:solidFill>
            <a:srgbClr val="6CAED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тестирования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 минут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21000" y="1609192"/>
            <a:ext cx="6011823" cy="584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Изменено количество тестовых заданий по предметам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b.amzeeva\AppData\Local\Microsoft\Windows\INetCache\IE\BWZBUA2C\1200px-Exclamation_mark_2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2018" y="1519203"/>
            <a:ext cx="981609" cy="8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926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Понятие задание на основе контекста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1000" y="855487"/>
            <a:ext cx="1125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тематическая область, к которой относится описанная в вопросе (задании) проблемная ситуация.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может быть представлен в виде сплошного текста, рисунка, графика, таблицы, диаграммы, инфографики и т.д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на основе контекста оценивают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углубленные знания предмета (продвинутый уровень усвоения), умения и навыки широкого спектра, чтение и понимание контекста, рефлексия на содержание контекста, умение анализировать, сопоставлять и т.д.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41532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тальмолог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80D9"/>
      </a:accent1>
      <a:accent2>
        <a:srgbClr val="2393D9"/>
      </a:accent2>
      <a:accent3>
        <a:srgbClr val="6BBEF2"/>
      </a:accent3>
      <a:accent4>
        <a:srgbClr val="88D4F2"/>
      </a:accent4>
      <a:accent5>
        <a:srgbClr val="C5F0FC"/>
      </a:accent5>
      <a:accent6>
        <a:srgbClr val="F2F2F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1719</Words>
  <Application>Microsoft Office PowerPoint</Application>
  <PresentationFormat>Произвольный</PresentationFormat>
  <Paragraphs>226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Запуск на тестирование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Подготовка к ЕНТ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Альбина</cp:lastModifiedBy>
  <cp:revision>185</cp:revision>
  <dcterms:created xsi:type="dcterms:W3CDTF">2020-08-15T11:04:58Z</dcterms:created>
  <dcterms:modified xsi:type="dcterms:W3CDTF">2020-12-25T06:38:13Z</dcterms:modified>
</cp:coreProperties>
</file>