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6" r:id="rId13"/>
    <p:sldId id="293" r:id="rId14"/>
    <p:sldId id="296" r:id="rId15"/>
    <p:sldId id="295" r:id="rId16"/>
    <p:sldId id="297" r:id="rId17"/>
    <p:sldId id="298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00" r:id="rId36"/>
    <p:sldId id="289" r:id="rId37"/>
    <p:sldId id="290" r:id="rId38"/>
    <p:sldId id="291" r:id="rId39"/>
    <p:sldId id="292" r:id="rId40"/>
    <p:sldId id="286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72581" autoAdjust="0"/>
  </p:normalViewPr>
  <p:slideViewPr>
    <p:cSldViewPr>
      <p:cViewPr>
        <p:scale>
          <a:sx n="70" d="100"/>
          <a:sy n="70" d="100"/>
        </p:scale>
        <p:origin x="-1176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7521E-EEF5-4065-BDD6-4F78C44D7CE1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A94FE-DD3A-41B2-A6E8-BB14B057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A94FE-DD3A-41B2-A6E8-BB14B0573C0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A94FE-DD3A-41B2-A6E8-BB14B0573C0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9F57CC6E-8918-4133-8A68-A5728AC3108C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pic>
        <p:nvPicPr>
          <p:cNvPr id="4225" name="Picture 12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396536" y="1677988"/>
            <a:ext cx="1577003" cy="19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angle 2"/>
          <p:cNvSpPr txBox="1">
            <a:spLocks noChangeArrowheads="1"/>
          </p:cNvSpPr>
          <p:nvPr userDrawn="1"/>
        </p:nvSpPr>
        <p:spPr bwMode="auto">
          <a:xfrm>
            <a:off x="141288" y="631825"/>
            <a:ext cx="73437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400" kern="0" dirty="0" smtClean="0">
                <a:solidFill>
                  <a:srgbClr val="FFFF00"/>
                </a:solidFill>
              </a:rPr>
              <a:t>Высший Колледж Инновационного Евразийского университета</a:t>
            </a:r>
            <a:endParaRPr lang="en-US" altLang="ru-RU" sz="3400" kern="0" dirty="0" smtClean="0">
              <a:solidFill>
                <a:srgbClr val="FFFF00"/>
              </a:solidFill>
            </a:endParaRPr>
          </a:p>
        </p:txBody>
      </p:sp>
      <p:pic>
        <p:nvPicPr>
          <p:cNvPr id="121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14096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453" y="4576315"/>
            <a:ext cx="5028671" cy="19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0972 -0.07493 C -0.1875 -0.0673 -0.4592 -0.02567 -0.57639 -0.0296 C -0.69357 -0.03353 -0.74583 -0.12188 -0.8125 -0.09806 C -0.87916 -0.07424 -0.94219 0.06892 -0.97639 0.1128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7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26CFB-F44B-4C8B-A0D2-92977936F47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044446628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761B6-FD4C-44E7-AC09-DC6D197D4F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77845555"/>
      </p:ext>
    </p:extLst>
  </p:cSld>
  <p:clrMapOvr>
    <a:masterClrMapping/>
  </p:clrMapOvr>
  <p:transition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DEAEDC2F-6CC8-4D93-AC5C-254A216A59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36873066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DA52F-5140-4040-ABD7-F7054AE1A41A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5280" y="5949280"/>
            <a:ext cx="90872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237312"/>
            <a:ext cx="128640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182253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D4BE7-30D0-414E-AEDD-B89206563D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7351209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9AC6D-333F-43D7-BE4E-89A418CDAF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75441761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5DDCC-01E9-467E-A323-9A98E7CC03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91226924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21154-BF38-493D-8471-037A8EF7354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578733715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30ECC-BAB4-4DF9-82CE-34A7480578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7765327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645BF-6666-440E-8297-02664EB486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115868606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5FFDF-B6D1-4F2B-80D6-85AC92A029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072479360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2BCB6A-9378-48E8-8773-04E92FB39B63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60603" y="5938217"/>
            <a:ext cx="83168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47517" y="476672"/>
            <a:ext cx="2324119" cy="187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620688"/>
            <a:ext cx="7344816" cy="1584176"/>
          </a:xfrm>
        </p:spPr>
        <p:txBody>
          <a:bodyPr/>
          <a:lstStyle/>
          <a:p>
            <a:r>
              <a:rPr lang="ru-RU" altLang="ru-RU" sz="3400" dirty="0" smtClean="0"/>
              <a:t>Высший колледж Инновационного Евразийского университета</a:t>
            </a:r>
            <a:endParaRPr lang="en-US" altLang="ru-RU" sz="3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5085184"/>
            <a:ext cx="4968552" cy="1080120"/>
          </a:xfrm>
        </p:spPr>
        <p:txBody>
          <a:bodyPr/>
          <a:lstStyle/>
          <a:p>
            <a:r>
              <a:rPr lang="ru-RU" altLang="ru-RU" sz="2400" dirty="0" smtClean="0"/>
              <a:t>г.Павлодар, ул.Ломова 45</a:t>
            </a:r>
          </a:p>
          <a:p>
            <a:pPr fontAlgn="t"/>
            <a:r>
              <a:rPr lang="en-US" altLang="ru-RU" sz="2400" dirty="0" smtClean="0"/>
              <a:t>email</a:t>
            </a:r>
            <a:r>
              <a:rPr lang="ru-RU" altLang="ru-RU" sz="2400" dirty="0" smtClean="0"/>
              <a:t>: </a:t>
            </a:r>
            <a:r>
              <a:rPr lang="en-US" sz="2400" b="0" dirty="0" smtClean="0"/>
              <a:t>kineupavlodar@yandex.kz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alt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86512" y="142852"/>
            <a:ext cx="2729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college.ineu.edu.kz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F:\КОМП РАБОТА\РАБОТА\СУВЕНИРКА\Колледж аккредитация_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5004156" cy="25014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5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2_02_2007 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850117" cy="28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9618">
            <a:off x="4999690" y="1246933"/>
            <a:ext cx="3077445" cy="411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ПК\Desktop\фото отделения\фото\P1000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823501">
            <a:off x="251620" y="4253533"/>
            <a:ext cx="3530083" cy="264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Материально – техническая база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7650" name="Picture 2" descr="http://lib.ineu.edu.kz/irbis64r_11/images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157192"/>
            <a:ext cx="3312368" cy="15829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42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Материально – техническая база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КОМП РАБОТА\РАБОТА\ФОТО КОЛЛЕДЖА\фото\фото ПТО\SAM_4548.JPG"/>
          <p:cNvPicPr>
            <a:picLocks noChangeAspect="1" noChangeArrowheads="1"/>
          </p:cNvPicPr>
          <p:nvPr/>
        </p:nvPicPr>
        <p:blipFill>
          <a:blip r:embed="rId2" cstate="print"/>
          <a:srcRect b="12776"/>
          <a:stretch>
            <a:fillRect/>
          </a:stretch>
        </p:blipFill>
        <p:spPr bwMode="auto">
          <a:xfrm>
            <a:off x="395536" y="980728"/>
            <a:ext cx="3744416" cy="2449535"/>
          </a:xfrm>
          <a:prstGeom prst="rect">
            <a:avLst/>
          </a:prstGeom>
          <a:noFill/>
        </p:spPr>
      </p:pic>
      <p:pic>
        <p:nvPicPr>
          <p:cNvPr id="1027" name="Picture 3" descr="F:\КОМП РАБОТА\РАБОТА\ФОТО КОЛЛЕДЖА\фото\фото ПТО\SAM_4552.JPG"/>
          <p:cNvPicPr>
            <a:picLocks noChangeAspect="1" noChangeArrowheads="1"/>
          </p:cNvPicPr>
          <p:nvPr/>
        </p:nvPicPr>
        <p:blipFill>
          <a:blip r:embed="rId3" cstate="print"/>
          <a:srcRect b="11716"/>
          <a:stretch>
            <a:fillRect/>
          </a:stretch>
        </p:blipFill>
        <p:spPr bwMode="auto">
          <a:xfrm rot="1077286">
            <a:off x="4896981" y="1288273"/>
            <a:ext cx="3793699" cy="2511934"/>
          </a:xfrm>
          <a:prstGeom prst="rect">
            <a:avLst/>
          </a:prstGeom>
          <a:noFill/>
        </p:spPr>
      </p:pic>
      <p:pic>
        <p:nvPicPr>
          <p:cNvPr id="1028" name="Picture 4" descr="F:\КОМП РАБОТА\РАБОТА\ФОТО КОЛЛЕДЖА\открытие спорткомплекса 24_09_2013\IMG_7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717032"/>
            <a:ext cx="4248472" cy="28323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39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879" y="5877272"/>
            <a:ext cx="2755032" cy="381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ollege.ineu.edu.kz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5091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Специальность: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0513000 «</a:t>
            </a:r>
            <a:r>
              <a:rPr lang="ru-RU" sz="2400" dirty="0" smtClean="0">
                <a:solidFill>
                  <a:schemeClr val="bg1"/>
                </a:solidFill>
              </a:rPr>
              <a:t>Маркетинг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»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12681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67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"/>
            <a:ext cx="4545708" cy="785794"/>
          </a:xfrm>
        </p:spPr>
        <p:txBody>
          <a:bodyPr/>
          <a:lstStyle/>
          <a:p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     </a:t>
            </a:r>
            <a:br>
              <a:rPr lang="ru-RU" altLang="ru-RU" sz="2000" dirty="0" smtClean="0"/>
            </a:br>
            <a:r>
              <a:rPr lang="ru-RU" altLang="ru-RU" sz="2000" dirty="0" smtClean="0"/>
              <a:t>0513000 «Маркетинг»</a:t>
            </a:r>
            <a:r>
              <a:rPr lang="ru-RU" sz="2000" dirty="0" smtClean="0">
                <a:solidFill>
                  <a:schemeClr val="bg1"/>
                </a:solidFill>
              </a:rPr>
              <a:t>Финансы (по отраслям Финансы (по </a:t>
            </a:r>
            <a:r>
              <a:rPr lang="ru-RU" sz="2000" dirty="0" err="1" smtClean="0">
                <a:solidFill>
                  <a:schemeClr val="bg1"/>
                </a:solidFill>
              </a:rPr>
              <a:t>аслям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78579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 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Мерчендайзинг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merchandising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включает виды деятельности по приобретению конкретных товаров или услуг и предложению их в тех местах, в то время, по тем ценам и в тех количествах (объемах), которые позволяют розничной фирме достигать своих целей. Побуждая покупателя к покупке,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мерчандайзинг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одинаково значимо работает и в направлении маркетинга, и в направлении сбыта. Основная цель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мерчендайзинга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продвижение товаров и повышение лояльности покупателей. Все мероприятия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мерчандайзинга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направлены на повышение конкурентоспособности магазина (марки), управление процессом продажи товаров, экономию бюджета при их продвижении, эффективное размещение и демонстрацию и, как следствие, увеличение объемов реализации. Планирование и стимулирование сбыта продукции, прямые функции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мерчендайзера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который делает товар заметнее и привлекательнее для покупателя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6405" y="11663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023797"/>
      </p:ext>
    </p:extLst>
  </p:cSld>
  <p:clrMapOvr>
    <a:masterClrMapping/>
  </p:clrMapOvr>
  <p:transition advClick="0" advTm="940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9912" y="620688"/>
            <a:ext cx="5715793" cy="868363"/>
          </a:xfrm>
        </p:spPr>
        <p:txBody>
          <a:bodyPr/>
          <a:lstStyle/>
          <a:p>
            <a:r>
              <a:rPr lang="ru-RU" sz="4400" dirty="0">
                <a:latin typeface="Calibri" pitchFamily="34" charset="0"/>
              </a:rPr>
              <a:t>За время обучения </a:t>
            </a:r>
            <a:r>
              <a:rPr lang="ru-RU" sz="4400" dirty="0" smtClean="0">
                <a:latin typeface="Calibri" pitchFamily="34" charset="0"/>
              </a:rPr>
              <a:t/>
            </a:r>
            <a:br>
              <a:rPr lang="ru-RU" sz="4400" dirty="0" smtClean="0">
                <a:latin typeface="Calibri" pitchFamily="34" charset="0"/>
              </a:rPr>
            </a:br>
            <a:r>
              <a:rPr lang="ru-RU" sz="4400" dirty="0" smtClean="0">
                <a:latin typeface="Calibri" pitchFamily="34" charset="0"/>
              </a:rPr>
              <a:t>студенты  </a:t>
            </a:r>
            <a:r>
              <a:rPr lang="ru-RU" sz="4400" dirty="0">
                <a:latin typeface="Calibri" pitchFamily="34" charset="0"/>
              </a:rPr>
              <a:t>изучают</a:t>
            </a:r>
            <a:endParaRPr lang="en-US" altLang="ru-RU" sz="4300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281816" y="2618137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dirty="0">
              <a:latin typeface="+mn-lt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643438" y="2262282"/>
            <a:ext cx="37147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Мерчендайзинг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31820" y="3019519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оснащение предприятий отрасли</a:t>
            </a:r>
            <a:r>
              <a:rPr lang="ru-RU" dirty="0" smtClean="0"/>
              <a:t>;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314825" y="3789040"/>
            <a:ext cx="48291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рекламной деятельности;  Охрана труда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в маркетинге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895502" y="5000635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/>
          </a:p>
        </p:txBody>
      </p:sp>
      <p:grpSp>
        <p:nvGrpSpPr>
          <p:cNvPr id="23561" name="Group 9"/>
          <p:cNvGrpSpPr>
            <a:grpSpLocks/>
          </p:cNvGrpSpPr>
          <p:nvPr/>
        </p:nvGrpSpPr>
        <p:grpSpPr bwMode="auto">
          <a:xfrm rot="4976862" flipH="1">
            <a:off x="3512783" y="2238779"/>
            <a:ext cx="323850" cy="311150"/>
            <a:chOff x="1944" y="1111"/>
            <a:chExt cx="204" cy="196"/>
          </a:xfrm>
        </p:grpSpPr>
        <p:pic>
          <p:nvPicPr>
            <p:cNvPr id="23562" name="Picture 10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23564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565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66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7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8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9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23570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71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2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3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4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575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576" name="Picture 24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86" name="Group 34"/>
          <p:cNvGrpSpPr>
            <a:grpSpLocks/>
          </p:cNvGrpSpPr>
          <p:nvPr/>
        </p:nvGrpSpPr>
        <p:grpSpPr bwMode="auto">
          <a:xfrm rot="4976862" flipH="1">
            <a:off x="3625432" y="3009994"/>
            <a:ext cx="323850" cy="311150"/>
            <a:chOff x="1944" y="1111"/>
            <a:chExt cx="204" cy="196"/>
          </a:xfrm>
        </p:grpSpPr>
        <p:pic>
          <p:nvPicPr>
            <p:cNvPr id="23587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8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23589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590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9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23595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96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7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8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9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00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01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02" name="Group 50"/>
          <p:cNvGrpSpPr>
            <a:grpSpLocks/>
          </p:cNvGrpSpPr>
          <p:nvPr/>
        </p:nvGrpSpPr>
        <p:grpSpPr bwMode="auto">
          <a:xfrm rot="4976862" flipH="1">
            <a:off x="3877845" y="3827557"/>
            <a:ext cx="323850" cy="311150"/>
            <a:chOff x="1944" y="1111"/>
            <a:chExt cx="204" cy="196"/>
          </a:xfrm>
        </p:grpSpPr>
        <p:pic>
          <p:nvPicPr>
            <p:cNvPr id="23603" name="Picture 51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23605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606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07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8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9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0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23611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12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3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4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5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16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17" name="Picture 65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34" name="Group 82"/>
          <p:cNvGrpSpPr>
            <a:grpSpLocks/>
          </p:cNvGrpSpPr>
          <p:nvPr/>
        </p:nvGrpSpPr>
        <p:grpSpPr bwMode="auto">
          <a:xfrm rot="4976862" flipH="1">
            <a:off x="3589114" y="4596859"/>
            <a:ext cx="323850" cy="311150"/>
            <a:chOff x="1944" y="1111"/>
            <a:chExt cx="204" cy="196"/>
          </a:xfrm>
        </p:grpSpPr>
        <p:pic>
          <p:nvPicPr>
            <p:cNvPr id="23635" name="Picture 83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23637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3638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39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0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1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2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23643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44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5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6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7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48" name="Arc 96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49" name="Picture 97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650" name="Line 98"/>
          <p:cNvSpPr>
            <a:spLocks noChangeShapeType="1"/>
          </p:cNvSpPr>
          <p:nvPr/>
        </p:nvSpPr>
        <p:spPr bwMode="auto">
          <a:xfrm>
            <a:off x="4119145" y="4110132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1" name="Line 99"/>
          <p:cNvSpPr>
            <a:spLocks noChangeShapeType="1"/>
          </p:cNvSpPr>
          <p:nvPr/>
        </p:nvSpPr>
        <p:spPr bwMode="auto">
          <a:xfrm>
            <a:off x="3865145" y="3369024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>
            <a:off x="3835177" y="5012728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94667" y="113521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214554"/>
            <a:ext cx="307183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894999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/>
      <p:bldP spid="23557" grpId="0"/>
      <p:bldP spid="23558" grpId="0"/>
      <p:bldP spid="23560" grpId="0"/>
      <p:bldP spid="23650" grpId="0" animBg="1"/>
      <p:bldP spid="23651" grpId="0" animBg="1"/>
      <p:bldP spid="236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357438" y="4143375"/>
            <a:ext cx="485775" cy="365125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627784" y="3212976"/>
            <a:ext cx="602506" cy="33536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43808" y="450912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857375" y="500063"/>
            <a:ext cx="7019925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200" kern="0" smtClean="0"/>
              <a:t>Где ты сможешь работать по  специальности?</a:t>
            </a:r>
            <a:endParaRPr lang="en-US" altLang="ru-RU" sz="3200" kern="0" smtClean="0"/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3347864" y="1700808"/>
            <a:ext cx="5367540" cy="79949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708400" y="1761218"/>
            <a:ext cx="4086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предприятия торговли и сферы услуг </a:t>
            </a:r>
            <a:endParaRPr lang="ru-RU" altLang="ru-RU" sz="2000" b="1" dirty="0">
              <a:solidFill>
                <a:srgbClr val="121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gray">
          <a:xfrm>
            <a:off x="3347864" y="2928934"/>
            <a:ext cx="5296102" cy="78581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smtClean="0"/>
              <a:t>      туристические фирмы,</a:t>
            </a:r>
          </a:p>
          <a:p>
            <a:pPr algn="ctr">
              <a:defRPr/>
            </a:pPr>
            <a:r>
              <a:rPr lang="ru-RU" sz="2000" b="1" dirty="0" smtClean="0"/>
              <a:t>      рекламные агентства</a:t>
            </a:r>
            <a:endParaRPr lang="ru-RU" sz="2000" b="1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gray">
          <a:xfrm>
            <a:off x="3357554" y="4286256"/>
            <a:ext cx="5572164" cy="121444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2000" b="1" dirty="0" smtClean="0"/>
              <a:t>Снабженческо-сбытовые подразделения </a:t>
            </a:r>
          </a:p>
          <a:p>
            <a:pPr>
              <a:defRPr/>
            </a:pPr>
            <a:r>
              <a:rPr lang="ru-RU" sz="2000" b="1" dirty="0" smtClean="0"/>
              <a:t>производственных предприятий, </a:t>
            </a:r>
            <a:endParaRPr lang="ru-RU" sz="2000" b="1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gray">
          <a:xfrm>
            <a:off x="3203848" y="314096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131840" y="4365104"/>
            <a:ext cx="216024" cy="144016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48219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708473" cy="270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15171246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21" grpId="0" animBg="1"/>
      <p:bldP spid="22" grpId="0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72864" y="548680"/>
            <a:ext cx="6329362" cy="868363"/>
          </a:xfrm>
        </p:spPr>
        <p:txBody>
          <a:bodyPr/>
          <a:lstStyle/>
          <a:p>
            <a:pPr eaLnBrk="1" hangingPunct="1"/>
            <a:r>
              <a:rPr lang="ru-RU" altLang="ru-RU" sz="3600" dirty="0" smtClean="0"/>
              <a:t>Кем ты будешь работать?</a:t>
            </a:r>
            <a:endParaRPr lang="en-US" altLang="ru-RU" sz="3600" dirty="0" smtClean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496187" y="2435533"/>
            <a:ext cx="292100" cy="123825"/>
          </a:xfrm>
          <a:prstGeom prst="rightArrow">
            <a:avLst>
              <a:gd name="adj1" fmla="val 50000"/>
              <a:gd name="adj2" fmla="val 45607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197350" y="3590925"/>
            <a:ext cx="290513" cy="155575"/>
          </a:xfrm>
          <a:prstGeom prst="rightArrow">
            <a:avLst>
              <a:gd name="adj1" fmla="val 50000"/>
              <a:gd name="adj2" fmla="val 45162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535749" y="2172008"/>
            <a:ext cx="4214813" cy="5715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14813" y="1714500"/>
            <a:ext cx="290512" cy="150813"/>
          </a:xfrm>
          <a:prstGeom prst="rightArrow">
            <a:avLst>
              <a:gd name="adj1" fmla="val 50000"/>
              <a:gd name="adj2" fmla="val 45518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743587" y="2172008"/>
            <a:ext cx="1257300" cy="56832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3173799" y="2378383"/>
            <a:ext cx="630238" cy="233363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4067944" y="2204864"/>
            <a:ext cx="46805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121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Мерчендайзером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96" name="AutoShape 4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1835249" cy="176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https://apf.mail.ru/cgi-bin/readmsg/%D0%BC%D0%B0%D1%80%D0%BA.jpg?id=15441105880000000718%3B0%3B1&amp;x-email=zhibek5858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F:\Files\Абылкасимова фотки с открытых меропр\УиА-116 Интеллектуальная ига\IMG-20170427-WA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928934"/>
            <a:ext cx="3976683" cy="2982512"/>
          </a:xfrm>
          <a:prstGeom prst="rect">
            <a:avLst/>
          </a:prstGeom>
          <a:noFill/>
        </p:spPr>
      </p:pic>
      <p:pic>
        <p:nvPicPr>
          <p:cNvPr id="1028" name="Picture 4" descr="F:\Instagram\IMG-20181204-WA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17097"/>
            <a:ext cx="4572032" cy="3226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2311381"/>
      </p:ext>
    </p:extLst>
  </p:cSld>
  <p:clrMapOvr>
    <a:masterClrMapping/>
  </p:clrMapOvr>
  <p:transition advClick="0" advTm="10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 animBg="1"/>
      <p:bldP spid="9227" grpId="0" animBg="1"/>
      <p:bldP spid="9228" grpId="0" animBg="1"/>
      <p:bldP spid="9229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100263" y="214313"/>
            <a:ext cx="7043737" cy="868362"/>
          </a:xfrm>
        </p:spPr>
        <p:txBody>
          <a:bodyPr/>
          <a:lstStyle/>
          <a:p>
            <a:r>
              <a:rPr lang="ru-RU" altLang="ru-RU" sz="2400" dirty="0" smtClean="0"/>
              <a:t>0513000 «</a:t>
            </a:r>
            <a:r>
              <a:rPr lang="ru-RU" sz="2400" dirty="0" smtClean="0"/>
              <a:t>Маркетинг</a:t>
            </a:r>
            <a:r>
              <a:rPr lang="ru-RU" altLang="ru-RU" sz="2400" dirty="0" smtClean="0"/>
              <a:t>»</a:t>
            </a:r>
            <a:endParaRPr lang="en-US" altLang="ru-RU" sz="2400" dirty="0" smtClean="0"/>
          </a:p>
        </p:txBody>
      </p:sp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251520" y="1340768"/>
            <a:ext cx="8558212" cy="5111750"/>
            <a:chOff x="864" y="1310"/>
            <a:chExt cx="3987" cy="2338"/>
          </a:xfrm>
        </p:grpSpPr>
        <p:sp>
          <p:nvSpPr>
            <p:cNvPr id="18437" name="Oval 4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1F5FD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</p:spPr>
          <p:txBody>
            <a:bodyPr vert="eaVert" wrap="none" lIns="92075" tIns="46038" rIns="92075" bIns="46038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38" name="Oval 5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5238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39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29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0" name="Arc 8"/>
            <p:cNvSpPr>
              <a:spLocks/>
            </p:cNvSpPr>
            <p:nvPr/>
          </p:nvSpPr>
          <p:spPr bwMode="gray">
            <a:xfrm rot="-998297">
              <a:off x="1715" y="1339"/>
              <a:ext cx="2035" cy="894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1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2" name="Freeform 10"/>
            <p:cNvSpPr>
              <a:spLocks/>
            </p:cNvSpPr>
            <p:nvPr/>
          </p:nvSpPr>
          <p:spPr bwMode="gray">
            <a:xfrm>
              <a:off x="3442" y="2282"/>
              <a:ext cx="877" cy="168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3" name="Arc 11"/>
            <p:cNvSpPr>
              <a:spLocks/>
            </p:cNvSpPr>
            <p:nvPr/>
          </p:nvSpPr>
          <p:spPr bwMode="gray">
            <a:xfrm rot="20539205">
              <a:off x="2826" y="1927"/>
              <a:ext cx="1535" cy="105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46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47" name="Text Box 14"/>
            <p:cNvSpPr txBox="1">
              <a:spLocks noChangeArrowheads="1"/>
            </p:cNvSpPr>
            <p:nvPr/>
          </p:nvSpPr>
          <p:spPr bwMode="gray">
            <a:xfrm>
              <a:off x="1089" y="2288"/>
              <a:ext cx="468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Знания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8" name="Text Box 15"/>
            <p:cNvSpPr txBox="1">
              <a:spLocks noChangeArrowheads="1"/>
            </p:cNvSpPr>
            <p:nvPr/>
          </p:nvSpPr>
          <p:spPr bwMode="gray">
            <a:xfrm>
              <a:off x="2377" y="1490"/>
              <a:ext cx="12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9" name="Text Box 16"/>
            <p:cNvSpPr txBox="1">
              <a:spLocks noChangeArrowheads="1"/>
            </p:cNvSpPr>
            <p:nvPr/>
          </p:nvSpPr>
          <p:spPr bwMode="gray">
            <a:xfrm>
              <a:off x="3613" y="1511"/>
              <a:ext cx="394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Успех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0" name="Text Box 17"/>
            <p:cNvSpPr txBox="1">
              <a:spLocks noChangeArrowheads="1"/>
            </p:cNvSpPr>
            <p:nvPr/>
          </p:nvSpPr>
          <p:spPr bwMode="gray">
            <a:xfrm>
              <a:off x="2139" y="1508"/>
              <a:ext cx="1083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Профессионализм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1" name="Text Box 18"/>
            <p:cNvSpPr txBox="1">
              <a:spLocks noChangeArrowheads="1"/>
            </p:cNvSpPr>
            <p:nvPr/>
          </p:nvSpPr>
          <p:spPr bwMode="gray">
            <a:xfrm>
              <a:off x="1914" y="2949"/>
              <a:ext cx="571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Практика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5251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19000"/>
                  </a:schemeClr>
                </a:gs>
                <a:gs pos="100000">
                  <a:schemeClr val="hlink">
                    <a:gamma/>
                    <a:tint val="66667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53" name="Oval 20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18435" name="Text Box 16"/>
          <p:cNvSpPr txBox="1">
            <a:spLocks noChangeArrowheads="1"/>
          </p:cNvSpPr>
          <p:nvPr/>
        </p:nvSpPr>
        <p:spPr bwMode="gray">
          <a:xfrm>
            <a:off x="5724128" y="3933056"/>
            <a:ext cx="11953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Будущее</a:t>
            </a:r>
            <a:endParaRPr lang="en-US" b="1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Files\Абылкасимова фотки с открытых меропр\Девальвация Ф-313 2016 г\IMG-20151117-WA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3998">
            <a:off x="2484155" y="2512001"/>
            <a:ext cx="3478963" cy="1886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22735277"/>
      </p:ext>
    </p:extLst>
  </p:cSld>
  <p:clrMapOvr>
    <a:masterClrMapping/>
  </p:clrMapOvr>
  <p:transition advClick="0" advTm="962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879" y="5877272"/>
            <a:ext cx="2755032" cy="381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ollege.ineu.edu.kz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5091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Специальность: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0515000 «</a:t>
            </a:r>
            <a:r>
              <a:rPr lang="ru-RU" sz="2400" dirty="0" smtClean="0">
                <a:solidFill>
                  <a:schemeClr val="bg1"/>
                </a:solidFill>
              </a:rPr>
              <a:t>Менеджмент (по отраслям)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»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12681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23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428603"/>
            <a:ext cx="6760286" cy="624133"/>
          </a:xfrm>
        </p:spPr>
        <p:txBody>
          <a:bodyPr/>
          <a:lstStyle/>
          <a:p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      0515000 «Менеджмент (по отраслям)»</a:t>
            </a:r>
            <a:r>
              <a:rPr lang="ru-RU" sz="2000" dirty="0" smtClean="0">
                <a:solidFill>
                  <a:schemeClr val="bg1"/>
                </a:solidFill>
              </a:rPr>
              <a:t>Финансы (по отраслям Финансы (по </a:t>
            </a:r>
            <a:r>
              <a:rPr lang="ru-RU" sz="2000" dirty="0" err="1" smtClean="0">
                <a:solidFill>
                  <a:schemeClr val="bg1"/>
                </a:solidFill>
              </a:rPr>
              <a:t>аслям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52736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 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Менеджер – это специалист по управлению производственным процессом, участвующий в разработке стратегии развития компании. Если посмотреть шире, менеджер может решать самые разные управленческие задачи.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Специалисты должны уметь анализировать и оценивать эффективность производственно- хозяйственной деятельности предприятий и организации, принимать решения, направленные на оптимизацию социального, финансового и хозяйственного результата управленческой деятельности, планировать управленческо - хозяйственную деятельность на предприятии, работать с различными информационно-статистическими источниками, участвовать в подготовке и заключении коммерческих сделок</a:t>
            </a:r>
            <a:r>
              <a:rPr lang="kk-KZ" sz="2400" dirty="0" smtClean="0"/>
              <a:t>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26405" y="11663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023797"/>
      </p:ext>
    </p:extLst>
  </p:cSld>
  <p:clrMapOvr>
    <a:masterClrMapping/>
  </p:clrMapOvr>
  <p:transition advClick="0" advTm="99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43956" cy="8683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Национальный рейтинг организаций </a:t>
            </a:r>
            <a:r>
              <a:rPr lang="ru-RU" dirty="0" err="1" smtClean="0">
                <a:solidFill>
                  <a:srgbClr val="C00000"/>
                </a:solidFill>
              </a:rPr>
              <a:t>ТиПО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5074" y="142852"/>
            <a:ext cx="2729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college.ineu.edu.kz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F:\КОМП РАБОТА\РАБОТА\АККРЕДИТАЦИЯ\Постаккредитационный мониторинг\ПОСТАККРЕДИТАЦИОННЫЙ ОТЧЕТ\СТАНДАРТ 1\Сертификат 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87" t="3766" b="6031"/>
          <a:stretch>
            <a:fillRect/>
          </a:stretch>
        </p:blipFill>
        <p:spPr bwMode="auto">
          <a:xfrm>
            <a:off x="179511" y="1916832"/>
            <a:ext cx="4226517" cy="2880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501317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+mj-lt"/>
              </a:rPr>
              <a:t>2015г.</a:t>
            </a:r>
            <a:endParaRPr lang="ru-RU" sz="40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494116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+mj-lt"/>
              </a:rPr>
              <a:t>2016г.</a:t>
            </a:r>
            <a:endParaRPr lang="ru-RU" sz="4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2" name="Picture 4" descr="F:\КОМП РАБОТА\РАБОТА\Рейтинг\ИТоги нац рейтинга 2016\КИНЕУ 1 001.jpg"/>
          <p:cNvPicPr>
            <a:picLocks noChangeAspect="1" noChangeArrowheads="1"/>
          </p:cNvPicPr>
          <p:nvPr/>
        </p:nvPicPr>
        <p:blipFill>
          <a:blip r:embed="rId3" cstate="print"/>
          <a:srcRect l="2453" b="4338"/>
          <a:stretch>
            <a:fillRect/>
          </a:stretch>
        </p:blipFill>
        <p:spPr bwMode="auto">
          <a:xfrm>
            <a:off x="4572000" y="1844824"/>
            <a:ext cx="4176360" cy="2952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88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9912" y="620688"/>
            <a:ext cx="5715793" cy="868363"/>
          </a:xfrm>
        </p:spPr>
        <p:txBody>
          <a:bodyPr/>
          <a:lstStyle/>
          <a:p>
            <a:r>
              <a:rPr lang="ru-RU" sz="4400" dirty="0">
                <a:latin typeface="Calibri" pitchFamily="34" charset="0"/>
              </a:rPr>
              <a:t>За время обучения </a:t>
            </a:r>
            <a:r>
              <a:rPr lang="ru-RU" sz="4400" dirty="0" smtClean="0">
                <a:latin typeface="Calibri" pitchFamily="34" charset="0"/>
              </a:rPr>
              <a:t/>
            </a:r>
            <a:br>
              <a:rPr lang="ru-RU" sz="4400" dirty="0" smtClean="0">
                <a:latin typeface="Calibri" pitchFamily="34" charset="0"/>
              </a:rPr>
            </a:br>
            <a:r>
              <a:rPr lang="ru-RU" sz="4400" dirty="0" smtClean="0">
                <a:latin typeface="Calibri" pitchFamily="34" charset="0"/>
              </a:rPr>
              <a:t>студенты  </a:t>
            </a:r>
            <a:r>
              <a:rPr lang="ru-RU" sz="4400" dirty="0">
                <a:latin typeface="Calibri" pitchFamily="34" charset="0"/>
              </a:rPr>
              <a:t>изучают</a:t>
            </a:r>
            <a:endParaRPr lang="en-US" altLang="ru-RU" sz="4300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281816" y="2618137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 dirty="0">
              <a:latin typeface="+mn-lt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643438" y="2262282"/>
            <a:ext cx="37147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бухгалтерского учета;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менеджмент;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31820" y="3019519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финансового менеджмента</a:t>
            </a:r>
            <a:r>
              <a:rPr lang="ru-RU" dirty="0" smtClean="0"/>
              <a:t>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Статистика;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314825" y="3789040"/>
            <a:ext cx="482917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и налогообложение;  Управление персоналом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предприятия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895502" y="4607971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4976862" flipH="1">
            <a:off x="3512783" y="2238779"/>
            <a:ext cx="323850" cy="311150"/>
            <a:chOff x="1944" y="1111"/>
            <a:chExt cx="204" cy="196"/>
          </a:xfrm>
        </p:grpSpPr>
        <p:pic>
          <p:nvPicPr>
            <p:cNvPr id="23562" name="Picture 10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66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7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8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9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71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2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3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4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575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576" name="Picture 24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4976862" flipH="1">
            <a:off x="3625432" y="3009994"/>
            <a:ext cx="323850" cy="311150"/>
            <a:chOff x="1944" y="1111"/>
            <a:chExt cx="204" cy="196"/>
          </a:xfrm>
        </p:grpSpPr>
        <p:pic>
          <p:nvPicPr>
            <p:cNvPr id="23587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8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7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8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9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96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7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8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9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00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01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50"/>
          <p:cNvGrpSpPr>
            <a:grpSpLocks/>
          </p:cNvGrpSpPr>
          <p:nvPr/>
        </p:nvGrpSpPr>
        <p:grpSpPr bwMode="auto">
          <a:xfrm rot="4976862" flipH="1">
            <a:off x="3877845" y="3827557"/>
            <a:ext cx="323850" cy="311150"/>
            <a:chOff x="1944" y="1111"/>
            <a:chExt cx="204" cy="196"/>
          </a:xfrm>
        </p:grpSpPr>
        <p:pic>
          <p:nvPicPr>
            <p:cNvPr id="23603" name="Picture 51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11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2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07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8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9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0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13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12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3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4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5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16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17" name="Picture 65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82"/>
          <p:cNvGrpSpPr>
            <a:grpSpLocks/>
          </p:cNvGrpSpPr>
          <p:nvPr/>
        </p:nvGrpSpPr>
        <p:grpSpPr bwMode="auto">
          <a:xfrm rot="4976862" flipH="1">
            <a:off x="3589114" y="4596859"/>
            <a:ext cx="323850" cy="311150"/>
            <a:chOff x="1944" y="1111"/>
            <a:chExt cx="204" cy="196"/>
          </a:xfrm>
        </p:grpSpPr>
        <p:pic>
          <p:nvPicPr>
            <p:cNvPr id="23635" name="Picture 83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15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6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39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0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1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2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17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44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5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6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7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48" name="Arc 96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49" name="Picture 97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650" name="Line 98"/>
          <p:cNvSpPr>
            <a:spLocks noChangeShapeType="1"/>
          </p:cNvSpPr>
          <p:nvPr/>
        </p:nvSpPr>
        <p:spPr bwMode="auto">
          <a:xfrm>
            <a:off x="4119145" y="4110132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1" name="Line 99"/>
          <p:cNvSpPr>
            <a:spLocks noChangeShapeType="1"/>
          </p:cNvSpPr>
          <p:nvPr/>
        </p:nvSpPr>
        <p:spPr bwMode="auto">
          <a:xfrm>
            <a:off x="3865145" y="3369024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>
            <a:off x="3835177" y="5012728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94667" y="113521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214554"/>
            <a:ext cx="307183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89499997"/>
      </p:ext>
    </p:extLst>
  </p:cSld>
  <p:clrMapOvr>
    <a:masterClrMapping/>
  </p:clrMapOvr>
  <p:transition advClick="0" advTm="20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/>
      <p:bldP spid="23557" grpId="0"/>
      <p:bldP spid="23558" grpId="0"/>
      <p:bldP spid="23560" grpId="0"/>
      <p:bldP spid="23650" grpId="0" animBg="1"/>
      <p:bldP spid="23651" grpId="0" animBg="1"/>
      <p:bldP spid="236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357438" y="4143375"/>
            <a:ext cx="485775" cy="365125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627784" y="3212976"/>
            <a:ext cx="602506" cy="33536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43808" y="450912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857375" y="500063"/>
            <a:ext cx="7019925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200" kern="0" smtClean="0"/>
              <a:t>Где ты сможешь работать по  специальности?</a:t>
            </a:r>
            <a:endParaRPr lang="en-US" altLang="ru-RU" sz="3200" kern="0" smtClean="0"/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3347864" y="1700808"/>
            <a:ext cx="5367540" cy="12995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571868" y="1761218"/>
            <a:ext cx="50006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Кадровые отделы предприятий, организаций, служб управления трудовыми ресурсами в занятости населения</a:t>
            </a:r>
            <a:endParaRPr lang="ru-RU" altLang="ru-RU" sz="2000" b="1" dirty="0">
              <a:solidFill>
                <a:srgbClr val="121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gray">
          <a:xfrm>
            <a:off x="3286116" y="3357562"/>
            <a:ext cx="5500726" cy="100013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2000" b="1" dirty="0" smtClean="0"/>
              <a:t>Административные звенья управления, </a:t>
            </a:r>
          </a:p>
          <a:p>
            <a:pPr>
              <a:defRPr/>
            </a:pPr>
            <a:r>
              <a:rPr lang="ru-RU" sz="2000" b="1" dirty="0" smtClean="0"/>
              <a:t>            менеджер по рекламе</a:t>
            </a:r>
            <a:endParaRPr lang="ru-RU" sz="2000" b="1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gray">
          <a:xfrm>
            <a:off x="3059832" y="4714884"/>
            <a:ext cx="5869886" cy="128588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sz="2000" b="1" dirty="0" smtClean="0"/>
          </a:p>
          <a:p>
            <a:pPr>
              <a:defRPr/>
            </a:pPr>
            <a:r>
              <a:rPr lang="ru-RU" sz="2000" b="1" dirty="0" smtClean="0"/>
              <a:t>Снабженческо-сбытовые подразделения </a:t>
            </a:r>
          </a:p>
          <a:p>
            <a:pPr>
              <a:defRPr/>
            </a:pPr>
            <a:r>
              <a:rPr lang="ru-RU" sz="2000" b="1" dirty="0" smtClean="0"/>
              <a:t>предприятий, организаций финансовой, </a:t>
            </a:r>
          </a:p>
          <a:p>
            <a:pPr>
              <a:defRPr/>
            </a:pPr>
            <a:r>
              <a:rPr lang="ru-RU" sz="2000" b="1" dirty="0" smtClean="0"/>
              <a:t>государственной административной </a:t>
            </a:r>
          </a:p>
          <a:p>
            <a:pPr>
              <a:defRPr/>
            </a:pPr>
            <a:r>
              <a:rPr lang="ru-RU" sz="2000" b="1" dirty="0" smtClean="0"/>
              <a:t>системы</a:t>
            </a:r>
          </a:p>
          <a:p>
            <a:pPr>
              <a:defRPr/>
            </a:pPr>
            <a:endParaRPr lang="ru-RU" sz="2000" b="1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gray">
          <a:xfrm>
            <a:off x="3203848" y="314096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131840" y="4365104"/>
            <a:ext cx="216024" cy="144016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48219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708473" cy="270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15171246"/>
      </p:ext>
    </p:extLst>
  </p:cSld>
  <p:clrMapOvr>
    <a:masterClrMapping/>
  </p:clrMapOvr>
  <p:transition advClick="0" advTm="10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21" grpId="0" animBg="1"/>
      <p:bldP spid="22" grpId="0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72864" y="548680"/>
            <a:ext cx="6329362" cy="868363"/>
          </a:xfrm>
        </p:spPr>
        <p:txBody>
          <a:bodyPr/>
          <a:lstStyle/>
          <a:p>
            <a:pPr eaLnBrk="1" hangingPunct="1"/>
            <a:r>
              <a:rPr lang="ru-RU" altLang="ru-RU" sz="3600" dirty="0" smtClean="0"/>
              <a:t>Кем ты будешь работать?</a:t>
            </a:r>
            <a:endParaRPr lang="en-US" altLang="ru-RU" sz="3600" dirty="0" smtClean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496187" y="2435533"/>
            <a:ext cx="292100" cy="123825"/>
          </a:xfrm>
          <a:prstGeom prst="rightArrow">
            <a:avLst>
              <a:gd name="adj1" fmla="val 50000"/>
              <a:gd name="adj2" fmla="val 45607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197350" y="3590925"/>
            <a:ext cx="290513" cy="155575"/>
          </a:xfrm>
          <a:prstGeom prst="rightArrow">
            <a:avLst>
              <a:gd name="adj1" fmla="val 50000"/>
              <a:gd name="adj2" fmla="val 45162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535749" y="2172008"/>
            <a:ext cx="4214813" cy="5715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14813" y="1714500"/>
            <a:ext cx="290512" cy="150813"/>
          </a:xfrm>
          <a:prstGeom prst="rightArrow">
            <a:avLst>
              <a:gd name="adj1" fmla="val 50000"/>
              <a:gd name="adj2" fmla="val 45518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743587" y="2172008"/>
            <a:ext cx="1257300" cy="56832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3173799" y="2378383"/>
            <a:ext cx="630238" cy="233363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4067944" y="2204864"/>
            <a:ext cx="46805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rgbClr val="121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Менеджером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96" name="AutoShape 4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1835249" cy="176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MazdaY\Downloads\IMG_20181115_12403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7"/>
            <a:ext cx="4380896" cy="3478260"/>
          </a:xfrm>
          <a:prstGeom prst="rect">
            <a:avLst/>
          </a:prstGeom>
          <a:noFill/>
        </p:spPr>
      </p:pic>
      <p:pic>
        <p:nvPicPr>
          <p:cNvPr id="2" name="Picture 2" descr="F:\Instagram\IMG-20181204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86125"/>
            <a:ext cx="4000528" cy="257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2311381"/>
      </p:ext>
    </p:extLst>
  </p:cSld>
  <p:clrMapOvr>
    <a:masterClrMapping/>
  </p:clrMapOvr>
  <p:transition advClick="0" advTm="1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 animBg="1"/>
      <p:bldP spid="9227" grpId="0" animBg="1"/>
      <p:bldP spid="9228" grpId="0" animBg="1"/>
      <p:bldP spid="9229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879" y="5877272"/>
            <a:ext cx="2755032" cy="381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ollege.ineu.edu.kz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5091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Специальность: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0516000 «</a:t>
            </a:r>
            <a:r>
              <a:rPr lang="ru-RU" sz="2400" dirty="0" smtClean="0">
                <a:solidFill>
                  <a:schemeClr val="bg1"/>
                </a:solidFill>
              </a:rPr>
              <a:t>Финансы (по отраслям)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»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12681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60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14291"/>
            <a:ext cx="6188782" cy="838446"/>
          </a:xfrm>
        </p:spPr>
        <p:txBody>
          <a:bodyPr/>
          <a:lstStyle/>
          <a:p>
            <a:r>
              <a:rPr lang="ru-RU" altLang="ru-RU" sz="2000" dirty="0" smtClean="0"/>
              <a:t>     0516000 «Финансы (по отраслям)»</a:t>
            </a:r>
            <a:r>
              <a:rPr lang="ru-RU" sz="2000" dirty="0" smtClean="0">
                <a:solidFill>
                  <a:schemeClr val="bg1"/>
                </a:solidFill>
              </a:rPr>
              <a:t>Финансы (по отраслям Финансы (по </a:t>
            </a:r>
            <a:r>
              <a:rPr lang="ru-RU" sz="2000" dirty="0" err="1" smtClean="0">
                <a:solidFill>
                  <a:schemeClr val="bg1"/>
                </a:solidFill>
              </a:rPr>
              <a:t>аслям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52736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 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Финансист </a:t>
            </a:r>
            <a:r>
              <a:rPr lang="ru-RU" sz="2400" dirty="0" smtClean="0"/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тот специалист, который возьмет на себя обязанности поиска путей приумножения капитала,  специалист, который контролирует все денежные операции компании. Специалист в данной сфере выполняет важные функции в любой компании: он отвечает за финансовую стратегию, доходы и расходы, а также отчетность по денежным операциям фирмы.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Финансист должен обладать знаниями в бухгалтерском деле, чтобы грамотно вести учет всех финансовых операций, которые проходят в организации под его началом. Еще одной служебной обязанностью финансиста является постоянное изучение рынка, его тенденций, стратегий конкурентов, а также анализ хозяйственно-финансовой ситуации в собственной компании в целях поддержания и увеличения доходов.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6405" y="11663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9023797"/>
      </p:ext>
    </p:extLst>
  </p:cSld>
  <p:clrMapOvr>
    <a:masterClrMapping/>
  </p:clrMapOvr>
  <p:transition advClick="0" advTm="1046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9912" y="620688"/>
            <a:ext cx="5715793" cy="868363"/>
          </a:xfrm>
        </p:spPr>
        <p:txBody>
          <a:bodyPr/>
          <a:lstStyle/>
          <a:p>
            <a:r>
              <a:rPr lang="ru-RU" sz="4400" dirty="0">
                <a:latin typeface="Calibri" pitchFamily="34" charset="0"/>
              </a:rPr>
              <a:t>За время обучения </a:t>
            </a:r>
            <a:r>
              <a:rPr lang="ru-RU" sz="4400" dirty="0" smtClean="0">
                <a:latin typeface="Calibri" pitchFamily="34" charset="0"/>
              </a:rPr>
              <a:t/>
            </a:r>
            <a:br>
              <a:rPr lang="ru-RU" sz="4400" dirty="0" smtClean="0">
                <a:latin typeface="Calibri" pitchFamily="34" charset="0"/>
              </a:rPr>
            </a:br>
            <a:r>
              <a:rPr lang="ru-RU" sz="4400" dirty="0" smtClean="0">
                <a:latin typeface="Calibri" pitchFamily="34" charset="0"/>
              </a:rPr>
              <a:t>студенты  </a:t>
            </a:r>
            <a:r>
              <a:rPr lang="ru-RU" sz="4400" dirty="0">
                <a:latin typeface="Calibri" pitchFamily="34" charset="0"/>
              </a:rPr>
              <a:t>изучают</a:t>
            </a:r>
            <a:endParaRPr lang="en-US" altLang="ru-RU" sz="4300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281816" y="2618137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317457" y="2262282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бухгалтерского учета;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Деньги, финансы и кредит;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931820" y="3019519"/>
            <a:ext cx="4829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экономической теории</a:t>
            </a:r>
            <a:r>
              <a:rPr lang="ru-RU" dirty="0" smtClean="0"/>
              <a:t>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Статистика; Банковское дело;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314825" y="3789040"/>
            <a:ext cx="482917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и налогообложение;  Финансовый учет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 организаций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895502" y="4607971"/>
            <a:ext cx="4829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анализ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финансовой отчетности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4976862" flipH="1">
            <a:off x="2993607" y="2259107"/>
            <a:ext cx="323850" cy="311150"/>
            <a:chOff x="1944" y="1111"/>
            <a:chExt cx="204" cy="196"/>
          </a:xfrm>
        </p:grpSpPr>
        <p:pic>
          <p:nvPicPr>
            <p:cNvPr id="23562" name="Picture 10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66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7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8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69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71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2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3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74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575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576" name="Picture 24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4976862" flipH="1">
            <a:off x="3625432" y="3009994"/>
            <a:ext cx="323850" cy="311150"/>
            <a:chOff x="1944" y="1111"/>
            <a:chExt cx="204" cy="196"/>
          </a:xfrm>
        </p:grpSpPr>
        <p:pic>
          <p:nvPicPr>
            <p:cNvPr id="23587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8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7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8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9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96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7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8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599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00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01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50"/>
          <p:cNvGrpSpPr>
            <a:grpSpLocks/>
          </p:cNvGrpSpPr>
          <p:nvPr/>
        </p:nvGrpSpPr>
        <p:grpSpPr bwMode="auto">
          <a:xfrm rot="4976862" flipH="1">
            <a:off x="3877845" y="3827557"/>
            <a:ext cx="323850" cy="311150"/>
            <a:chOff x="1944" y="1111"/>
            <a:chExt cx="204" cy="196"/>
          </a:xfrm>
        </p:grpSpPr>
        <p:pic>
          <p:nvPicPr>
            <p:cNvPr id="23603" name="Picture 51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11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2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07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8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09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0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13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12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3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4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15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16" name="Arc 64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17" name="Picture 65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82"/>
          <p:cNvGrpSpPr>
            <a:grpSpLocks/>
          </p:cNvGrpSpPr>
          <p:nvPr/>
        </p:nvGrpSpPr>
        <p:grpSpPr bwMode="auto">
          <a:xfrm rot="4976862" flipH="1">
            <a:off x="3589114" y="4596859"/>
            <a:ext cx="323850" cy="311150"/>
            <a:chOff x="1944" y="1111"/>
            <a:chExt cx="204" cy="196"/>
          </a:xfrm>
        </p:grpSpPr>
        <p:pic>
          <p:nvPicPr>
            <p:cNvPr id="23635" name="Picture 83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15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6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39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0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1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2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17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44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5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6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647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3648" name="Arc 96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23649" name="Picture 97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650" name="Line 98"/>
          <p:cNvSpPr>
            <a:spLocks noChangeShapeType="1"/>
          </p:cNvSpPr>
          <p:nvPr/>
        </p:nvSpPr>
        <p:spPr bwMode="auto">
          <a:xfrm>
            <a:off x="4119145" y="4110132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1" name="Line 99"/>
          <p:cNvSpPr>
            <a:spLocks noChangeShapeType="1"/>
          </p:cNvSpPr>
          <p:nvPr/>
        </p:nvSpPr>
        <p:spPr bwMode="auto">
          <a:xfrm>
            <a:off x="3865145" y="3369024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23653" name="Line 101"/>
          <p:cNvSpPr>
            <a:spLocks noChangeShapeType="1"/>
          </p:cNvSpPr>
          <p:nvPr/>
        </p:nvSpPr>
        <p:spPr bwMode="auto">
          <a:xfrm>
            <a:off x="3835177" y="5012728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0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94667" y="113521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34888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89499997"/>
      </p:ext>
    </p:extLst>
  </p:cSld>
  <p:clrMapOvr>
    <a:masterClrMapping/>
  </p:clrMapOvr>
  <p:transition advClick="0" advTm="115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/>
      <p:bldP spid="23557" grpId="0"/>
      <p:bldP spid="23558" grpId="0"/>
      <p:bldP spid="23560" grpId="0"/>
      <p:bldP spid="23650" grpId="0" animBg="1"/>
      <p:bldP spid="23651" grpId="0" animBg="1"/>
      <p:bldP spid="236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357438" y="4143375"/>
            <a:ext cx="485775" cy="365125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627784" y="3212976"/>
            <a:ext cx="602506" cy="33536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43808" y="450912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857375" y="500063"/>
            <a:ext cx="7019925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200" kern="0" smtClean="0"/>
              <a:t>Где ты сможешь работать по  специальности?</a:t>
            </a:r>
            <a:endParaRPr lang="en-US" altLang="ru-RU" sz="3200" kern="0" smtClean="0"/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3347864" y="1700808"/>
            <a:ext cx="5105400" cy="6461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708400" y="1761218"/>
            <a:ext cx="4086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ru-RU" sz="2400" b="1" dirty="0" smtClean="0"/>
              <a:t>банки и биржи </a:t>
            </a:r>
            <a:endParaRPr lang="ru-RU" altLang="ru-RU" sz="2400" b="1" dirty="0">
              <a:solidFill>
                <a:srgbClr val="121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gray">
          <a:xfrm>
            <a:off x="3347864" y="306896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2000" b="1" dirty="0" smtClean="0"/>
              <a:t>      инвестиционные фонды</a:t>
            </a:r>
            <a:endParaRPr lang="ru-RU" sz="2000" b="1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gray">
          <a:xfrm>
            <a:off x="3059832" y="4005065"/>
            <a:ext cx="5196606" cy="85292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 sz="2000" b="1" dirty="0" smtClean="0"/>
          </a:p>
          <a:p>
            <a:pPr>
              <a:defRPr/>
            </a:pPr>
            <a:r>
              <a:rPr lang="ru-RU" sz="2000" b="1" dirty="0" smtClean="0"/>
              <a:t>экономические и финансовые службы </a:t>
            </a:r>
          </a:p>
          <a:p>
            <a:pPr>
              <a:defRPr/>
            </a:pPr>
            <a:r>
              <a:rPr lang="ru-RU" sz="2000" b="1" dirty="0" smtClean="0"/>
              <a:t>            организаций и фирм</a:t>
            </a:r>
          </a:p>
          <a:p>
            <a:pPr>
              <a:defRPr/>
            </a:pPr>
            <a:endParaRPr lang="ru-RU" sz="2000" b="1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gray">
          <a:xfrm>
            <a:off x="3203848" y="314096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131840" y="4365104"/>
            <a:ext cx="216024" cy="144016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48219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708473" cy="270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15171246"/>
      </p:ext>
    </p:extLst>
  </p:cSld>
  <p:clrMapOvr>
    <a:masterClrMapping/>
  </p:clrMapOvr>
  <p:transition advClick="0" advTm="10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21" grpId="0" animBg="1"/>
      <p:bldP spid="22" grpId="0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72864" y="548680"/>
            <a:ext cx="6329362" cy="868363"/>
          </a:xfrm>
        </p:spPr>
        <p:txBody>
          <a:bodyPr/>
          <a:lstStyle/>
          <a:p>
            <a:pPr eaLnBrk="1" hangingPunct="1"/>
            <a:r>
              <a:rPr lang="ru-RU" altLang="ru-RU" sz="3600" dirty="0" smtClean="0"/>
              <a:t>Кем ты будешь работать?</a:t>
            </a:r>
            <a:endParaRPr lang="en-US" altLang="ru-RU" sz="3600" dirty="0" smtClean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496187" y="2435533"/>
            <a:ext cx="292100" cy="123825"/>
          </a:xfrm>
          <a:prstGeom prst="rightArrow">
            <a:avLst>
              <a:gd name="adj1" fmla="val 50000"/>
              <a:gd name="adj2" fmla="val 45607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197350" y="3590925"/>
            <a:ext cx="290513" cy="155575"/>
          </a:xfrm>
          <a:prstGeom prst="rightArrow">
            <a:avLst>
              <a:gd name="adj1" fmla="val 50000"/>
              <a:gd name="adj2" fmla="val 45162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535749" y="2172008"/>
            <a:ext cx="4214813" cy="5715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14813" y="1714500"/>
            <a:ext cx="290512" cy="150813"/>
          </a:xfrm>
          <a:prstGeom prst="rightArrow">
            <a:avLst>
              <a:gd name="adj1" fmla="val 50000"/>
              <a:gd name="adj2" fmla="val 45518"/>
            </a:avLst>
          </a:prstGeom>
          <a:solidFill>
            <a:srgbClr val="FEFEF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743587" y="2172008"/>
            <a:ext cx="1257300" cy="56832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3173799" y="2378383"/>
            <a:ext cx="630238" cy="233363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4067944" y="2204864"/>
            <a:ext cx="46805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21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Экономист по финансовой работе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96" name="AutoShape 4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://dambrovsky.com/wp-content/uploads/2016/01/hote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1835249" cy="176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Files\Абылкасимова фотки с открытых меропр\Девальвация Ф-313 2016 г\IMG-20151117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4429156" cy="3214711"/>
          </a:xfrm>
          <a:prstGeom prst="rect">
            <a:avLst/>
          </a:prstGeom>
          <a:noFill/>
        </p:spPr>
      </p:pic>
      <p:pic>
        <p:nvPicPr>
          <p:cNvPr id="2051" name="Picture 3" descr="F:\Files\Абылкасимова фотки с открытых меропр\День откр дверей 2017 г\IMG-20170421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428998"/>
            <a:ext cx="3929090" cy="2470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22311381"/>
      </p:ext>
    </p:extLst>
  </p:cSld>
  <p:clrMapOvr>
    <a:masterClrMapping/>
  </p:clrMapOvr>
  <p:transition advClick="0" advTm="10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 animBg="1"/>
      <p:bldP spid="9227" grpId="0" animBg="1"/>
      <p:bldP spid="9228" grpId="0" animBg="1"/>
      <p:bldP spid="9229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100263" y="214313"/>
            <a:ext cx="7043737" cy="868362"/>
          </a:xfrm>
        </p:spPr>
        <p:txBody>
          <a:bodyPr/>
          <a:lstStyle/>
          <a:p>
            <a:r>
              <a:rPr lang="ru-RU" altLang="ru-RU" sz="2400" dirty="0" smtClean="0"/>
              <a:t>0516000 «</a:t>
            </a:r>
            <a:r>
              <a:rPr lang="ru-RU" sz="2400" dirty="0" smtClean="0"/>
              <a:t>Финансы (по отраслям)</a:t>
            </a:r>
            <a:r>
              <a:rPr lang="ru-RU" altLang="ru-RU" sz="2400" dirty="0" smtClean="0"/>
              <a:t>»</a:t>
            </a:r>
            <a:endParaRPr lang="en-US" altLang="ru-RU" sz="2400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520" y="1340768"/>
            <a:ext cx="8558212" cy="5111750"/>
            <a:chOff x="864" y="1310"/>
            <a:chExt cx="3987" cy="2338"/>
          </a:xfrm>
        </p:grpSpPr>
        <p:sp>
          <p:nvSpPr>
            <p:cNvPr id="18437" name="Oval 4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1F5FD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</p:spPr>
          <p:txBody>
            <a:bodyPr vert="eaVert" wrap="none" lIns="92075" tIns="46038" rIns="92075" bIns="46038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38" name="Oval 5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5238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39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29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0" name="Arc 8"/>
            <p:cNvSpPr>
              <a:spLocks/>
            </p:cNvSpPr>
            <p:nvPr/>
          </p:nvSpPr>
          <p:spPr bwMode="gray">
            <a:xfrm rot="-998297">
              <a:off x="1715" y="1339"/>
              <a:ext cx="2035" cy="894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1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2" name="Freeform 10"/>
            <p:cNvSpPr>
              <a:spLocks/>
            </p:cNvSpPr>
            <p:nvPr/>
          </p:nvSpPr>
          <p:spPr bwMode="gray">
            <a:xfrm>
              <a:off x="3442" y="2282"/>
              <a:ext cx="877" cy="168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3" name="Arc 11"/>
            <p:cNvSpPr>
              <a:spLocks/>
            </p:cNvSpPr>
            <p:nvPr/>
          </p:nvSpPr>
          <p:spPr bwMode="gray">
            <a:xfrm rot="20539205">
              <a:off x="2826" y="1927"/>
              <a:ext cx="1535" cy="105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46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47" name="Text Box 14"/>
            <p:cNvSpPr txBox="1">
              <a:spLocks noChangeArrowheads="1"/>
            </p:cNvSpPr>
            <p:nvPr/>
          </p:nvSpPr>
          <p:spPr bwMode="gray">
            <a:xfrm>
              <a:off x="1089" y="2288"/>
              <a:ext cx="468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Знания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8" name="Text Box 15"/>
            <p:cNvSpPr txBox="1">
              <a:spLocks noChangeArrowheads="1"/>
            </p:cNvSpPr>
            <p:nvPr/>
          </p:nvSpPr>
          <p:spPr bwMode="gray">
            <a:xfrm>
              <a:off x="2377" y="1490"/>
              <a:ext cx="12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9" name="Text Box 16"/>
            <p:cNvSpPr txBox="1">
              <a:spLocks noChangeArrowheads="1"/>
            </p:cNvSpPr>
            <p:nvPr/>
          </p:nvSpPr>
          <p:spPr bwMode="gray">
            <a:xfrm>
              <a:off x="3613" y="1511"/>
              <a:ext cx="394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Успех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0" name="Text Box 17"/>
            <p:cNvSpPr txBox="1">
              <a:spLocks noChangeArrowheads="1"/>
            </p:cNvSpPr>
            <p:nvPr/>
          </p:nvSpPr>
          <p:spPr bwMode="gray">
            <a:xfrm>
              <a:off x="2139" y="1508"/>
              <a:ext cx="1083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Профессионализм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1" name="Text Box 18"/>
            <p:cNvSpPr txBox="1">
              <a:spLocks noChangeArrowheads="1"/>
            </p:cNvSpPr>
            <p:nvPr/>
          </p:nvSpPr>
          <p:spPr bwMode="gray">
            <a:xfrm>
              <a:off x="1914" y="2949"/>
              <a:ext cx="571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Практика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5251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19000"/>
                  </a:schemeClr>
                </a:gs>
                <a:gs pos="100000">
                  <a:schemeClr val="hlink">
                    <a:gamma/>
                    <a:tint val="66667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53" name="Oval 20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18435" name="Text Box 16"/>
          <p:cNvSpPr txBox="1">
            <a:spLocks noChangeArrowheads="1"/>
          </p:cNvSpPr>
          <p:nvPr/>
        </p:nvSpPr>
        <p:spPr bwMode="gray">
          <a:xfrm>
            <a:off x="5724128" y="3933056"/>
            <a:ext cx="11953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Будущее</a:t>
            </a:r>
            <a:endParaRPr lang="en-US" b="1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ogh"/>
          <p:cNvPicPr>
            <a:picLocks noChangeAspect="1" noChangeArrowheads="1"/>
          </p:cNvPicPr>
          <p:nvPr/>
        </p:nvPicPr>
        <p:blipFill>
          <a:blip r:embed="rId2" cstate="print"/>
          <a:srcRect l="7150" t="14441" b="11591"/>
          <a:stretch>
            <a:fillRect/>
          </a:stretch>
        </p:blipFill>
        <p:spPr bwMode="auto">
          <a:xfrm rot="20657317">
            <a:off x="2386568" y="2439619"/>
            <a:ext cx="3592185" cy="1905058"/>
          </a:xfrm>
          <a:prstGeom prst="ellipse">
            <a:avLst/>
          </a:prstGeom>
          <a:noFill/>
        </p:spPr>
      </p:pic>
      <p:pic>
        <p:nvPicPr>
          <p:cNvPr id="1026" name="Picture 2" descr="F:\фото с откр ур 2017 г\IMG-20170706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78411">
            <a:off x="2343811" y="2466962"/>
            <a:ext cx="3665790" cy="185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2735277"/>
      </p:ext>
    </p:extLst>
  </p:cSld>
  <p:clrMapOvr>
    <a:masterClrMapping/>
  </p:clrMapOvr>
  <p:transition advClick="0" advTm="1048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879" y="5877272"/>
            <a:ext cx="2755032" cy="3810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ollege.ineu.edu.kz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5091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Специальность:</a:t>
            </a:r>
            <a:r>
              <a:rPr lang="en-US" altLang="ru-RU" sz="2400" b="1" dirty="0" smtClean="0">
                <a:solidFill>
                  <a:schemeClr val="bg1"/>
                </a:solidFill>
              </a:rPr>
              <a:t> </a:t>
            </a:r>
            <a:endParaRPr lang="ru-RU" altLang="ru-RU" sz="24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ru-RU" sz="2400" b="1" dirty="0" smtClean="0">
                <a:solidFill>
                  <a:schemeClr val="bg1"/>
                </a:solidFill>
              </a:rPr>
              <a:t>051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8000 «Учет и аудит (по отраслям)»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31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4644008" cy="46025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Лидер отрасли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3212976"/>
            <a:ext cx="4402832" cy="2709664"/>
          </a:xfrm>
        </p:spPr>
        <p:txBody>
          <a:bodyPr/>
          <a:lstStyle/>
          <a:p>
            <a:pPr algn="ctr">
              <a:buNone/>
            </a:pPr>
            <a:r>
              <a:rPr lang="ru-RU" sz="1400" b="1" dirty="0" smtClean="0"/>
              <a:t>Высший институт бизнеса и управления ИНСАМ (Швейцария) номинировало Колледж </a:t>
            </a:r>
            <a:r>
              <a:rPr lang="ru-RU" sz="1400" b="1" dirty="0" err="1" smtClean="0"/>
              <a:t>ИнЕУ</a:t>
            </a:r>
            <a:r>
              <a:rPr lang="ru-RU" sz="1400" b="1" dirty="0" smtClean="0"/>
              <a:t> в 2015 и 2016 годах на награждение почетной премией «Золотая Сова».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142852"/>
            <a:ext cx="2729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college.ineu.edu.kz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779912" y="2564904"/>
            <a:ext cx="5151516" cy="60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Золотая сова</a:t>
            </a:r>
            <a:endParaRPr kumimoji="0" lang="ru-RU" sz="4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Картинки по запросу Высший институт бизнеса и управления ИНСАМ (Швейцария) золотая с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509120"/>
            <a:ext cx="2409825" cy="1009650"/>
          </a:xfrm>
          <a:prstGeom prst="rect">
            <a:avLst/>
          </a:prstGeom>
          <a:noFill/>
        </p:spPr>
      </p:pic>
      <p:sp>
        <p:nvSpPr>
          <p:cNvPr id="9220" name="AutoShape 4" descr="Картинки по запросу золотая сова наг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Картинки по запросу золотая сова наг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Картинки по запросу золотая сова наг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Картинки по запросу золотая сова нагр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1425693" cy="2077220"/>
          </a:xfrm>
          <a:prstGeom prst="rect">
            <a:avLst/>
          </a:prstGeom>
          <a:noFill/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51520" y="1083947"/>
            <a:ext cx="37799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По результатам Национального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бизнес-рейтинга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«Лидер отрасли 2015» колледж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ИнЕУ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на 3-м месте (золото) в ТОП-15 среди средних предприятий  Павлодарской области по критерию "Суммарная номинация".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9229" name="Picture 13" descr="Картинки по запросу лидер отрасли 2015 казахст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3356992"/>
            <a:ext cx="3821963" cy="1656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20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6500813" cy="868363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0518000 «Учет и аудит (по отраслям)»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48" y="1428736"/>
            <a:ext cx="7817820" cy="4736692"/>
          </a:xfrm>
        </p:spPr>
        <p:txBody>
          <a:bodyPr/>
          <a:lstStyle/>
          <a:p>
            <a:pPr algn="just">
              <a:spcBef>
                <a:spcPts val="600"/>
              </a:spcBef>
              <a:buNone/>
            </a:pPr>
            <a:r>
              <a:rPr lang="ru-RU" altLang="ru-RU" sz="2000" dirty="0" smtClean="0"/>
              <a:t>     </a:t>
            </a:r>
            <a:r>
              <a:rPr lang="ru-RU" altLang="ru-RU" sz="2000" i="1" dirty="0" smtClean="0"/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Бухгалтер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— это специалист по бухгалтерскому учету, работающий по системе учёта в соответствии с действующим законодательством.</a:t>
            </a:r>
            <a:r>
              <a:rPr lang="ru-RU" altLang="ru-RU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spcBef>
                <a:spcPts val="60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За время обучения студенты приобретают знания и навыки в области бухгалтерского учета в условиях применения международных стандартов по учету и стандартов бухгалтерского учета РК, анализа финансово-хозяйственной деятельности организации, внутреннего аудита по всем участкам учетной работы; использования компьютерной техники для рационализации учетного процесса и  оперативности учетной информации. </a:t>
            </a:r>
          </a:p>
          <a:p>
            <a:pPr algn="just" eaLnBrk="1" hangingPunct="1">
              <a:spcBef>
                <a:spcPts val="600"/>
              </a:spcBef>
              <a:buFont typeface="Arial" charset="0"/>
              <a:buNone/>
            </a:pPr>
            <a:endParaRPr lang="ru-RU" altLang="ru-RU" sz="24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621597"/>
      </p:ext>
    </p:extLst>
  </p:cSld>
  <p:clrMapOvr>
    <a:masterClrMapping/>
  </p:clrMapOvr>
  <p:transition advClick="0" advTm="10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Calibri" pitchFamily="34" charset="0"/>
              </a:rPr>
              <a:t>За время обучения </a:t>
            </a:r>
            <a:br>
              <a:rPr lang="ru-RU" sz="4000" dirty="0" smtClean="0">
                <a:latin typeface="Calibri" pitchFamily="34" charset="0"/>
              </a:rPr>
            </a:br>
            <a:r>
              <a:rPr lang="ru-RU" sz="4000" dirty="0" smtClean="0">
                <a:latin typeface="Calibri" pitchFamily="34" charset="0"/>
              </a:rPr>
              <a:t>студенты  изучают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2477821"/>
            <a:ext cx="2857519" cy="266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000496" y="3105835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бухгалтерского учета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Деньги, финансы и кредит;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2143117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экономической теории</a:t>
            </a:r>
            <a:r>
              <a:rPr lang="ru-RU" dirty="0" smtClean="0"/>
              <a:t>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Статистика; Банковское дело;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714744" y="4145914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и налогообложение;  Финансовый учет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организации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3714744" y="5149902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анализ </a:t>
            </a:r>
          </a:p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финансовой отчетности</a:t>
            </a:r>
            <a:endParaRPr lang="ru-RU" u="sng" dirty="0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 rot="4976862" flipH="1">
            <a:off x="4084286" y="2167343"/>
            <a:ext cx="323850" cy="311150"/>
            <a:chOff x="1944" y="1111"/>
            <a:chExt cx="204" cy="196"/>
          </a:xfrm>
        </p:grpSpPr>
        <p:pic>
          <p:nvPicPr>
            <p:cNvPr id="10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9" name="Group 37"/>
            <p:cNvGrpSpPr>
              <a:grpSpLocks/>
            </p:cNvGrpSpPr>
            <p:nvPr/>
          </p:nvGrpSpPr>
          <p:grpSpPr bwMode="auto">
            <a:xfrm rot="1297425" flipV="1">
              <a:off x="1969" y="1253"/>
              <a:ext cx="150" cy="36"/>
              <a:chOff x="2528" y="1060"/>
              <a:chExt cx="894" cy="236"/>
            </a:xfrm>
          </p:grpSpPr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2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15" name="Group 4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17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18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19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20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13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14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34"/>
          <p:cNvGrpSpPr>
            <a:grpSpLocks/>
          </p:cNvGrpSpPr>
          <p:nvPr/>
        </p:nvGrpSpPr>
        <p:grpSpPr bwMode="auto">
          <a:xfrm rot="4976862" flipH="1">
            <a:off x="4227164" y="3096035"/>
            <a:ext cx="323850" cy="311150"/>
            <a:chOff x="1944" y="1111"/>
            <a:chExt cx="204" cy="196"/>
          </a:xfrm>
        </p:grpSpPr>
        <p:pic>
          <p:nvPicPr>
            <p:cNvPr id="26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25" name="Group 37"/>
            <p:cNvGrpSpPr>
              <a:grpSpLocks/>
            </p:cNvGrpSpPr>
            <p:nvPr/>
          </p:nvGrpSpPr>
          <p:grpSpPr bwMode="auto">
            <a:xfrm rot="1297425" flipV="1">
              <a:off x="1969" y="1253"/>
              <a:ext cx="150" cy="36"/>
              <a:chOff x="2528" y="1060"/>
              <a:chExt cx="894" cy="236"/>
            </a:xfrm>
          </p:grpSpPr>
          <p:grpSp>
            <p:nvGrpSpPr>
              <p:cNvPr id="28" name="Group 3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37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38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39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40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31" name="Group 4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33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34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35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36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29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30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4"/>
          <p:cNvGrpSpPr>
            <a:grpSpLocks/>
          </p:cNvGrpSpPr>
          <p:nvPr/>
        </p:nvGrpSpPr>
        <p:grpSpPr bwMode="auto">
          <a:xfrm rot="4976862" flipH="1">
            <a:off x="3584221" y="4024730"/>
            <a:ext cx="323850" cy="311150"/>
            <a:chOff x="1944" y="1111"/>
            <a:chExt cx="204" cy="196"/>
          </a:xfrm>
        </p:grpSpPr>
        <p:pic>
          <p:nvPicPr>
            <p:cNvPr id="42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41" name="Group 37"/>
            <p:cNvGrpSpPr>
              <a:grpSpLocks/>
            </p:cNvGrpSpPr>
            <p:nvPr/>
          </p:nvGrpSpPr>
          <p:grpSpPr bwMode="auto">
            <a:xfrm rot="1297425" flipV="1">
              <a:off x="1969" y="1253"/>
              <a:ext cx="150" cy="36"/>
              <a:chOff x="2528" y="1060"/>
              <a:chExt cx="894" cy="236"/>
            </a:xfrm>
          </p:grpSpPr>
          <p:grpSp>
            <p:nvGrpSpPr>
              <p:cNvPr id="44" name="Group 3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53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4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5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6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47" name="Group 4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49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0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1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52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45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46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34"/>
          <p:cNvGrpSpPr>
            <a:grpSpLocks/>
          </p:cNvGrpSpPr>
          <p:nvPr/>
        </p:nvGrpSpPr>
        <p:grpSpPr bwMode="auto">
          <a:xfrm rot="4976862" flipH="1">
            <a:off x="4370039" y="5096299"/>
            <a:ext cx="323850" cy="311150"/>
            <a:chOff x="1944" y="1111"/>
            <a:chExt cx="204" cy="196"/>
          </a:xfrm>
        </p:grpSpPr>
        <p:pic>
          <p:nvPicPr>
            <p:cNvPr id="58" name="Picture 35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grpSp>
          <p:nvGrpSpPr>
            <p:cNvPr id="57" name="Group 37"/>
            <p:cNvGrpSpPr>
              <a:grpSpLocks/>
            </p:cNvGrpSpPr>
            <p:nvPr/>
          </p:nvGrpSpPr>
          <p:grpSpPr bwMode="auto">
            <a:xfrm rot="1297425" flipV="1">
              <a:off x="1969" y="1253"/>
              <a:ext cx="150" cy="36"/>
              <a:chOff x="2528" y="1060"/>
              <a:chExt cx="894" cy="236"/>
            </a:xfrm>
          </p:grpSpPr>
          <p:grpSp>
            <p:nvGrpSpPr>
              <p:cNvPr id="60" name="Group 3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69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70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71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72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  <p:grpSp>
            <p:nvGrpSpPr>
              <p:cNvPr id="63" name="Group 4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65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66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67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  <p:sp>
              <p:nvSpPr>
                <p:cNvPr id="68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z="1600">
                    <a:latin typeface="+mn-lt"/>
                  </a:endParaRPr>
                </a:p>
              </p:txBody>
            </p:sp>
          </p:grpSp>
        </p:grpSp>
        <p:sp>
          <p:nvSpPr>
            <p:cNvPr id="61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>
                <a:latin typeface="+mn-lt"/>
              </a:endParaRPr>
            </a:p>
          </p:txBody>
        </p:sp>
        <p:pic>
          <p:nvPicPr>
            <p:cNvPr id="62" name="Picture 49" descr="light_shadow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 advTm="10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357438" y="4143375"/>
            <a:ext cx="485775" cy="365125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771775" y="45085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2673350" y="28194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Rectangle 9"/>
          <p:cNvSpPr>
            <a:spLocks noGrp="1" noChangeArrowheads="1"/>
          </p:cNvSpPr>
          <p:nvPr>
            <p:ph type="title"/>
          </p:nvPr>
        </p:nvSpPr>
        <p:spPr>
          <a:xfrm>
            <a:off x="1857375" y="500063"/>
            <a:ext cx="7019925" cy="868362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Где ты сможешь работать по  специальности?</a:t>
            </a:r>
            <a:endParaRPr lang="en-US" altLang="ru-RU" sz="3200" smtClean="0"/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7563" y="1700213"/>
            <a:ext cx="5105400" cy="6461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571869" y="1857375"/>
            <a:ext cx="4786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4963" indent="-334963" defTabSz="449263"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600" dirty="0" smtClean="0">
                <a:solidFill>
                  <a:srgbClr val="121246"/>
                </a:solidFill>
              </a:rPr>
              <a:t>Бухгалтерия любых учреждений и организаций; </a:t>
            </a:r>
            <a:endParaRPr lang="ru-RU" altLang="ru-RU" sz="1600" dirty="0">
              <a:solidFill>
                <a:srgbClr val="121246"/>
              </a:solidFill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gray">
          <a:xfrm>
            <a:off x="3352800" y="25781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571868" y="2565400"/>
            <a:ext cx="50663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8138" indent="-338138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600" dirty="0" smtClean="0">
                <a:solidFill>
                  <a:srgbClr val="121246"/>
                </a:solidFill>
              </a:rPr>
              <a:t>Отделы экономического планирования и анализа</a:t>
            </a:r>
            <a:endParaRPr lang="ru-RU" altLang="ru-RU" dirty="0">
              <a:solidFill>
                <a:srgbClr val="121246"/>
              </a:solidFill>
            </a:endParaRP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349625" y="3321050"/>
            <a:ext cx="5105400" cy="6080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3714750" y="3357563"/>
            <a:ext cx="4602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kk-KZ" altLang="ru-RU" sz="1600" dirty="0" smtClean="0">
                <a:solidFill>
                  <a:srgbClr val="121246"/>
                </a:solidFill>
              </a:rPr>
              <a:t>Крупные фирмы и банки</a:t>
            </a:r>
            <a:r>
              <a:rPr lang="kk-KZ" altLang="ru-RU" dirty="0" smtClean="0">
                <a:solidFill>
                  <a:srgbClr val="121246"/>
                </a:solidFill>
              </a:rPr>
              <a:t>;</a:t>
            </a:r>
            <a:endParaRPr lang="kk-KZ" altLang="ru-RU" dirty="0">
              <a:solidFill>
                <a:srgbClr val="121246"/>
              </a:solidFill>
            </a:endParaRP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gray">
          <a:xfrm>
            <a:off x="3276600" y="2711450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52800" y="4270375"/>
            <a:ext cx="5102225" cy="6588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276600" y="440372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3643313" y="4286250"/>
            <a:ext cx="41374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38138" indent="-338138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kk-KZ" altLang="ru-RU" sz="1600" dirty="0" smtClean="0">
                <a:solidFill>
                  <a:srgbClr val="121246"/>
                </a:solidFill>
              </a:rPr>
              <a:t>Налоговые органы и пенсионные фонды;</a:t>
            </a:r>
            <a:endParaRPr lang="kk-KZ" altLang="ru-RU" sz="1600" dirty="0">
              <a:solidFill>
                <a:srgbClr val="121246"/>
              </a:solidFill>
            </a:endParaRPr>
          </a:p>
        </p:txBody>
      </p:sp>
      <p:sp>
        <p:nvSpPr>
          <p:cNvPr id="16405" name="Line 31"/>
          <p:cNvSpPr>
            <a:spLocks noChangeShapeType="1"/>
          </p:cNvSpPr>
          <p:nvPr/>
        </p:nvSpPr>
        <p:spPr bwMode="auto">
          <a:xfrm>
            <a:off x="2195513" y="4724400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2700338" y="5300663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Oval 28"/>
          <p:cNvSpPr>
            <a:spLocks noChangeArrowheads="1"/>
          </p:cNvSpPr>
          <p:nvPr/>
        </p:nvSpPr>
        <p:spPr bwMode="gray">
          <a:xfrm>
            <a:off x="3276600" y="5229225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AutoShape 32"/>
          <p:cNvSpPr>
            <a:spLocks noChangeArrowheads="1"/>
          </p:cNvSpPr>
          <p:nvPr/>
        </p:nvSpPr>
        <p:spPr bwMode="gray">
          <a:xfrm>
            <a:off x="3419475" y="5229225"/>
            <a:ext cx="5102225" cy="6588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altLang="ru-RU" dirty="0">
              <a:solidFill>
                <a:srgbClr val="121246"/>
              </a:solidFill>
            </a:endParaRPr>
          </a:p>
          <a:p>
            <a:pPr algn="ctr"/>
            <a:r>
              <a:rPr lang="ru-RU" altLang="ru-RU" sz="1600" dirty="0" smtClean="0">
                <a:solidFill>
                  <a:srgbClr val="121246"/>
                </a:solidFill>
              </a:rPr>
              <a:t>Страховые компании, крупный и малый бизнес</a:t>
            </a:r>
            <a:endParaRPr lang="ru-RU" altLang="ru-RU" sz="1600" dirty="0">
              <a:solidFill>
                <a:srgbClr val="121246"/>
              </a:solidFill>
            </a:endParaRPr>
          </a:p>
          <a:p>
            <a:pPr algn="ctr"/>
            <a:endParaRPr lang="ru-RU" alt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560315" cy="25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9668686"/>
      </p:ext>
    </p:extLst>
  </p:cSld>
  <p:clrMapOvr>
    <a:masterClrMapping/>
  </p:clrMapOvr>
  <p:transition advClick="0" advTm="10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88" grpId="0" animBg="1"/>
      <p:bldP spid="7189" grpId="0"/>
      <p:bldP spid="7190" grpId="0" animBg="1"/>
      <p:bldP spid="7191" grpId="0"/>
      <p:bldP spid="7192" grpId="0" animBg="1"/>
      <p:bldP spid="7193" grpId="0"/>
      <p:bldP spid="7194" grpId="0" animBg="1"/>
      <p:bldP spid="7195" grpId="0" animBg="1"/>
      <p:bldP spid="7196" grpId="0" animBg="1"/>
      <p:bldP spid="7200" grpId="0" animBg="1"/>
      <p:bldP spid="7202" grpId="0" animBg="1"/>
      <p:bldP spid="39" grpId="0"/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831307" y="846137"/>
            <a:ext cx="6329362" cy="868363"/>
          </a:xfrm>
        </p:spPr>
        <p:txBody>
          <a:bodyPr/>
          <a:lstStyle/>
          <a:p>
            <a:pPr eaLnBrk="1" hangingPunct="1"/>
            <a:r>
              <a:rPr lang="ru-RU" altLang="ru-RU" sz="3600" dirty="0" smtClean="0"/>
              <a:t>Кем ты будешь работать?</a:t>
            </a:r>
            <a:endParaRPr lang="en-US" altLang="ru-RU" sz="3600" dirty="0" smtClean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741863" y="2551112"/>
            <a:ext cx="292100" cy="123825"/>
          </a:xfrm>
          <a:prstGeom prst="rightArrow">
            <a:avLst>
              <a:gd name="adj1" fmla="val 50000"/>
              <a:gd name="adj2" fmla="val 45607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197350" y="3590925"/>
            <a:ext cx="290513" cy="155575"/>
          </a:xfrm>
          <a:prstGeom prst="rightArrow">
            <a:avLst>
              <a:gd name="adj1" fmla="val 50000"/>
              <a:gd name="adj2" fmla="val 45162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781425" y="2287587"/>
            <a:ext cx="4214813" cy="5715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14813" y="1714500"/>
            <a:ext cx="290512" cy="150813"/>
          </a:xfrm>
          <a:prstGeom prst="rightArrow">
            <a:avLst>
              <a:gd name="adj1" fmla="val 50000"/>
              <a:gd name="adj2" fmla="val 45518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989263" y="2287587"/>
            <a:ext cx="1257300" cy="56832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3419475" y="2493962"/>
            <a:ext cx="630238" cy="233363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4573588" y="2360612"/>
            <a:ext cx="3098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 b="1" dirty="0" smtClean="0">
                <a:solidFill>
                  <a:srgbClr val="121246"/>
                </a:solidFill>
              </a:rPr>
              <a:t>Бухгалтер-аудитор</a:t>
            </a:r>
            <a:endParaRPr lang="ru-RU" alt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1768227" cy="176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F:\фото с откр ур 2017 г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4572032" cy="3192291"/>
          </a:xfrm>
          <a:prstGeom prst="rect">
            <a:avLst/>
          </a:prstGeom>
          <a:noFill/>
        </p:spPr>
      </p:pic>
      <p:pic>
        <p:nvPicPr>
          <p:cNvPr id="1026" name="Picture 2" descr="F:\Instagram\IMG-20181204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214686"/>
            <a:ext cx="3786214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2806457"/>
      </p:ext>
    </p:extLst>
  </p:cSld>
  <p:clrMapOvr>
    <a:masterClrMapping/>
  </p:clrMapOvr>
  <p:transition advClick="0" advTm="12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 animBg="1"/>
      <p:bldP spid="9227" grpId="0" animBg="1"/>
      <p:bldP spid="9228" grpId="0" animBg="1"/>
      <p:bldP spid="9229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85788" y="1196975"/>
            <a:ext cx="8558212" cy="5111750"/>
            <a:chOff x="864" y="1310"/>
            <a:chExt cx="3987" cy="2338"/>
          </a:xfrm>
        </p:grpSpPr>
        <p:sp>
          <p:nvSpPr>
            <p:cNvPr id="18437" name="Oval 4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1F5FD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</p:spPr>
          <p:txBody>
            <a:bodyPr vert="eaVert" wrap="none" lIns="92075" tIns="46038" rIns="92075" bIns="46038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38" name="Oval 5"/>
            <p:cNvSpPr>
              <a:spLocks noChangeArrowheads="1"/>
            </p:cNvSpPr>
            <p:nvPr/>
          </p:nvSpPr>
          <p:spPr bwMode="gray">
            <a:xfrm rot="-998297">
              <a:off x="890" y="1482"/>
              <a:ext cx="3630" cy="1900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5238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39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29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0" name="Arc 8"/>
            <p:cNvSpPr>
              <a:spLocks/>
            </p:cNvSpPr>
            <p:nvPr/>
          </p:nvSpPr>
          <p:spPr bwMode="gray">
            <a:xfrm rot="-998297">
              <a:off x="1715" y="1339"/>
              <a:ext cx="2035" cy="894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1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3" name="Arc 11"/>
            <p:cNvSpPr>
              <a:spLocks/>
            </p:cNvSpPr>
            <p:nvPr/>
          </p:nvSpPr>
          <p:spPr bwMode="gray">
            <a:xfrm rot="20539205">
              <a:off x="2609" y="1894"/>
              <a:ext cx="1719" cy="117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244" name="Freeform 12"/>
            <p:cNvSpPr>
              <a:spLocks/>
            </p:cNvSpPr>
            <p:nvPr/>
          </p:nvSpPr>
          <p:spPr bwMode="gray">
            <a:xfrm>
              <a:off x="2819" y="2496"/>
              <a:ext cx="649" cy="167"/>
            </a:xfrm>
            <a:custGeom>
              <a:avLst/>
              <a:gdLst/>
              <a:ahLst/>
              <a:cxnLst>
                <a:cxn ang="0">
                  <a:pos x="648" y="632"/>
                </a:cxn>
                <a:cxn ang="0">
                  <a:pos x="648" y="928"/>
                </a:cxn>
                <a:cxn ang="0">
                  <a:pos x="0" y="64"/>
                </a:cxn>
                <a:cxn ang="0">
                  <a:pos x="96" y="0"/>
                </a:cxn>
                <a:cxn ang="0">
                  <a:pos x="648" y="632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5490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46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18447" name="Text Box 14"/>
            <p:cNvSpPr txBox="1">
              <a:spLocks noChangeArrowheads="1"/>
            </p:cNvSpPr>
            <p:nvPr/>
          </p:nvSpPr>
          <p:spPr bwMode="gray">
            <a:xfrm>
              <a:off x="1089" y="2288"/>
              <a:ext cx="468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Знания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8" name="Text Box 15"/>
            <p:cNvSpPr txBox="1">
              <a:spLocks noChangeArrowheads="1"/>
            </p:cNvSpPr>
            <p:nvPr/>
          </p:nvSpPr>
          <p:spPr bwMode="gray">
            <a:xfrm>
              <a:off x="2377" y="1490"/>
              <a:ext cx="122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49" name="Text Box 16"/>
            <p:cNvSpPr txBox="1">
              <a:spLocks noChangeArrowheads="1"/>
            </p:cNvSpPr>
            <p:nvPr/>
          </p:nvSpPr>
          <p:spPr bwMode="gray">
            <a:xfrm>
              <a:off x="3613" y="1511"/>
              <a:ext cx="394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Успех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0" name="Text Box 17"/>
            <p:cNvSpPr txBox="1">
              <a:spLocks noChangeArrowheads="1"/>
            </p:cNvSpPr>
            <p:nvPr/>
          </p:nvSpPr>
          <p:spPr bwMode="gray">
            <a:xfrm>
              <a:off x="2256" y="1454"/>
              <a:ext cx="1083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Профессионализм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1" name="Text Box 18"/>
            <p:cNvSpPr txBox="1">
              <a:spLocks noChangeArrowheads="1"/>
            </p:cNvSpPr>
            <p:nvPr/>
          </p:nvSpPr>
          <p:spPr bwMode="gray">
            <a:xfrm>
              <a:off x="1914" y="2949"/>
              <a:ext cx="571" cy="1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Практика</a:t>
              </a:r>
              <a:endParaRPr lang="en-US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53" name="Oval 20"/>
            <p:cNvSpPr>
              <a:spLocks noChangeArrowheads="1"/>
            </p:cNvSpPr>
            <p:nvPr/>
          </p:nvSpPr>
          <p:spPr bwMode="gray">
            <a:xfrm rot="-998297">
              <a:off x="1910" y="1989"/>
              <a:ext cx="1629" cy="687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18435" name="Text Box 16"/>
          <p:cNvSpPr txBox="1">
            <a:spLocks noChangeArrowheads="1"/>
          </p:cNvSpPr>
          <p:nvPr/>
        </p:nvSpPr>
        <p:spPr bwMode="gray">
          <a:xfrm>
            <a:off x="5792478" y="4155143"/>
            <a:ext cx="11953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Будущее</a:t>
            </a:r>
            <a:endParaRPr lang="en-US" b="1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2643174" y="186506"/>
            <a:ext cx="6500827" cy="88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400" kern="0" dirty="0" smtClean="0"/>
              <a:t>0518000 « Учет и аудит (по отраслям)»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фото с откр ур 2017 г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4370">
            <a:off x="2488395" y="2320348"/>
            <a:ext cx="3905739" cy="2094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22735277"/>
      </p:ext>
    </p:extLst>
  </p:cSld>
  <p:clrMapOvr>
    <a:masterClrMapping/>
  </p:clrMapOvr>
  <p:transition advClick="0" advTm="1012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36353"/>
            <a:ext cx="15525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ltGray">
          <a:xfrm>
            <a:off x="1326630" y="5781063"/>
            <a:ext cx="5598287" cy="552760"/>
          </a:xfrm>
          <a:prstGeom prst="roundRect">
            <a:avLst>
              <a:gd name="adj" fmla="val 50000"/>
            </a:avLst>
          </a:prstGeom>
          <a:solidFill>
            <a:srgbClr val="333399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white">
          <a:xfrm>
            <a:off x="1802880" y="5840946"/>
            <a:ext cx="41634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Следуй за будущим!!!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955804" y="4917351"/>
            <a:ext cx="7936675" cy="808459"/>
          </a:xfrm>
          <a:prstGeom prst="cube">
            <a:avLst>
              <a:gd name="adj" fmla="val 49880"/>
            </a:avLst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>
                    <a:alpha val="49001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ltGray">
          <a:xfrm rot="16200000" flipV="1">
            <a:off x="2813775" y="3928906"/>
            <a:ext cx="1528223" cy="1073622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F0CD74">
                  <a:gamma/>
                  <a:shade val="75686"/>
                  <a:invGamma/>
                </a:srgbClr>
              </a:gs>
              <a:gs pos="100000">
                <a:srgbClr val="F0CD7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ltGray">
          <a:xfrm rot="16200000" flipV="1">
            <a:off x="4079480" y="3673202"/>
            <a:ext cx="1980893" cy="1164386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BDACE6">
                  <a:gamma/>
                  <a:shade val="75686"/>
                  <a:invGamma/>
                </a:srgbClr>
              </a:gs>
              <a:gs pos="100000">
                <a:srgbClr val="BDACE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 rot="16200000" flipV="1">
            <a:off x="5336363" y="3354088"/>
            <a:ext cx="2592563" cy="1127140"/>
          </a:xfrm>
          <a:prstGeom prst="cube">
            <a:avLst>
              <a:gd name="adj" fmla="val 23792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 rot="16200000">
            <a:off x="2949055" y="4379989"/>
            <a:ext cx="1129826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Колледж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gray">
          <a:xfrm rot="16200000">
            <a:off x="4156258" y="4217236"/>
            <a:ext cx="1546216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</a:rPr>
              <a:t>Бакалавриат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gray">
          <a:xfrm rot="16200000">
            <a:off x="5623124" y="3907260"/>
            <a:ext cx="1774064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Магистратура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black">
          <a:xfrm>
            <a:off x="1469505" y="4394131"/>
            <a:ext cx="779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black">
          <a:xfrm>
            <a:off x="2269605" y="3889306"/>
            <a:ext cx="779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ltGray">
          <a:xfrm rot="16200000" flipV="1">
            <a:off x="1398349" y="4055508"/>
            <a:ext cx="1229601" cy="108728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ECAE8C">
                  <a:gamma/>
                  <a:shade val="75686"/>
                  <a:invGamma/>
                </a:srgbClr>
              </a:gs>
              <a:gs pos="100000">
                <a:srgbClr val="ECAE8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260648"/>
            <a:ext cx="640871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Ступени образования </a:t>
            </a:r>
            <a:r>
              <a:rPr lang="ru-RU" sz="2800" b="1" dirty="0" err="1" smtClean="0">
                <a:solidFill>
                  <a:srgbClr val="FFFF00"/>
                </a:solidFill>
              </a:rPr>
              <a:t>ИнЕУ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 rot="16200000">
            <a:off x="1435660" y="4566709"/>
            <a:ext cx="847270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Лицей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gray">
          <a:xfrm rot="16200000" flipV="1">
            <a:off x="6550290" y="3106895"/>
            <a:ext cx="3092432" cy="1144354"/>
          </a:xfrm>
          <a:prstGeom prst="cube">
            <a:avLst>
              <a:gd name="adj" fmla="val 23792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6801576" y="3624100"/>
            <a:ext cx="230960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Докторантура </a:t>
            </a:r>
            <a:r>
              <a:rPr lang="en-US" b="1" dirty="0" smtClean="0">
                <a:solidFill>
                  <a:srgbClr val="FF0000"/>
                </a:solidFill>
              </a:rPr>
              <a:t>PhD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84434" y="0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Freeform 14"/>
          <p:cNvSpPr>
            <a:spLocks/>
          </p:cNvSpPr>
          <p:nvPr/>
        </p:nvSpPr>
        <p:spPr bwMode="gray">
          <a:xfrm flipH="1">
            <a:off x="1900495" y="2996952"/>
            <a:ext cx="5871218" cy="2183242"/>
          </a:xfrm>
          <a:custGeom>
            <a:avLst/>
            <a:gdLst>
              <a:gd name="T0" fmla="*/ 206673 w 1755"/>
              <a:gd name="T1" fmla="*/ 495704 h 1413"/>
              <a:gd name="T2" fmla="*/ 940365 w 1755"/>
              <a:gd name="T3" fmla="*/ 1626530 h 1413"/>
              <a:gd name="T4" fmla="*/ 2164905 w 1755"/>
              <a:gd name="T5" fmla="*/ 1673002 h 1413"/>
              <a:gd name="T6" fmla="*/ 3022600 w 1755"/>
              <a:gd name="T7" fmla="*/ 2432050 h 1413"/>
              <a:gd name="T8" fmla="*/ 2216574 w 1755"/>
              <a:gd name="T9" fmla="*/ 1590385 h 1413"/>
              <a:gd name="T10" fmla="*/ 1033368 w 1755"/>
              <a:gd name="T11" fmla="*/ 1492277 h 1413"/>
              <a:gd name="T12" fmla="*/ 408180 w 1755"/>
              <a:gd name="T13" fmla="*/ 361451 h 1413"/>
              <a:gd name="T14" fmla="*/ 609687 w 1755"/>
              <a:gd name="T15" fmla="*/ 222034 h 1413"/>
              <a:gd name="T16" fmla="*/ 10334 w 1755"/>
              <a:gd name="T17" fmla="*/ 0 h 1413"/>
              <a:gd name="T18" fmla="*/ 0 w 1755"/>
              <a:gd name="T19" fmla="*/ 676430 h 1413"/>
              <a:gd name="T20" fmla="*/ 206673 w 1755"/>
              <a:gd name="T21" fmla="*/ 495704 h 14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1413"/>
              <a:gd name="T35" fmla="*/ 1755 w 1755"/>
              <a:gd name="T36" fmla="*/ 1413 h 14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170945"/>
      </p:ext>
    </p:extLst>
  </p:cSld>
  <p:clrMapOvr>
    <a:masterClrMapping/>
  </p:clrMapOvr>
  <p:transition advClick="0" advTm="10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28625"/>
            <a:ext cx="8229600" cy="868363"/>
          </a:xfrm>
        </p:spPr>
        <p:txBody>
          <a:bodyPr/>
          <a:lstStyle/>
          <a:p>
            <a:pPr eaLnBrk="1" hangingPunct="1"/>
            <a:r>
              <a:rPr lang="ru-RU" altLang="ru-RU" sz="4300" smtClean="0"/>
              <a:t>Проходные баллы</a:t>
            </a:r>
            <a:endParaRPr lang="en-US" altLang="ru-RU" sz="4300" smtClean="0"/>
          </a:p>
        </p:txBody>
      </p:sp>
      <p:sp>
        <p:nvSpPr>
          <p:cNvPr id="19458" name="AutoShape 3"/>
          <p:cNvSpPr>
            <a:spLocks noChangeArrowheads="1"/>
          </p:cNvSpPr>
          <p:nvPr/>
        </p:nvSpPr>
        <p:spPr bwMode="gray">
          <a:xfrm flipV="1">
            <a:off x="0" y="-1752600"/>
            <a:ext cx="9144000" cy="6248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183 w 21600"/>
              <a:gd name="T13" fmla="*/ 0 h 21600"/>
              <a:gd name="T14" fmla="*/ 20417 w 21600"/>
              <a:gd name="T15" fmla="*/ 75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265" y="6157"/>
                </a:moveTo>
                <a:cubicBezTo>
                  <a:pt x="6637" y="4521"/>
                  <a:pt x="8664" y="3575"/>
                  <a:pt x="10800" y="3576"/>
                </a:cubicBezTo>
                <a:cubicBezTo>
                  <a:pt x="12935" y="3576"/>
                  <a:pt x="14962" y="4521"/>
                  <a:pt x="16334" y="6157"/>
                </a:cubicBezTo>
                <a:lnTo>
                  <a:pt x="19074" y="3859"/>
                </a:lnTo>
                <a:cubicBezTo>
                  <a:pt x="17022" y="1412"/>
                  <a:pt x="13992" y="-1"/>
                  <a:pt x="10799" y="0"/>
                </a:cubicBezTo>
                <a:cubicBezTo>
                  <a:pt x="7607" y="0"/>
                  <a:pt x="4577" y="1412"/>
                  <a:pt x="2525" y="3859"/>
                </a:cubicBezTo>
                <a:close/>
              </a:path>
            </a:pathLst>
          </a:custGeom>
          <a:gradFill rotWithShape="1">
            <a:gsLst>
              <a:gs pos="0">
                <a:srgbClr val="006699"/>
              </a:gs>
              <a:gs pos="100000">
                <a:srgbClr val="BDCBDB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Bottom">
              <a:rot lat="20099993" lon="0" rev="0"/>
            </a:camera>
            <a:lightRig rig="legacyHarsh3" dir="l"/>
          </a:scene3d>
          <a:sp3d extrusionH="2259000" prstMaterial="legacyPlastic">
            <a:bevelT w="13500" h="13500" prst="angle"/>
            <a:bevelB w="13500" h="13500" prst="angle"/>
            <a:extrusionClr>
              <a:srgbClr val="003366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9459" name="Freeform 4"/>
          <p:cNvSpPr>
            <a:spLocks/>
          </p:cNvSpPr>
          <p:nvPr/>
        </p:nvSpPr>
        <p:spPr bwMode="gray">
          <a:xfrm>
            <a:off x="928688" y="3286125"/>
            <a:ext cx="7767637" cy="3043238"/>
          </a:xfrm>
          <a:custGeom>
            <a:avLst/>
            <a:gdLst>
              <a:gd name="T0" fmla="*/ 2147483647 w 4893"/>
              <a:gd name="T1" fmla="*/ 0 h 1917"/>
              <a:gd name="T2" fmla="*/ 2147483647 w 4893"/>
              <a:gd name="T3" fmla="*/ 2147483647 h 1917"/>
              <a:gd name="T4" fmla="*/ 2147483647 w 4893"/>
              <a:gd name="T5" fmla="*/ 2147483647 h 1917"/>
              <a:gd name="T6" fmla="*/ 2147483647 w 4893"/>
              <a:gd name="T7" fmla="*/ 2147483647 h 1917"/>
              <a:gd name="T8" fmla="*/ 0 w 4893"/>
              <a:gd name="T9" fmla="*/ 2147483647 h 1917"/>
              <a:gd name="T10" fmla="*/ 2147483647 w 4893"/>
              <a:gd name="T11" fmla="*/ 2147483647 h 1917"/>
              <a:gd name="T12" fmla="*/ 2147483647 w 4893"/>
              <a:gd name="T13" fmla="*/ 0 h 19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93"/>
              <a:gd name="T22" fmla="*/ 0 h 1917"/>
              <a:gd name="T23" fmla="*/ 4893 w 4893"/>
              <a:gd name="T24" fmla="*/ 1917 h 19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93" h="1917">
                <a:moveTo>
                  <a:pt x="4878" y="0"/>
                </a:moveTo>
                <a:cubicBezTo>
                  <a:pt x="4878" y="0"/>
                  <a:pt x="4891" y="226"/>
                  <a:pt x="4893" y="440"/>
                </a:cubicBezTo>
                <a:cubicBezTo>
                  <a:pt x="3867" y="440"/>
                  <a:pt x="3815" y="1811"/>
                  <a:pt x="2467" y="1917"/>
                </a:cubicBezTo>
                <a:cubicBezTo>
                  <a:pt x="1073" y="1877"/>
                  <a:pt x="1309" y="493"/>
                  <a:pt x="21" y="500"/>
                </a:cubicBezTo>
                <a:lnTo>
                  <a:pt x="0" y="2"/>
                </a:lnTo>
                <a:cubicBezTo>
                  <a:pt x="620" y="518"/>
                  <a:pt x="1873" y="671"/>
                  <a:pt x="2461" y="667"/>
                </a:cubicBezTo>
                <a:cubicBezTo>
                  <a:pt x="2461" y="667"/>
                  <a:pt x="4076" y="668"/>
                  <a:pt x="4878" y="0"/>
                </a:cubicBezTo>
                <a:close/>
              </a:path>
            </a:pathLst>
          </a:custGeom>
          <a:gradFill rotWithShape="1">
            <a:gsLst>
              <a:gs pos="0">
                <a:srgbClr val="0D2D47"/>
              </a:gs>
              <a:gs pos="50000">
                <a:srgbClr val="0F5C83"/>
              </a:gs>
              <a:gs pos="100000">
                <a:srgbClr val="0D2D47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gray">
          <a:xfrm flipH="1">
            <a:off x="2452688" y="5253038"/>
            <a:ext cx="874712" cy="712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gray">
          <a:xfrm>
            <a:off x="6207125" y="5268913"/>
            <a:ext cx="874713" cy="712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Line 7"/>
          <p:cNvSpPr>
            <a:spLocks noChangeShapeType="1"/>
          </p:cNvSpPr>
          <p:nvPr/>
        </p:nvSpPr>
        <p:spPr bwMode="gray">
          <a:xfrm flipH="1">
            <a:off x="903288" y="4908550"/>
            <a:ext cx="1143000" cy="331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Line 8"/>
          <p:cNvSpPr>
            <a:spLocks noChangeShapeType="1"/>
          </p:cNvSpPr>
          <p:nvPr/>
        </p:nvSpPr>
        <p:spPr bwMode="gray">
          <a:xfrm>
            <a:off x="7599363" y="4903788"/>
            <a:ext cx="1103312" cy="331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gray">
          <a:xfrm>
            <a:off x="2968625" y="4665663"/>
            <a:ext cx="3668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3200">
                <a:solidFill>
                  <a:srgbClr val="FEFFFF"/>
                </a:solidFill>
              </a:rPr>
              <a:t>Вас ждет успех!</a:t>
            </a:r>
            <a:endParaRPr lang="en-US" altLang="ru-RU" sz="3200">
              <a:solidFill>
                <a:srgbClr val="FEFFFF"/>
              </a:solidFill>
            </a:endParaRPr>
          </a:p>
        </p:txBody>
      </p:sp>
      <p:sp>
        <p:nvSpPr>
          <p:cNvPr id="19465" name="Line 10"/>
          <p:cNvSpPr>
            <a:spLocks noChangeShapeType="1"/>
          </p:cNvSpPr>
          <p:nvPr/>
        </p:nvSpPr>
        <p:spPr bwMode="gray">
          <a:xfrm flipH="1">
            <a:off x="2463800" y="3263900"/>
            <a:ext cx="874713" cy="712788"/>
          </a:xfrm>
          <a:prstGeom prst="line">
            <a:avLst/>
          </a:prstGeom>
          <a:noFill/>
          <a:ln w="9525">
            <a:solidFill>
              <a:srgbClr val="F8F8F8">
                <a:alpha val="39999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gray">
          <a:xfrm>
            <a:off x="6218238" y="3279775"/>
            <a:ext cx="874712" cy="712788"/>
          </a:xfrm>
          <a:prstGeom prst="line">
            <a:avLst/>
          </a:prstGeom>
          <a:noFill/>
          <a:ln w="9525">
            <a:solidFill>
              <a:srgbClr val="F8F8F8">
                <a:alpha val="39999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gray">
          <a:xfrm>
            <a:off x="4811713" y="3462338"/>
            <a:ext cx="0" cy="825500"/>
          </a:xfrm>
          <a:prstGeom prst="line">
            <a:avLst/>
          </a:prstGeom>
          <a:noFill/>
          <a:ln w="9525">
            <a:solidFill>
              <a:srgbClr val="F8F8F8">
                <a:alpha val="3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Freeform 13"/>
          <p:cNvSpPr>
            <a:spLocks/>
          </p:cNvSpPr>
          <p:nvPr/>
        </p:nvSpPr>
        <p:spPr bwMode="gray">
          <a:xfrm>
            <a:off x="922338" y="3268663"/>
            <a:ext cx="7743825" cy="1036637"/>
          </a:xfrm>
          <a:custGeom>
            <a:avLst/>
            <a:gdLst>
              <a:gd name="T0" fmla="*/ 0 w 4878"/>
              <a:gd name="T1" fmla="*/ 0 h 653"/>
              <a:gd name="T2" fmla="*/ 2147483647 w 4878"/>
              <a:gd name="T3" fmla="*/ 2147483647 h 653"/>
              <a:gd name="T4" fmla="*/ 2147483647 w 4878"/>
              <a:gd name="T5" fmla="*/ 2147483647 h 653"/>
              <a:gd name="T6" fmla="*/ 0 60000 65536"/>
              <a:gd name="T7" fmla="*/ 0 60000 65536"/>
              <a:gd name="T8" fmla="*/ 0 60000 65536"/>
              <a:gd name="T9" fmla="*/ 0 w 4878"/>
              <a:gd name="T10" fmla="*/ 0 h 653"/>
              <a:gd name="T11" fmla="*/ 4878 w 4878"/>
              <a:gd name="T12" fmla="*/ 653 h 6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78" h="653">
                <a:moveTo>
                  <a:pt x="0" y="0"/>
                </a:moveTo>
                <a:cubicBezTo>
                  <a:pt x="522" y="422"/>
                  <a:pt x="1577" y="653"/>
                  <a:pt x="2443" y="649"/>
                </a:cubicBezTo>
                <a:cubicBezTo>
                  <a:pt x="3387" y="645"/>
                  <a:pt x="4229" y="447"/>
                  <a:pt x="4878" y="17"/>
                </a:cubicBezTo>
              </a:path>
            </a:pathLst>
          </a:custGeom>
          <a:noFill/>
          <a:ln w="28575" cmpd="sng">
            <a:solidFill>
              <a:srgbClr val="FFFFFF">
                <a:alpha val="79999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gray">
          <a:xfrm flipH="1">
            <a:off x="2452688" y="5194300"/>
            <a:ext cx="874712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gray">
          <a:xfrm>
            <a:off x="6207125" y="5210175"/>
            <a:ext cx="874713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gray">
          <a:xfrm flipH="1">
            <a:off x="903288" y="4849813"/>
            <a:ext cx="1143000" cy="331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gray">
          <a:xfrm>
            <a:off x="7599363" y="4845050"/>
            <a:ext cx="1103312" cy="331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gray">
          <a:xfrm>
            <a:off x="4811713" y="3403600"/>
            <a:ext cx="0" cy="825500"/>
          </a:xfrm>
          <a:prstGeom prst="line">
            <a:avLst/>
          </a:prstGeom>
          <a:noFill/>
          <a:ln w="9525">
            <a:solidFill>
              <a:srgbClr val="F8F8F8">
                <a:alpha val="3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9474" name="Group 19"/>
          <p:cNvGrpSpPr>
            <a:grpSpLocks/>
          </p:cNvGrpSpPr>
          <p:nvPr/>
        </p:nvGrpSpPr>
        <p:grpSpPr bwMode="auto">
          <a:xfrm>
            <a:off x="1455738" y="2062163"/>
            <a:ext cx="1295400" cy="1371600"/>
            <a:chOff x="192" y="1917"/>
            <a:chExt cx="1042" cy="1102"/>
          </a:xfrm>
        </p:grpSpPr>
        <p:grpSp>
          <p:nvGrpSpPr>
            <p:cNvPr id="19505" name="Group 2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19507" name="Picture 21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8" name="Picture 2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3" name="Oval 2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CA96A">
                      <a:alpha val="55000"/>
                    </a:srgbClr>
                  </a:gs>
                  <a:gs pos="10000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pic>
          <p:nvPicPr>
            <p:cNvPr id="19506" name="Picture 24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5" name="Group 25"/>
          <p:cNvGrpSpPr>
            <a:grpSpLocks/>
          </p:cNvGrpSpPr>
          <p:nvPr/>
        </p:nvGrpSpPr>
        <p:grpSpPr bwMode="auto">
          <a:xfrm>
            <a:off x="6781800" y="2062163"/>
            <a:ext cx="1295400" cy="1371600"/>
            <a:chOff x="192" y="1917"/>
            <a:chExt cx="1042" cy="1102"/>
          </a:xfrm>
        </p:grpSpPr>
        <p:grpSp>
          <p:nvGrpSpPr>
            <p:cNvPr id="19498" name="Group 26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19500" name="Picture 27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1" name="Picture 28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49" name="Oval 29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FCA96A">
                      <a:alpha val="55000"/>
                    </a:srgbClr>
                  </a:gs>
                  <a:gs pos="100000">
                    <a:srgbClr val="FCA96A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pic>
          <p:nvPicPr>
            <p:cNvPr id="19499" name="Picture 30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1" name="Rectangle 31"/>
          <p:cNvSpPr>
            <a:spLocks noChangeArrowheads="1"/>
          </p:cNvSpPr>
          <p:nvPr/>
        </p:nvSpPr>
        <p:spPr bwMode="gray">
          <a:xfrm>
            <a:off x="1593850" y="2352675"/>
            <a:ext cx="1127125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buClr>
                <a:srgbClr val="FF0066"/>
              </a:buClr>
              <a:buSzPct val="75000"/>
              <a:buFont typeface="Arial" charset="0"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35</a:t>
            </a:r>
            <a:endParaRPr lang="ru-RU" sz="2000" b="1" kern="0" dirty="0">
              <a:solidFill>
                <a:srgbClr val="000000"/>
              </a:solidFill>
              <a:latin typeface="Arial"/>
            </a:endParaRPr>
          </a:p>
          <a:p>
            <a:pPr algn="ctr">
              <a:buClr>
                <a:srgbClr val="FF0066"/>
              </a:buClr>
              <a:buSzPct val="75000"/>
              <a:buFont typeface="Arial" charset="0"/>
              <a:buNone/>
              <a:defRPr/>
            </a:pPr>
            <a:r>
              <a:rPr lang="ru-RU" sz="2000" b="1" kern="0" dirty="0">
                <a:solidFill>
                  <a:srgbClr val="000000"/>
                </a:solidFill>
                <a:latin typeface="Arial"/>
              </a:rPr>
              <a:t>баллов</a:t>
            </a:r>
            <a:endParaRPr lang="en-US" altLang="ru-RU" sz="2000" b="1" dirty="0">
              <a:solidFill>
                <a:srgbClr val="080808"/>
              </a:solidFill>
            </a:endParaRPr>
          </a:p>
        </p:txBody>
      </p:sp>
      <p:sp>
        <p:nvSpPr>
          <p:cNvPr id="19477" name="Rectangle 32"/>
          <p:cNvSpPr>
            <a:spLocks noChangeArrowheads="1"/>
          </p:cNvSpPr>
          <p:nvPr/>
        </p:nvSpPr>
        <p:spPr bwMode="gray">
          <a:xfrm>
            <a:off x="6880225" y="2352675"/>
            <a:ext cx="1123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2000" b="1" dirty="0" smtClean="0">
                <a:solidFill>
                  <a:srgbClr val="080808"/>
                </a:solidFill>
              </a:rPr>
              <a:t>2</a:t>
            </a:r>
            <a:r>
              <a:rPr lang="en-US" altLang="ru-RU" sz="2000" b="1" dirty="0" smtClean="0">
                <a:solidFill>
                  <a:srgbClr val="080808"/>
                </a:solidFill>
              </a:rPr>
              <a:t>5</a:t>
            </a:r>
            <a:r>
              <a:rPr lang="ru-RU" altLang="ru-RU" sz="2000" b="1" dirty="0" smtClean="0">
                <a:solidFill>
                  <a:srgbClr val="080808"/>
                </a:solidFill>
              </a:rPr>
              <a:t> </a:t>
            </a:r>
            <a:endParaRPr lang="ru-RU" altLang="ru-RU" sz="2000" b="1" dirty="0">
              <a:solidFill>
                <a:srgbClr val="080808"/>
              </a:solidFill>
            </a:endParaRPr>
          </a:p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2000" b="1" dirty="0">
                <a:solidFill>
                  <a:srgbClr val="080808"/>
                </a:solidFill>
              </a:rPr>
              <a:t>баллов</a:t>
            </a:r>
            <a:endParaRPr lang="en-US" altLang="ru-RU" sz="2000" b="1" dirty="0">
              <a:solidFill>
                <a:srgbClr val="080808"/>
              </a:solidFill>
            </a:endParaRPr>
          </a:p>
        </p:txBody>
      </p:sp>
      <p:grpSp>
        <p:nvGrpSpPr>
          <p:cNvPr id="19478" name="Group 33"/>
          <p:cNvGrpSpPr>
            <a:grpSpLocks/>
          </p:cNvGrpSpPr>
          <p:nvPr/>
        </p:nvGrpSpPr>
        <p:grpSpPr bwMode="auto">
          <a:xfrm>
            <a:off x="2979738" y="2217738"/>
            <a:ext cx="1654175" cy="1749425"/>
            <a:chOff x="192" y="1917"/>
            <a:chExt cx="1042" cy="1102"/>
          </a:xfrm>
        </p:grpSpPr>
        <p:grpSp>
          <p:nvGrpSpPr>
            <p:cNvPr id="19491" name="Group 34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19493" name="Picture 35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4" name="Picture 36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57" name="Oval 37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FF775">
                      <a:alpha val="55000"/>
                    </a:srgbClr>
                  </a:gs>
                  <a:gs pos="10000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pic>
          <p:nvPicPr>
            <p:cNvPr id="19492" name="Picture 38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79" name="Group 39"/>
          <p:cNvGrpSpPr>
            <a:grpSpLocks/>
          </p:cNvGrpSpPr>
          <p:nvPr/>
        </p:nvGrpSpPr>
        <p:grpSpPr bwMode="auto">
          <a:xfrm>
            <a:off x="4875213" y="2217738"/>
            <a:ext cx="1654175" cy="1749425"/>
            <a:chOff x="192" y="1917"/>
            <a:chExt cx="1042" cy="1102"/>
          </a:xfrm>
        </p:grpSpPr>
        <p:grpSp>
          <p:nvGrpSpPr>
            <p:cNvPr id="19484" name="Group 40"/>
            <p:cNvGrpSpPr>
              <a:grpSpLocks/>
            </p:cNvGrpSpPr>
            <p:nvPr/>
          </p:nvGrpSpPr>
          <p:grpSpPr bwMode="auto">
            <a:xfrm>
              <a:off x="192" y="1917"/>
              <a:ext cx="1042" cy="1102"/>
              <a:chOff x="192" y="1917"/>
              <a:chExt cx="1042" cy="1102"/>
            </a:xfrm>
          </p:grpSpPr>
          <p:pic>
            <p:nvPicPr>
              <p:cNvPr id="19486" name="Picture 41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7" name="Picture 42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63" name="Oval 43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  <a:gs pos="50000">
                    <a:srgbClr val="6FF775">
                      <a:alpha val="55000"/>
                    </a:srgbClr>
                  </a:gs>
                  <a:gs pos="100000">
                    <a:srgbClr val="6FF775">
                      <a:gamma/>
                      <a:shade val="46275"/>
                      <a:invGamma/>
                      <a:alpha val="89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pic>
          <p:nvPicPr>
            <p:cNvPr id="19485" name="Picture 44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6" y="1927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5" name="Rectangle 45"/>
          <p:cNvSpPr>
            <a:spLocks noChangeArrowheads="1"/>
          </p:cNvSpPr>
          <p:nvPr/>
        </p:nvSpPr>
        <p:spPr bwMode="gray">
          <a:xfrm>
            <a:off x="3236913" y="2709863"/>
            <a:ext cx="1219200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srgbClr val="000000"/>
                </a:solidFill>
                <a:latin typeface="Arial"/>
              </a:rPr>
              <a:t>База 11 </a:t>
            </a:r>
          </a:p>
          <a:p>
            <a:pPr>
              <a:defRPr/>
            </a:pPr>
            <a:r>
              <a:rPr lang="ru-RU" sz="2000" b="1" kern="0" dirty="0">
                <a:solidFill>
                  <a:srgbClr val="000000"/>
                </a:solidFill>
                <a:latin typeface="Arial"/>
              </a:rPr>
              <a:t>классов</a:t>
            </a:r>
            <a:endParaRPr lang="ru-RU" sz="2000" b="1" dirty="0"/>
          </a:p>
        </p:txBody>
      </p:sp>
      <p:sp>
        <p:nvSpPr>
          <p:cNvPr id="19481" name="Rectangle 46"/>
          <p:cNvSpPr>
            <a:spLocks noChangeArrowheads="1"/>
          </p:cNvSpPr>
          <p:nvPr/>
        </p:nvSpPr>
        <p:spPr bwMode="gray">
          <a:xfrm>
            <a:off x="5022850" y="2709863"/>
            <a:ext cx="1292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2000" b="1">
                <a:solidFill>
                  <a:srgbClr val="080808"/>
                </a:solidFill>
              </a:rPr>
              <a:t>База 9 </a:t>
            </a:r>
          </a:p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2000" b="1">
                <a:solidFill>
                  <a:srgbClr val="080808"/>
                </a:solidFill>
              </a:rPr>
              <a:t>классов </a:t>
            </a:r>
            <a:endParaRPr lang="en-US" altLang="ru-RU" sz="2000" b="1">
              <a:solidFill>
                <a:srgbClr val="080808"/>
              </a:solidFill>
            </a:endParaRPr>
          </a:p>
        </p:txBody>
      </p:sp>
      <p:sp>
        <p:nvSpPr>
          <p:cNvPr id="47" name="Выгнутая вверх стрелка 46"/>
          <p:cNvSpPr/>
          <p:nvPr/>
        </p:nvSpPr>
        <p:spPr>
          <a:xfrm>
            <a:off x="5808663" y="1781175"/>
            <a:ext cx="1428750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Выгнутая вверх стрелка 47"/>
          <p:cNvSpPr/>
          <p:nvPr/>
        </p:nvSpPr>
        <p:spPr>
          <a:xfrm>
            <a:off x="2236744" y="1781160"/>
            <a:ext cx="1428760" cy="571504"/>
          </a:xfrm>
          <a:prstGeom prst="curvedDownArrow">
            <a:avLst/>
          </a:prstGeom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302087"/>
      </p:ext>
    </p:extLst>
  </p:cSld>
  <p:clrMapOvr>
    <a:masterClrMapping/>
  </p:clrMapOvr>
  <p:transition advClick="0" advTm="1051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88234" y="43543"/>
            <a:ext cx="8229600" cy="6491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altLang="ru-RU" sz="4300" b="1" i="1" kern="0" dirty="0">
                <a:latin typeface="+mj-lt"/>
                <a:ea typeface="+mj-ea"/>
                <a:cs typeface="+mj-cs"/>
              </a:rPr>
              <a:t>Сроки обучения</a:t>
            </a:r>
            <a:endParaRPr lang="en-US" altLang="ru-RU" sz="4300" b="1" i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gray">
          <a:xfrm>
            <a:off x="816132" y="3507830"/>
            <a:ext cx="7918747" cy="2262938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1" dir="t"/>
          </a:scene3d>
          <a:sp3d extrusionH="1218930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square" anchor="ctr">
            <a:spAutoFit/>
            <a:flatTx/>
          </a:bodyPr>
          <a:lstStyle/>
          <a:p>
            <a:endParaRPr lang="ru-RU"/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gray">
          <a:xfrm flipH="1">
            <a:off x="781109" y="3533312"/>
            <a:ext cx="4145230" cy="2232248"/>
          </a:xfrm>
          <a:prstGeom prst="rect">
            <a:avLst/>
          </a:prstGeom>
          <a:solidFill>
            <a:schemeClr val="accent2">
              <a:alpha val="50195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gray">
          <a:xfrm flipH="1">
            <a:off x="4932040" y="3501008"/>
            <a:ext cx="3791499" cy="2232248"/>
          </a:xfrm>
          <a:prstGeom prst="rect">
            <a:avLst/>
          </a:prstGeom>
          <a:solidFill>
            <a:schemeClr val="folHlink">
              <a:alpha val="50195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gray">
          <a:xfrm>
            <a:off x="959276" y="4234641"/>
            <a:ext cx="35987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rgbClr val="000000"/>
                </a:solidFill>
              </a:rPr>
              <a:t>На базе основного образования – </a:t>
            </a:r>
            <a:r>
              <a:rPr lang="ru-RU" sz="1600" dirty="0" smtClean="0"/>
              <a:t>2 года 10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>
                <a:solidFill>
                  <a:srgbClr val="000000"/>
                </a:solidFill>
              </a:rPr>
              <a:t>На базе общего среднего образования  - </a:t>
            </a:r>
            <a:r>
              <a:rPr lang="ru-RU" altLang="ru-RU" sz="1600" dirty="0" smtClean="0">
                <a:solidFill>
                  <a:srgbClr val="000000"/>
                </a:solidFill>
              </a:rPr>
              <a:t>1 год 10 </a:t>
            </a:r>
            <a:r>
              <a:rPr lang="ru-RU" altLang="ru-RU" sz="1600" dirty="0">
                <a:solidFill>
                  <a:srgbClr val="000000"/>
                </a:solidFill>
              </a:rPr>
              <a:t>месяцев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gray">
          <a:xfrm>
            <a:off x="5245527" y="4435459"/>
            <a:ext cx="2606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solidFill>
                  <a:srgbClr val="000000"/>
                </a:solidFill>
              </a:rPr>
              <a:t>1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altLang="ru-RU" sz="1600" dirty="0" smtClean="0">
                <a:solidFill>
                  <a:srgbClr val="000000"/>
                </a:solidFill>
              </a:rPr>
              <a:t> 10 </a:t>
            </a:r>
            <a:r>
              <a:rPr lang="ru-RU" altLang="ru-RU" sz="1600" dirty="0">
                <a:solidFill>
                  <a:srgbClr val="000000"/>
                </a:solidFill>
              </a:rPr>
              <a:t>месяцев</a:t>
            </a:r>
            <a:endParaRPr lang="en-US" altLang="ru-RU" sz="1600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1342856" y="3543070"/>
            <a:ext cx="2776498" cy="76944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182326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rgbClr val="FFFFFF"/>
                </a:solidFill>
              </a:rPr>
              <a:t>На дневном отделении</a:t>
            </a:r>
            <a:endParaRPr lang="en-US" altLang="ru-RU" sz="2200" b="1" dirty="0">
              <a:solidFill>
                <a:srgbClr val="FFFFFF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gray">
          <a:xfrm>
            <a:off x="4836598" y="3544690"/>
            <a:ext cx="3522198" cy="4308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182326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rgbClr val="FFFFFF"/>
                </a:solidFill>
              </a:rPr>
              <a:t>На заочном отделении</a:t>
            </a:r>
            <a:endParaRPr lang="en-US" altLang="ru-RU" sz="2200" b="1" dirty="0">
              <a:solidFill>
                <a:srgbClr val="FFFFFF"/>
              </a:solidFill>
            </a:endParaRPr>
          </a:p>
        </p:txBody>
      </p:sp>
      <p:pic>
        <p:nvPicPr>
          <p:cNvPr id="20489" name="Picture 13" descr="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598" y="1539750"/>
            <a:ext cx="1775196" cy="201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Freeform 14"/>
          <p:cNvSpPr>
            <a:spLocks/>
          </p:cNvSpPr>
          <p:nvPr/>
        </p:nvSpPr>
        <p:spPr bwMode="gray">
          <a:xfrm>
            <a:off x="4382573" y="745265"/>
            <a:ext cx="1341623" cy="2898085"/>
          </a:xfrm>
          <a:custGeom>
            <a:avLst/>
            <a:gdLst>
              <a:gd name="T0" fmla="*/ 2147483647 w 1243"/>
              <a:gd name="T1" fmla="*/ 2147483647 h 3407"/>
              <a:gd name="T2" fmla="*/ 2147483647 w 1243"/>
              <a:gd name="T3" fmla="*/ 2147483647 h 3407"/>
              <a:gd name="T4" fmla="*/ 2147483647 w 1243"/>
              <a:gd name="T5" fmla="*/ 2147483647 h 3407"/>
              <a:gd name="T6" fmla="*/ 2147483647 w 1243"/>
              <a:gd name="T7" fmla="*/ 2147483647 h 3407"/>
              <a:gd name="T8" fmla="*/ 2147483647 w 1243"/>
              <a:gd name="T9" fmla="*/ 2147483647 h 3407"/>
              <a:gd name="T10" fmla="*/ 2147483647 w 1243"/>
              <a:gd name="T11" fmla="*/ 2147483647 h 3407"/>
              <a:gd name="T12" fmla="*/ 2147483647 w 1243"/>
              <a:gd name="T13" fmla="*/ 2147483647 h 3407"/>
              <a:gd name="T14" fmla="*/ 2147483647 w 1243"/>
              <a:gd name="T15" fmla="*/ 2147483647 h 3407"/>
              <a:gd name="T16" fmla="*/ 2147483647 w 1243"/>
              <a:gd name="T17" fmla="*/ 2147483647 h 3407"/>
              <a:gd name="T18" fmla="*/ 2147483647 w 1243"/>
              <a:gd name="T19" fmla="*/ 2147483647 h 3407"/>
              <a:gd name="T20" fmla="*/ 2147483647 w 1243"/>
              <a:gd name="T21" fmla="*/ 2147483647 h 3407"/>
              <a:gd name="T22" fmla="*/ 2147483647 w 1243"/>
              <a:gd name="T23" fmla="*/ 2147483647 h 3407"/>
              <a:gd name="T24" fmla="*/ 2147483647 w 1243"/>
              <a:gd name="T25" fmla="*/ 2147483647 h 3407"/>
              <a:gd name="T26" fmla="*/ 2147483647 w 1243"/>
              <a:gd name="T27" fmla="*/ 2147483647 h 3407"/>
              <a:gd name="T28" fmla="*/ 2147483647 w 1243"/>
              <a:gd name="T29" fmla="*/ 2147483647 h 3407"/>
              <a:gd name="T30" fmla="*/ 2147483647 w 1243"/>
              <a:gd name="T31" fmla="*/ 2147483647 h 3407"/>
              <a:gd name="T32" fmla="*/ 2147483647 w 1243"/>
              <a:gd name="T33" fmla="*/ 2147483647 h 3407"/>
              <a:gd name="T34" fmla="*/ 2147483647 w 1243"/>
              <a:gd name="T35" fmla="*/ 2147483647 h 3407"/>
              <a:gd name="T36" fmla="*/ 2147483647 w 1243"/>
              <a:gd name="T37" fmla="*/ 2147483647 h 3407"/>
              <a:gd name="T38" fmla="*/ 2147483647 w 1243"/>
              <a:gd name="T39" fmla="*/ 2147483647 h 3407"/>
              <a:gd name="T40" fmla="*/ 2147483647 w 1243"/>
              <a:gd name="T41" fmla="*/ 2147483647 h 3407"/>
              <a:gd name="T42" fmla="*/ 2147483647 w 1243"/>
              <a:gd name="T43" fmla="*/ 2147483647 h 3407"/>
              <a:gd name="T44" fmla="*/ 2147483647 w 1243"/>
              <a:gd name="T45" fmla="*/ 2147483647 h 3407"/>
              <a:gd name="T46" fmla="*/ 2147483647 w 1243"/>
              <a:gd name="T47" fmla="*/ 2147483647 h 3407"/>
              <a:gd name="T48" fmla="*/ 2147483647 w 1243"/>
              <a:gd name="T49" fmla="*/ 2147483647 h 3407"/>
              <a:gd name="T50" fmla="*/ 2147483647 w 1243"/>
              <a:gd name="T51" fmla="*/ 2147483647 h 3407"/>
              <a:gd name="T52" fmla="*/ 2147483647 w 1243"/>
              <a:gd name="T53" fmla="*/ 2147483647 h 3407"/>
              <a:gd name="T54" fmla="*/ 2147483647 w 1243"/>
              <a:gd name="T55" fmla="*/ 2147483647 h 3407"/>
              <a:gd name="T56" fmla="*/ 2147483647 w 1243"/>
              <a:gd name="T57" fmla="*/ 2147483647 h 3407"/>
              <a:gd name="T58" fmla="*/ 2147483647 w 1243"/>
              <a:gd name="T59" fmla="*/ 2147483647 h 3407"/>
              <a:gd name="T60" fmla="*/ 2147483647 w 1243"/>
              <a:gd name="T61" fmla="*/ 2147483647 h 3407"/>
              <a:gd name="T62" fmla="*/ 2147483647 w 1243"/>
              <a:gd name="T63" fmla="*/ 2147483647 h 3407"/>
              <a:gd name="T64" fmla="*/ 2147483647 w 1243"/>
              <a:gd name="T65" fmla="*/ 2147483647 h 3407"/>
              <a:gd name="T66" fmla="*/ 2147483647 w 1243"/>
              <a:gd name="T67" fmla="*/ 2147483647 h 3407"/>
              <a:gd name="T68" fmla="*/ 2147483647 w 1243"/>
              <a:gd name="T69" fmla="*/ 2147483647 h 3407"/>
              <a:gd name="T70" fmla="*/ 2147483647 w 1243"/>
              <a:gd name="T71" fmla="*/ 2147483647 h 3407"/>
              <a:gd name="T72" fmla="*/ 2147483647 w 1243"/>
              <a:gd name="T73" fmla="*/ 2147483647 h 3407"/>
              <a:gd name="T74" fmla="*/ 2147483647 w 1243"/>
              <a:gd name="T75" fmla="*/ 2147483647 h 3407"/>
              <a:gd name="T76" fmla="*/ 2147483647 w 1243"/>
              <a:gd name="T77" fmla="*/ 2147483647 h 3407"/>
              <a:gd name="T78" fmla="*/ 2147483647 w 1243"/>
              <a:gd name="T79" fmla="*/ 2147483647 h 3407"/>
              <a:gd name="T80" fmla="*/ 2147483647 w 1243"/>
              <a:gd name="T81" fmla="*/ 2147483647 h 3407"/>
              <a:gd name="T82" fmla="*/ 2147483647 w 1243"/>
              <a:gd name="T83" fmla="*/ 2147483647 h 3407"/>
              <a:gd name="T84" fmla="*/ 2147483647 w 1243"/>
              <a:gd name="T85" fmla="*/ 2147483647 h 3407"/>
              <a:gd name="T86" fmla="*/ 2147483647 w 1243"/>
              <a:gd name="T87" fmla="*/ 2147483647 h 3407"/>
              <a:gd name="T88" fmla="*/ 2147483647 w 1243"/>
              <a:gd name="T89" fmla="*/ 2147483647 h 3407"/>
              <a:gd name="T90" fmla="*/ 2147483647 w 1243"/>
              <a:gd name="T91" fmla="*/ 2147483647 h 3407"/>
              <a:gd name="T92" fmla="*/ 2147483647 w 1243"/>
              <a:gd name="T93" fmla="*/ 2147483647 h 3407"/>
              <a:gd name="T94" fmla="*/ 2147483647 w 1243"/>
              <a:gd name="T95" fmla="*/ 2147483647 h 3407"/>
              <a:gd name="T96" fmla="*/ 2147483647 w 1243"/>
              <a:gd name="T97" fmla="*/ 2147483647 h 3407"/>
              <a:gd name="T98" fmla="*/ 2147483647 w 1243"/>
              <a:gd name="T99" fmla="*/ 2147483647 h 3407"/>
              <a:gd name="T100" fmla="*/ 2147483647 w 1243"/>
              <a:gd name="T101" fmla="*/ 2147483647 h 3407"/>
              <a:gd name="T102" fmla="*/ 2147483647 w 1243"/>
              <a:gd name="T103" fmla="*/ 2147483647 h 3407"/>
              <a:gd name="T104" fmla="*/ 2147483647 w 1243"/>
              <a:gd name="T105" fmla="*/ 2147483647 h 340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3"/>
              <a:gd name="T160" fmla="*/ 0 h 3407"/>
              <a:gd name="T161" fmla="*/ 1243 w 1243"/>
              <a:gd name="T162" fmla="*/ 3407 h 340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3" h="3407">
                <a:moveTo>
                  <a:pt x="109" y="377"/>
                </a:moveTo>
                <a:lnTo>
                  <a:pt x="128" y="466"/>
                </a:lnTo>
                <a:cubicBezTo>
                  <a:pt x="137" y="505"/>
                  <a:pt x="151" y="571"/>
                  <a:pt x="166" y="611"/>
                </a:cubicBezTo>
                <a:cubicBezTo>
                  <a:pt x="181" y="651"/>
                  <a:pt x="222" y="678"/>
                  <a:pt x="217" y="704"/>
                </a:cubicBezTo>
                <a:lnTo>
                  <a:pt x="133" y="770"/>
                </a:lnTo>
                <a:cubicBezTo>
                  <a:pt x="112" y="788"/>
                  <a:pt x="98" y="794"/>
                  <a:pt x="92" y="813"/>
                </a:cubicBezTo>
                <a:cubicBezTo>
                  <a:pt x="85" y="829"/>
                  <a:pt x="95" y="865"/>
                  <a:pt x="95" y="884"/>
                </a:cubicBezTo>
                <a:cubicBezTo>
                  <a:pt x="95" y="903"/>
                  <a:pt x="88" y="905"/>
                  <a:pt x="91" y="926"/>
                </a:cubicBezTo>
                <a:lnTo>
                  <a:pt x="112" y="1008"/>
                </a:lnTo>
                <a:lnTo>
                  <a:pt x="128" y="1079"/>
                </a:lnTo>
                <a:lnTo>
                  <a:pt x="113" y="1112"/>
                </a:lnTo>
                <a:lnTo>
                  <a:pt x="104" y="1192"/>
                </a:lnTo>
                <a:lnTo>
                  <a:pt x="113" y="1274"/>
                </a:lnTo>
                <a:cubicBezTo>
                  <a:pt x="115" y="1297"/>
                  <a:pt x="111" y="1314"/>
                  <a:pt x="113" y="1332"/>
                </a:cubicBezTo>
                <a:cubicBezTo>
                  <a:pt x="115" y="1351"/>
                  <a:pt x="122" y="1366"/>
                  <a:pt x="124" y="1383"/>
                </a:cubicBezTo>
                <a:cubicBezTo>
                  <a:pt x="126" y="1400"/>
                  <a:pt x="125" y="1418"/>
                  <a:pt x="128" y="1434"/>
                </a:cubicBezTo>
                <a:cubicBezTo>
                  <a:pt x="123" y="1450"/>
                  <a:pt x="99" y="1467"/>
                  <a:pt x="95" y="1487"/>
                </a:cubicBezTo>
                <a:cubicBezTo>
                  <a:pt x="91" y="1507"/>
                  <a:pt x="103" y="1535"/>
                  <a:pt x="104" y="1555"/>
                </a:cubicBezTo>
                <a:lnTo>
                  <a:pt x="95" y="1595"/>
                </a:lnTo>
                <a:lnTo>
                  <a:pt x="85" y="1629"/>
                </a:lnTo>
                <a:lnTo>
                  <a:pt x="88" y="1674"/>
                </a:lnTo>
                <a:cubicBezTo>
                  <a:pt x="86" y="1687"/>
                  <a:pt x="74" y="1696"/>
                  <a:pt x="71" y="1707"/>
                </a:cubicBezTo>
                <a:cubicBezTo>
                  <a:pt x="68" y="1718"/>
                  <a:pt x="79" y="1728"/>
                  <a:pt x="68" y="1743"/>
                </a:cubicBezTo>
                <a:cubicBezTo>
                  <a:pt x="58" y="1758"/>
                  <a:pt x="18" y="1782"/>
                  <a:pt x="10" y="1800"/>
                </a:cubicBezTo>
                <a:cubicBezTo>
                  <a:pt x="0" y="1817"/>
                  <a:pt x="11" y="1822"/>
                  <a:pt x="19" y="1854"/>
                </a:cubicBezTo>
                <a:lnTo>
                  <a:pt x="28" y="1916"/>
                </a:lnTo>
                <a:lnTo>
                  <a:pt x="64" y="1982"/>
                </a:lnTo>
                <a:lnTo>
                  <a:pt x="71" y="2037"/>
                </a:lnTo>
                <a:lnTo>
                  <a:pt x="85" y="2090"/>
                </a:lnTo>
                <a:lnTo>
                  <a:pt x="173" y="2259"/>
                </a:lnTo>
                <a:lnTo>
                  <a:pt x="223" y="2352"/>
                </a:lnTo>
                <a:lnTo>
                  <a:pt x="249" y="2402"/>
                </a:lnTo>
                <a:lnTo>
                  <a:pt x="301" y="2490"/>
                </a:lnTo>
                <a:lnTo>
                  <a:pt x="335" y="2559"/>
                </a:lnTo>
                <a:lnTo>
                  <a:pt x="362" y="2615"/>
                </a:lnTo>
                <a:cubicBezTo>
                  <a:pt x="371" y="2634"/>
                  <a:pt x="385" y="2659"/>
                  <a:pt x="391" y="2676"/>
                </a:cubicBezTo>
                <a:cubicBezTo>
                  <a:pt x="397" y="2693"/>
                  <a:pt x="392" y="2702"/>
                  <a:pt x="401" y="2717"/>
                </a:cubicBezTo>
                <a:lnTo>
                  <a:pt x="443" y="2765"/>
                </a:lnTo>
                <a:lnTo>
                  <a:pt x="346" y="2816"/>
                </a:lnTo>
                <a:lnTo>
                  <a:pt x="262" y="2874"/>
                </a:lnTo>
                <a:cubicBezTo>
                  <a:pt x="248" y="2892"/>
                  <a:pt x="263" y="2915"/>
                  <a:pt x="263" y="2922"/>
                </a:cubicBezTo>
                <a:cubicBezTo>
                  <a:pt x="263" y="2929"/>
                  <a:pt x="254" y="2913"/>
                  <a:pt x="260" y="2919"/>
                </a:cubicBezTo>
                <a:cubicBezTo>
                  <a:pt x="266" y="2932"/>
                  <a:pt x="276" y="2956"/>
                  <a:pt x="298" y="2958"/>
                </a:cubicBezTo>
                <a:lnTo>
                  <a:pt x="386" y="2942"/>
                </a:lnTo>
                <a:lnTo>
                  <a:pt x="367" y="2961"/>
                </a:lnTo>
                <a:lnTo>
                  <a:pt x="341" y="3069"/>
                </a:lnTo>
                <a:lnTo>
                  <a:pt x="370" y="3103"/>
                </a:lnTo>
                <a:lnTo>
                  <a:pt x="298" y="3273"/>
                </a:lnTo>
                <a:lnTo>
                  <a:pt x="268" y="3344"/>
                </a:lnTo>
                <a:cubicBezTo>
                  <a:pt x="266" y="3363"/>
                  <a:pt x="269" y="3380"/>
                  <a:pt x="284" y="3389"/>
                </a:cubicBezTo>
                <a:cubicBezTo>
                  <a:pt x="296" y="3397"/>
                  <a:pt x="335" y="3407"/>
                  <a:pt x="361" y="3396"/>
                </a:cubicBezTo>
                <a:lnTo>
                  <a:pt x="443" y="3321"/>
                </a:lnTo>
                <a:lnTo>
                  <a:pt x="491" y="3249"/>
                </a:lnTo>
                <a:lnTo>
                  <a:pt x="515" y="3140"/>
                </a:lnTo>
                <a:lnTo>
                  <a:pt x="564" y="3103"/>
                </a:lnTo>
                <a:lnTo>
                  <a:pt x="588" y="3055"/>
                </a:lnTo>
                <a:lnTo>
                  <a:pt x="631" y="2934"/>
                </a:lnTo>
                <a:lnTo>
                  <a:pt x="647" y="2831"/>
                </a:lnTo>
                <a:lnTo>
                  <a:pt x="668" y="2811"/>
                </a:lnTo>
                <a:cubicBezTo>
                  <a:pt x="671" y="2801"/>
                  <a:pt x="665" y="2789"/>
                  <a:pt x="667" y="2771"/>
                </a:cubicBezTo>
                <a:cubicBezTo>
                  <a:pt x="669" y="2753"/>
                  <a:pt x="679" y="2716"/>
                  <a:pt x="680" y="2702"/>
                </a:cubicBezTo>
                <a:cubicBezTo>
                  <a:pt x="678" y="2685"/>
                  <a:pt x="670" y="2695"/>
                  <a:pt x="670" y="2685"/>
                </a:cubicBezTo>
                <a:lnTo>
                  <a:pt x="679" y="2640"/>
                </a:lnTo>
                <a:lnTo>
                  <a:pt x="676" y="2589"/>
                </a:lnTo>
                <a:lnTo>
                  <a:pt x="685" y="2499"/>
                </a:lnTo>
                <a:lnTo>
                  <a:pt x="703" y="2448"/>
                </a:lnTo>
                <a:lnTo>
                  <a:pt x="712" y="2400"/>
                </a:lnTo>
                <a:lnTo>
                  <a:pt x="718" y="2331"/>
                </a:lnTo>
                <a:lnTo>
                  <a:pt x="733" y="2257"/>
                </a:lnTo>
                <a:lnTo>
                  <a:pt x="760" y="2133"/>
                </a:lnTo>
                <a:cubicBezTo>
                  <a:pt x="771" y="2106"/>
                  <a:pt x="793" y="2115"/>
                  <a:pt x="799" y="2096"/>
                </a:cubicBezTo>
                <a:cubicBezTo>
                  <a:pt x="805" y="2077"/>
                  <a:pt x="802" y="2051"/>
                  <a:pt x="796" y="2021"/>
                </a:cubicBezTo>
                <a:lnTo>
                  <a:pt x="764" y="1916"/>
                </a:lnTo>
                <a:lnTo>
                  <a:pt x="769" y="1788"/>
                </a:lnTo>
                <a:lnTo>
                  <a:pt x="757" y="1725"/>
                </a:lnTo>
                <a:lnTo>
                  <a:pt x="758" y="1676"/>
                </a:lnTo>
                <a:lnTo>
                  <a:pt x="745" y="1625"/>
                </a:lnTo>
                <a:lnTo>
                  <a:pt x="740" y="1476"/>
                </a:lnTo>
                <a:lnTo>
                  <a:pt x="757" y="1418"/>
                </a:lnTo>
                <a:lnTo>
                  <a:pt x="767" y="1338"/>
                </a:lnTo>
                <a:lnTo>
                  <a:pt x="787" y="1280"/>
                </a:lnTo>
                <a:lnTo>
                  <a:pt x="797" y="1223"/>
                </a:lnTo>
                <a:lnTo>
                  <a:pt x="806" y="1218"/>
                </a:lnTo>
                <a:lnTo>
                  <a:pt x="842" y="1223"/>
                </a:lnTo>
                <a:lnTo>
                  <a:pt x="997" y="1176"/>
                </a:lnTo>
                <a:lnTo>
                  <a:pt x="1070" y="1137"/>
                </a:lnTo>
                <a:lnTo>
                  <a:pt x="1093" y="1083"/>
                </a:lnTo>
                <a:cubicBezTo>
                  <a:pt x="1116" y="1063"/>
                  <a:pt x="1187" y="1039"/>
                  <a:pt x="1207" y="1017"/>
                </a:cubicBezTo>
                <a:cubicBezTo>
                  <a:pt x="1226" y="993"/>
                  <a:pt x="1204" y="970"/>
                  <a:pt x="1210" y="951"/>
                </a:cubicBezTo>
                <a:cubicBezTo>
                  <a:pt x="1216" y="932"/>
                  <a:pt x="1238" y="919"/>
                  <a:pt x="1241" y="902"/>
                </a:cubicBezTo>
                <a:cubicBezTo>
                  <a:pt x="1243" y="881"/>
                  <a:pt x="1230" y="867"/>
                  <a:pt x="1229" y="848"/>
                </a:cubicBezTo>
                <a:cubicBezTo>
                  <a:pt x="1228" y="829"/>
                  <a:pt x="1242" y="810"/>
                  <a:pt x="1237" y="789"/>
                </a:cubicBezTo>
                <a:cubicBezTo>
                  <a:pt x="1234" y="763"/>
                  <a:pt x="1208" y="745"/>
                  <a:pt x="1201" y="720"/>
                </a:cubicBezTo>
                <a:cubicBezTo>
                  <a:pt x="1195" y="689"/>
                  <a:pt x="1208" y="660"/>
                  <a:pt x="1195" y="641"/>
                </a:cubicBezTo>
                <a:cubicBezTo>
                  <a:pt x="1179" y="620"/>
                  <a:pt x="1144" y="620"/>
                  <a:pt x="1121" y="608"/>
                </a:cubicBezTo>
                <a:cubicBezTo>
                  <a:pt x="1098" y="596"/>
                  <a:pt x="1069" y="583"/>
                  <a:pt x="1055" y="569"/>
                </a:cubicBezTo>
                <a:cubicBezTo>
                  <a:pt x="1037" y="556"/>
                  <a:pt x="1038" y="541"/>
                  <a:pt x="1037" y="522"/>
                </a:cubicBezTo>
                <a:cubicBezTo>
                  <a:pt x="1036" y="503"/>
                  <a:pt x="1044" y="481"/>
                  <a:pt x="1051" y="452"/>
                </a:cubicBezTo>
                <a:cubicBezTo>
                  <a:pt x="1058" y="423"/>
                  <a:pt x="1076" y="374"/>
                  <a:pt x="1081" y="345"/>
                </a:cubicBezTo>
                <a:cubicBezTo>
                  <a:pt x="1088" y="304"/>
                  <a:pt x="1087" y="297"/>
                  <a:pt x="1082" y="281"/>
                </a:cubicBezTo>
                <a:cubicBezTo>
                  <a:pt x="1077" y="265"/>
                  <a:pt x="1066" y="251"/>
                  <a:pt x="1052" y="246"/>
                </a:cubicBezTo>
                <a:cubicBezTo>
                  <a:pt x="1040" y="242"/>
                  <a:pt x="1016" y="232"/>
                  <a:pt x="999" y="249"/>
                </a:cubicBezTo>
                <a:cubicBezTo>
                  <a:pt x="983" y="265"/>
                  <a:pt x="963" y="309"/>
                  <a:pt x="953" y="344"/>
                </a:cubicBezTo>
                <a:cubicBezTo>
                  <a:pt x="945" y="376"/>
                  <a:pt x="945" y="434"/>
                  <a:pt x="941" y="462"/>
                </a:cubicBezTo>
                <a:lnTo>
                  <a:pt x="927" y="515"/>
                </a:lnTo>
                <a:lnTo>
                  <a:pt x="907" y="545"/>
                </a:lnTo>
                <a:lnTo>
                  <a:pt x="883" y="626"/>
                </a:lnTo>
                <a:lnTo>
                  <a:pt x="866" y="690"/>
                </a:lnTo>
                <a:lnTo>
                  <a:pt x="869" y="780"/>
                </a:lnTo>
                <a:lnTo>
                  <a:pt x="860" y="782"/>
                </a:lnTo>
                <a:lnTo>
                  <a:pt x="832" y="699"/>
                </a:lnTo>
                <a:lnTo>
                  <a:pt x="794" y="659"/>
                </a:lnTo>
                <a:cubicBezTo>
                  <a:pt x="777" y="648"/>
                  <a:pt x="750" y="636"/>
                  <a:pt x="727" y="633"/>
                </a:cubicBezTo>
                <a:cubicBezTo>
                  <a:pt x="706" y="630"/>
                  <a:pt x="677" y="642"/>
                  <a:pt x="656" y="641"/>
                </a:cubicBezTo>
                <a:cubicBezTo>
                  <a:pt x="634" y="640"/>
                  <a:pt x="610" y="632"/>
                  <a:pt x="602" y="627"/>
                </a:cubicBezTo>
                <a:lnTo>
                  <a:pt x="605" y="609"/>
                </a:lnTo>
                <a:lnTo>
                  <a:pt x="533" y="545"/>
                </a:lnTo>
                <a:cubicBezTo>
                  <a:pt x="524" y="530"/>
                  <a:pt x="544" y="530"/>
                  <a:pt x="550" y="521"/>
                </a:cubicBezTo>
                <a:cubicBezTo>
                  <a:pt x="556" y="512"/>
                  <a:pt x="565" y="503"/>
                  <a:pt x="572" y="489"/>
                </a:cubicBezTo>
                <a:cubicBezTo>
                  <a:pt x="582" y="469"/>
                  <a:pt x="591" y="455"/>
                  <a:pt x="595" y="434"/>
                </a:cubicBezTo>
                <a:cubicBezTo>
                  <a:pt x="597" y="419"/>
                  <a:pt x="596" y="402"/>
                  <a:pt x="593" y="399"/>
                </a:cubicBezTo>
                <a:cubicBezTo>
                  <a:pt x="590" y="396"/>
                  <a:pt x="578" y="393"/>
                  <a:pt x="578" y="389"/>
                </a:cubicBezTo>
                <a:cubicBezTo>
                  <a:pt x="578" y="385"/>
                  <a:pt x="588" y="378"/>
                  <a:pt x="592" y="374"/>
                </a:cubicBezTo>
                <a:lnTo>
                  <a:pt x="604" y="365"/>
                </a:lnTo>
                <a:lnTo>
                  <a:pt x="599" y="342"/>
                </a:lnTo>
                <a:lnTo>
                  <a:pt x="613" y="345"/>
                </a:lnTo>
                <a:lnTo>
                  <a:pt x="602" y="306"/>
                </a:lnTo>
                <a:cubicBezTo>
                  <a:pt x="603" y="298"/>
                  <a:pt x="617" y="300"/>
                  <a:pt x="617" y="294"/>
                </a:cubicBezTo>
                <a:cubicBezTo>
                  <a:pt x="618" y="290"/>
                  <a:pt x="600" y="277"/>
                  <a:pt x="599" y="270"/>
                </a:cubicBezTo>
                <a:lnTo>
                  <a:pt x="622" y="261"/>
                </a:lnTo>
                <a:cubicBezTo>
                  <a:pt x="621" y="252"/>
                  <a:pt x="594" y="221"/>
                  <a:pt x="593" y="216"/>
                </a:cubicBezTo>
                <a:cubicBezTo>
                  <a:pt x="594" y="211"/>
                  <a:pt x="623" y="249"/>
                  <a:pt x="617" y="231"/>
                </a:cubicBezTo>
                <a:cubicBezTo>
                  <a:pt x="611" y="213"/>
                  <a:pt x="599" y="197"/>
                  <a:pt x="595" y="189"/>
                </a:cubicBezTo>
                <a:cubicBezTo>
                  <a:pt x="591" y="182"/>
                  <a:pt x="575" y="164"/>
                  <a:pt x="604" y="177"/>
                </a:cubicBezTo>
                <a:cubicBezTo>
                  <a:pt x="633" y="190"/>
                  <a:pt x="581" y="155"/>
                  <a:pt x="575" y="146"/>
                </a:cubicBezTo>
                <a:cubicBezTo>
                  <a:pt x="569" y="137"/>
                  <a:pt x="565" y="127"/>
                  <a:pt x="566" y="122"/>
                </a:cubicBezTo>
                <a:cubicBezTo>
                  <a:pt x="567" y="117"/>
                  <a:pt x="584" y="121"/>
                  <a:pt x="581" y="117"/>
                </a:cubicBezTo>
                <a:cubicBezTo>
                  <a:pt x="578" y="113"/>
                  <a:pt x="560" y="107"/>
                  <a:pt x="550" y="98"/>
                </a:cubicBezTo>
                <a:cubicBezTo>
                  <a:pt x="540" y="89"/>
                  <a:pt x="537" y="74"/>
                  <a:pt x="523" y="63"/>
                </a:cubicBezTo>
                <a:cubicBezTo>
                  <a:pt x="507" y="48"/>
                  <a:pt x="485" y="40"/>
                  <a:pt x="467" y="31"/>
                </a:cubicBezTo>
                <a:cubicBezTo>
                  <a:pt x="449" y="22"/>
                  <a:pt x="434" y="16"/>
                  <a:pt x="416" y="11"/>
                </a:cubicBezTo>
                <a:cubicBezTo>
                  <a:pt x="398" y="6"/>
                  <a:pt x="378" y="0"/>
                  <a:pt x="359" y="2"/>
                </a:cubicBezTo>
                <a:cubicBezTo>
                  <a:pt x="339" y="5"/>
                  <a:pt x="321" y="19"/>
                  <a:pt x="304" y="21"/>
                </a:cubicBezTo>
                <a:cubicBezTo>
                  <a:pt x="287" y="23"/>
                  <a:pt x="275" y="8"/>
                  <a:pt x="256" y="12"/>
                </a:cubicBezTo>
                <a:cubicBezTo>
                  <a:pt x="239" y="15"/>
                  <a:pt x="208" y="31"/>
                  <a:pt x="190" y="44"/>
                </a:cubicBezTo>
                <a:lnTo>
                  <a:pt x="136" y="87"/>
                </a:lnTo>
                <a:cubicBezTo>
                  <a:pt x="127" y="92"/>
                  <a:pt x="137" y="72"/>
                  <a:pt x="134" y="75"/>
                </a:cubicBezTo>
                <a:cubicBezTo>
                  <a:pt x="132" y="77"/>
                  <a:pt x="125" y="96"/>
                  <a:pt x="121" y="104"/>
                </a:cubicBezTo>
                <a:cubicBezTo>
                  <a:pt x="118" y="105"/>
                  <a:pt x="117" y="80"/>
                  <a:pt x="115" y="84"/>
                </a:cubicBezTo>
                <a:cubicBezTo>
                  <a:pt x="113" y="88"/>
                  <a:pt x="115" y="111"/>
                  <a:pt x="112" y="126"/>
                </a:cubicBezTo>
                <a:cubicBezTo>
                  <a:pt x="109" y="141"/>
                  <a:pt x="100" y="170"/>
                  <a:pt x="94" y="174"/>
                </a:cubicBezTo>
                <a:cubicBezTo>
                  <a:pt x="90" y="187"/>
                  <a:pt x="72" y="133"/>
                  <a:pt x="77" y="152"/>
                </a:cubicBezTo>
                <a:cubicBezTo>
                  <a:pt x="82" y="171"/>
                  <a:pt x="86" y="196"/>
                  <a:pt x="85" y="200"/>
                </a:cubicBezTo>
                <a:cubicBezTo>
                  <a:pt x="84" y="204"/>
                  <a:pt x="73" y="170"/>
                  <a:pt x="70" y="176"/>
                </a:cubicBezTo>
                <a:cubicBezTo>
                  <a:pt x="87" y="212"/>
                  <a:pt x="67" y="215"/>
                  <a:pt x="68" y="237"/>
                </a:cubicBezTo>
                <a:cubicBezTo>
                  <a:pt x="66" y="252"/>
                  <a:pt x="77" y="263"/>
                  <a:pt x="58" y="269"/>
                </a:cubicBezTo>
                <a:cubicBezTo>
                  <a:pt x="39" y="275"/>
                  <a:pt x="77" y="275"/>
                  <a:pt x="77" y="279"/>
                </a:cubicBezTo>
                <a:cubicBezTo>
                  <a:pt x="77" y="283"/>
                  <a:pt x="74" y="297"/>
                  <a:pt x="58" y="294"/>
                </a:cubicBezTo>
                <a:cubicBezTo>
                  <a:pt x="42" y="291"/>
                  <a:pt x="80" y="310"/>
                  <a:pt x="85" y="318"/>
                </a:cubicBezTo>
                <a:cubicBezTo>
                  <a:pt x="90" y="326"/>
                  <a:pt x="85" y="334"/>
                  <a:pt x="89" y="344"/>
                </a:cubicBezTo>
                <a:lnTo>
                  <a:pt x="109" y="377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E0E0E0"/>
              </a:gs>
            </a:gsLst>
            <a:lin ang="5400000" scaled="1"/>
          </a:gradFill>
          <a:ln w="12700" cap="flat" cmpd="sng">
            <a:solidFill>
              <a:srgbClr val="969696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91" name="Picture 15" descr="2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274" y="2093628"/>
            <a:ext cx="1424285" cy="168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6" descr="1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670" y="1895740"/>
            <a:ext cx="1911433" cy="191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7" descr="2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772816"/>
            <a:ext cx="2091016" cy="18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547923"/>
      </p:ext>
    </p:extLst>
  </p:cSld>
  <p:clrMapOvr>
    <a:masterClrMapping/>
  </p:clrMapOvr>
  <p:transition advClick="0" advTm="1051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2286000" y="1928813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297113" y="4383088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749550" y="191452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754313" y="4687888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2606675" y="2598738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828925" y="3332163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2678113" y="40005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2" name="Rectangle 9"/>
          <p:cNvSpPr>
            <a:spLocks noGrp="1" noChangeArrowheads="1"/>
          </p:cNvSpPr>
          <p:nvPr>
            <p:ph type="title"/>
          </p:nvPr>
        </p:nvSpPr>
        <p:spPr>
          <a:xfrm>
            <a:off x="1766888" y="428625"/>
            <a:ext cx="7377112" cy="868363"/>
          </a:xfrm>
        </p:spPr>
        <p:txBody>
          <a:bodyPr/>
          <a:lstStyle/>
          <a:p>
            <a:pPr eaLnBrk="1" hangingPunct="1"/>
            <a:r>
              <a:rPr lang="ru-RU" altLang="ru-RU" sz="4400" smtClean="0"/>
              <a:t>Перечень необходимых документов</a:t>
            </a:r>
            <a:endParaRPr lang="en-US" altLang="ru-RU" sz="4300" smtClean="0"/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2800" y="168592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3571875" y="1714500"/>
            <a:ext cx="478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Подлинник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документа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об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образовании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gray">
          <a:xfrm>
            <a:off x="3286125" y="2357438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3576638" y="2422525"/>
            <a:ext cx="454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en-US" b="1">
                <a:solidFill>
                  <a:srgbClr val="000000"/>
                </a:solidFill>
              </a:rPr>
              <a:t>Медицинская справка, форма</a:t>
            </a:r>
            <a:r>
              <a:rPr lang="ru-RU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№086-У</a:t>
            </a:r>
            <a:endParaRPr lang="ru-RU" altLang="ru-RU"/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429000" y="3071813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3865563" y="3179763"/>
            <a:ext cx="3303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en-US" b="1">
                <a:solidFill>
                  <a:srgbClr val="000000"/>
                </a:solidFill>
              </a:rPr>
              <a:t>Копия прививочного листа</a:t>
            </a:r>
            <a:endParaRPr lang="ru-RU" altLang="ru-RU"/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80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gray">
          <a:xfrm>
            <a:off x="3209925" y="249078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355975" y="3217863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gray">
          <a:xfrm>
            <a:off x="3357563" y="3786188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3933825" y="3876675"/>
            <a:ext cx="2268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en-US" b="1">
                <a:solidFill>
                  <a:srgbClr val="000000"/>
                </a:solidFill>
              </a:rPr>
              <a:t>6 фотографий 3х4</a:t>
            </a:r>
            <a:endParaRPr lang="ru-RU" altLang="ru-RU"/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gray">
          <a:xfrm>
            <a:off x="3268663" y="39243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57563" y="4500563"/>
            <a:ext cx="5102225" cy="8921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3643313" y="4572000"/>
            <a:ext cx="49037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ru-RU" sz="1600" b="1">
                <a:solidFill>
                  <a:srgbClr val="000000"/>
                </a:solidFill>
              </a:rPr>
              <a:t> </a:t>
            </a:r>
            <a:r>
              <a:rPr lang="en-US" sz="1600" b="1">
                <a:solidFill>
                  <a:srgbClr val="000000"/>
                </a:solidFill>
              </a:rPr>
              <a:t>Сертификат с результатами</a:t>
            </a:r>
            <a:r>
              <a:rPr lang="ru-RU" sz="1600" b="1">
                <a:solidFill>
                  <a:srgbClr val="000000"/>
                </a:solidFill>
              </a:rPr>
              <a:t> </a:t>
            </a:r>
            <a:r>
              <a:rPr lang="en-US" sz="1600" b="1">
                <a:solidFill>
                  <a:srgbClr val="000000"/>
                </a:solidFill>
              </a:rPr>
              <a:t>ЕНТ,</a:t>
            </a:r>
            <a:endParaRPr lang="ru-RU" sz="1600" b="1">
              <a:solidFill>
                <a:srgbClr val="000000"/>
              </a:solidFill>
            </a:endParaRPr>
          </a:p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en-US" sz="1600" b="1">
                <a:solidFill>
                  <a:srgbClr val="000000"/>
                </a:solidFill>
              </a:rPr>
              <a:t>комплексного тестирования</a:t>
            </a:r>
            <a:r>
              <a:rPr lang="ru-RU" sz="1600" b="1">
                <a:solidFill>
                  <a:srgbClr val="000000"/>
                </a:solidFill>
              </a:rPr>
              <a:t> </a:t>
            </a:r>
            <a:r>
              <a:rPr lang="en-US" sz="1600" b="1">
                <a:solidFill>
                  <a:srgbClr val="000000"/>
                </a:solidFill>
              </a:rPr>
              <a:t>(по выбору</a:t>
            </a:r>
            <a:endParaRPr lang="ru-RU" sz="1600" b="1">
              <a:solidFill>
                <a:srgbClr val="000000"/>
              </a:solidFill>
            </a:endParaRPr>
          </a:p>
          <a:p>
            <a:pPr marL="334963" indent="-334963" defTabSz="449263">
              <a:buFont typeface="Wingdings" pitchFamily="2" charset="2"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en-US" sz="1600" b="1">
                <a:solidFill>
                  <a:srgbClr val="000000"/>
                </a:solidFill>
              </a:rPr>
              <a:t>абитуриента) </a:t>
            </a:r>
            <a:endParaRPr lang="ru-RU" altLang="ru-RU" sz="1700"/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281363" y="4633913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>
            <a:off x="2286000" y="5572125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gray">
          <a:xfrm>
            <a:off x="2428875" y="5572125"/>
            <a:ext cx="5102225" cy="8921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714625" y="5643563"/>
            <a:ext cx="5214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  </a:t>
            </a:r>
            <a:r>
              <a:rPr lang="en-US" sz="1600" b="1" dirty="0" err="1">
                <a:solidFill>
                  <a:srgbClr val="000000"/>
                </a:solidFill>
              </a:rPr>
              <a:t>Копия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документа</a:t>
            </a:r>
            <a:r>
              <a:rPr lang="en-US" sz="1600" b="1" dirty="0">
                <a:solidFill>
                  <a:srgbClr val="000000"/>
                </a:solidFill>
              </a:rPr>
              <a:t>, </a:t>
            </a:r>
            <a:r>
              <a:rPr lang="en-US" sz="1600" b="1" dirty="0" err="1">
                <a:solidFill>
                  <a:srgbClr val="000000"/>
                </a:solidFill>
              </a:rPr>
              <a:t>удостоверяющего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личность</a:t>
            </a:r>
            <a:r>
              <a:rPr lang="en-US" sz="1600" b="1" dirty="0">
                <a:solidFill>
                  <a:srgbClr val="000000"/>
                </a:solidFill>
              </a:rPr>
              <a:t> (</a:t>
            </a:r>
            <a:r>
              <a:rPr lang="en-US" sz="1600" b="1" dirty="0" err="1">
                <a:solidFill>
                  <a:srgbClr val="000000"/>
                </a:solidFill>
              </a:rPr>
              <a:t>удостоверение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личности</a:t>
            </a:r>
            <a:r>
              <a:rPr lang="en-US" sz="1600" b="1" dirty="0">
                <a:solidFill>
                  <a:srgbClr val="000000"/>
                </a:solidFill>
              </a:rPr>
              <a:t>, </a:t>
            </a:r>
            <a:r>
              <a:rPr lang="en-US" sz="1600" b="1" dirty="0" err="1">
                <a:solidFill>
                  <a:srgbClr val="000000"/>
                </a:solidFill>
              </a:rPr>
              <a:t>свидетельство</a:t>
            </a:r>
            <a:r>
              <a:rPr lang="en-US" sz="1600" b="1" dirty="0">
                <a:solidFill>
                  <a:srgbClr val="000000"/>
                </a:solidFill>
              </a:rPr>
              <a:t> о </a:t>
            </a:r>
            <a:r>
              <a:rPr lang="en-US" sz="1600" b="1" dirty="0" err="1">
                <a:solidFill>
                  <a:srgbClr val="000000"/>
                </a:solidFill>
              </a:rPr>
              <a:t>рождении</a:t>
            </a:r>
            <a:r>
              <a:rPr lang="en-US" sz="1600" b="1" dirty="0">
                <a:solidFill>
                  <a:srgbClr val="000000"/>
                </a:solidFill>
              </a:rPr>
              <a:t>) </a:t>
            </a:r>
            <a:r>
              <a:rPr lang="ru-RU" sz="1600" b="1" dirty="0">
                <a:solidFill>
                  <a:srgbClr val="000000"/>
                </a:solidFill>
              </a:rPr>
              <a:t>. О</a:t>
            </a:r>
            <a:r>
              <a:rPr lang="en-US" sz="1600" b="1" dirty="0" err="1">
                <a:solidFill>
                  <a:srgbClr val="000000"/>
                </a:solidFill>
              </a:rPr>
              <a:t>ригинал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предъявляется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лично</a:t>
            </a:r>
            <a:endParaRPr lang="ru-RU" altLang="ru-RU" sz="1700" dirty="0">
              <a:solidFill>
                <a:srgbClr val="000000"/>
              </a:solidFill>
            </a:endParaRPr>
          </a:p>
        </p:txBody>
      </p:sp>
      <p:sp>
        <p:nvSpPr>
          <p:cNvPr id="39" name="Oval 34"/>
          <p:cNvSpPr>
            <a:spLocks noChangeArrowheads="1"/>
          </p:cNvSpPr>
          <p:nvPr/>
        </p:nvSpPr>
        <p:spPr bwMode="gray">
          <a:xfrm>
            <a:off x="2643188" y="550068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0" name="Line 3"/>
          <p:cNvSpPr>
            <a:spLocks noChangeShapeType="1"/>
          </p:cNvSpPr>
          <p:nvPr/>
        </p:nvSpPr>
        <p:spPr bwMode="auto">
          <a:xfrm>
            <a:off x="1643063" y="5000625"/>
            <a:ext cx="642937" cy="5715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56361212"/>
      </p:ext>
    </p:extLst>
  </p:cSld>
  <p:clrMapOvr>
    <a:masterClrMapping/>
  </p:clrMapOvr>
  <p:transition advClick="0" advTm="10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88" grpId="0" animBg="1"/>
      <p:bldP spid="7189" grpId="0"/>
      <p:bldP spid="7190" grpId="0" animBg="1"/>
      <p:bldP spid="7191" grpId="0"/>
      <p:bldP spid="7192" grpId="0" animBg="1"/>
      <p:bldP spid="7193" grpId="0"/>
      <p:bldP spid="7194" grpId="0" animBg="1"/>
      <p:bldP spid="7195" grpId="0" animBg="1"/>
      <p:bldP spid="7196" grpId="0" animBg="1"/>
      <p:bldP spid="7197" grpId="0" animBg="1"/>
      <p:bldP spid="7198" grpId="0"/>
      <p:bldP spid="7199" grpId="0" animBg="1"/>
      <p:bldP spid="7200" grpId="0" animBg="1"/>
      <p:bldP spid="7201" grpId="0"/>
      <p:bldP spid="7202" grpId="0" animBg="1"/>
      <p:bldP spid="36" grpId="0" animBg="1"/>
      <p:bldP spid="37" grpId="0" animBg="1"/>
      <p:bldP spid="38" grpId="0"/>
      <p:bldP spid="39" grpId="0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620688"/>
            <a:ext cx="3257550" cy="868363"/>
          </a:xfrm>
        </p:spPr>
        <p:txBody>
          <a:bodyPr/>
          <a:lstStyle/>
          <a:p>
            <a:pPr eaLnBrk="1" hangingPunct="1"/>
            <a:r>
              <a:rPr lang="ru-RU" altLang="ru-RU" sz="4000" dirty="0" smtClean="0"/>
              <a:t>Прием заявлений</a:t>
            </a:r>
            <a:endParaRPr lang="en-US" altLang="ru-RU" sz="4000" dirty="0" smtClean="0"/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gray">
          <a:xfrm rot="5400000">
            <a:off x="307144" y="2836071"/>
            <a:ext cx="4429156" cy="232886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gray">
          <a:xfrm>
            <a:off x="1285875" y="4000500"/>
            <a:ext cx="23082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9100" indent="-382588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/>
              <a:t>На дневную форму обучения </a:t>
            </a:r>
            <a:r>
              <a:rPr lang="ru-RU" sz="1400">
                <a:solidFill>
                  <a:srgbClr val="FF66FF"/>
                </a:solidFill>
              </a:rPr>
              <a:t>с 20 июня по 20 августа</a:t>
            </a:r>
          </a:p>
          <a:p>
            <a:pPr marL="419100" indent="-382588">
              <a:lnSpc>
                <a:spcPct val="90000"/>
              </a:lnSpc>
              <a:buFont typeface="Wingdings" pitchFamily="2" charset="2"/>
              <a:buNone/>
            </a:pPr>
            <a:endParaRPr lang="ru-RU" sz="1400"/>
          </a:p>
          <a:p>
            <a:pPr marL="419100" indent="-382588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/>
              <a:t>На заочную форму обучения </a:t>
            </a:r>
            <a:r>
              <a:rPr lang="ru-RU" sz="1400">
                <a:solidFill>
                  <a:srgbClr val="00FF00"/>
                </a:solidFill>
              </a:rPr>
              <a:t>с 20 июня по 20 сентября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gray">
          <a:xfrm rot="5400000">
            <a:off x="4686293" y="2900354"/>
            <a:ext cx="4429157" cy="2200299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gray">
          <a:xfrm>
            <a:off x="5786438" y="4000500"/>
            <a:ext cx="218281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9100" indent="-382588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/>
              <a:t>На дневную форму обучения </a:t>
            </a:r>
            <a:r>
              <a:rPr lang="ru-RU" sz="1400">
                <a:solidFill>
                  <a:srgbClr val="00B0F0"/>
                </a:solidFill>
              </a:rPr>
              <a:t>с 1 августа по 28 августа</a:t>
            </a:r>
          </a:p>
          <a:p>
            <a:pPr marL="419100" indent="-382588">
              <a:lnSpc>
                <a:spcPct val="90000"/>
              </a:lnSpc>
              <a:buFont typeface="Wingdings" pitchFamily="2" charset="2"/>
              <a:buNone/>
            </a:pPr>
            <a:endParaRPr lang="ru-RU" sz="1400"/>
          </a:p>
          <a:p>
            <a:pPr marL="419100" indent="-382588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/>
              <a:t>На заочную форму обучения </a:t>
            </a:r>
            <a:r>
              <a:rPr lang="ru-RU" sz="1400">
                <a:solidFill>
                  <a:srgbClr val="FF0000"/>
                </a:solidFill>
              </a:rPr>
              <a:t>с 1 августа по 25 сентября</a:t>
            </a:r>
          </a:p>
        </p:txBody>
      </p:sp>
      <p:pic>
        <p:nvPicPr>
          <p:cNvPr id="22539" name="Picture 15" descr="O_chevr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3429000"/>
            <a:ext cx="4873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7" descr="O_chevr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778" y="3436938"/>
            <a:ext cx="4841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286250" y="642938"/>
            <a:ext cx="4643438" cy="868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altLang="ru-RU" sz="4000" b="1" i="1" kern="0" dirty="0">
                <a:latin typeface="+mj-lt"/>
                <a:ea typeface="+mj-ea"/>
                <a:cs typeface="+mj-cs"/>
              </a:rPr>
              <a:t>Вступительные экзамены</a:t>
            </a:r>
            <a:endParaRPr lang="en-US" altLang="ru-RU" sz="4000" b="1" i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916832"/>
            <a:ext cx="1517154" cy="151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988840"/>
            <a:ext cx="1517154" cy="151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0726167"/>
      </p:ext>
    </p:extLst>
  </p:cSld>
  <p:clrMapOvr>
    <a:masterClrMapping/>
  </p:clrMapOvr>
  <p:transition advClick="0" advTm="1009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DCIM\100PHOTO\SAM_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15194" y="39505202"/>
            <a:ext cx="3286148" cy="4000504"/>
          </a:xfrm>
          <a:prstGeom prst="rect">
            <a:avLst/>
          </a:prstGeom>
          <a:noFill/>
        </p:spPr>
      </p:pic>
      <p:pic>
        <p:nvPicPr>
          <p:cNvPr id="1031" name="Picture 7" descr="E:\DCIM\100PHOTO\SAM_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43885" y="43791485"/>
            <a:ext cx="4286281" cy="4000500"/>
          </a:xfrm>
          <a:prstGeom prst="rect">
            <a:avLst/>
          </a:prstGeom>
          <a:noFill/>
        </p:spPr>
      </p:pic>
      <p:pic>
        <p:nvPicPr>
          <p:cNvPr id="1032" name="Picture 8" descr="E:\DCIM\100PHOTO\SAM_4137.JPG"/>
          <p:cNvPicPr>
            <a:picLocks noChangeAspect="1" noChangeArrowheads="1"/>
          </p:cNvPicPr>
          <p:nvPr/>
        </p:nvPicPr>
        <p:blipFill>
          <a:blip r:embed="rId4" cstate="print"/>
          <a:srcRect l="9449" t="5543" r="11244"/>
          <a:stretch>
            <a:fillRect/>
          </a:stretch>
        </p:blipFill>
        <p:spPr bwMode="auto">
          <a:xfrm>
            <a:off x="7786710" y="48792130"/>
            <a:ext cx="4574396" cy="3373994"/>
          </a:xfrm>
          <a:prstGeom prst="rect">
            <a:avLst/>
          </a:prstGeom>
          <a:noFill/>
        </p:spPr>
      </p:pic>
      <p:pic>
        <p:nvPicPr>
          <p:cNvPr id="1033" name="Picture 9" descr="E:\DCIM\100PHOTO\SAM_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1218382"/>
            <a:ext cx="4308000" cy="2714644"/>
          </a:xfrm>
          <a:prstGeom prst="rect">
            <a:avLst/>
          </a:prstGeom>
          <a:noFill/>
        </p:spPr>
      </p:pic>
      <p:pic>
        <p:nvPicPr>
          <p:cNvPr id="1034" name="Picture 10" descr="E:\DCIM\100PHOTO\SAM_4132.JPG"/>
          <p:cNvPicPr>
            <a:picLocks noChangeAspect="1" noChangeArrowheads="1"/>
          </p:cNvPicPr>
          <p:nvPr/>
        </p:nvPicPr>
        <p:blipFill>
          <a:blip r:embed="rId6" cstate="print"/>
          <a:srcRect l="12189" r="12850" b="4535"/>
          <a:stretch>
            <a:fillRect/>
          </a:stretch>
        </p:blipFill>
        <p:spPr bwMode="auto">
          <a:xfrm>
            <a:off x="8358214" y="33290084"/>
            <a:ext cx="4357718" cy="3929090"/>
          </a:xfrm>
          <a:prstGeom prst="rect">
            <a:avLst/>
          </a:prstGeom>
          <a:noFill/>
        </p:spPr>
      </p:pic>
      <p:pic>
        <p:nvPicPr>
          <p:cNvPr id="1035" name="Picture 11" descr="E:\DCIM\100PHOTO\SAM_4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59865020"/>
            <a:ext cx="4714876" cy="3357562"/>
          </a:xfrm>
          <a:prstGeom prst="rect">
            <a:avLst/>
          </a:prstGeom>
          <a:noFill/>
        </p:spPr>
      </p:pic>
      <p:pic>
        <p:nvPicPr>
          <p:cNvPr id="1036" name="Picture 12" descr="E:\DCIM\100PHOTO\SAM_4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65508622"/>
            <a:ext cx="4857784" cy="3571876"/>
          </a:xfrm>
          <a:prstGeom prst="rect">
            <a:avLst/>
          </a:prstGeom>
          <a:noFill/>
        </p:spPr>
      </p:pic>
      <p:pic>
        <p:nvPicPr>
          <p:cNvPr id="1037" name="Picture 13" descr="E:\DCIM\100PHOTO\SAM_41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43966" y="25289028"/>
            <a:ext cx="5072098" cy="3500462"/>
          </a:xfrm>
          <a:prstGeom prst="rect">
            <a:avLst/>
          </a:prstGeom>
          <a:noFill/>
        </p:spPr>
      </p:pic>
      <p:pic>
        <p:nvPicPr>
          <p:cNvPr id="1038" name="Picture 14" descr="E:\DCIM\100PHOTO\SAM_41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20145492"/>
            <a:ext cx="5143536" cy="3857652"/>
          </a:xfrm>
          <a:prstGeom prst="rect">
            <a:avLst/>
          </a:prstGeom>
          <a:noFill/>
        </p:spPr>
      </p:pic>
      <p:pic>
        <p:nvPicPr>
          <p:cNvPr id="1039" name="Picture 15" descr="E:\DCIM\100PHOTO\SAM_4158.JPG"/>
          <p:cNvPicPr>
            <a:picLocks noChangeAspect="1" noChangeArrowheads="1"/>
          </p:cNvPicPr>
          <p:nvPr/>
        </p:nvPicPr>
        <p:blipFill>
          <a:blip r:embed="rId11" cstate="print"/>
          <a:srcRect t="11591" r="15780"/>
          <a:stretch>
            <a:fillRect/>
          </a:stretch>
        </p:blipFill>
        <p:spPr bwMode="auto">
          <a:xfrm>
            <a:off x="6643702" y="53935666"/>
            <a:ext cx="4091450" cy="3143272"/>
          </a:xfrm>
          <a:prstGeom prst="rect">
            <a:avLst/>
          </a:prstGeom>
          <a:noFill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208912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СПЕЦИАЛЬНОСТИ и КВАЛИФИКАЦИИ </a:t>
            </a:r>
          </a:p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КОЛЛЕДЖА </a:t>
            </a:r>
            <a:r>
              <a:rPr lang="ru-RU" sz="3600" b="1" i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ИнЕУ</a:t>
            </a:r>
            <a:endParaRPr lang="ru-RU" sz="3600" b="1" i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23528" y="2564904"/>
          <a:ext cx="8496944" cy="3154680"/>
        </p:xfrm>
        <a:graphic>
          <a:graphicData uri="http://schemas.openxmlformats.org/drawingml/2006/table">
            <a:tbl>
              <a:tblPr/>
              <a:tblGrid>
                <a:gridCol w="784404"/>
                <a:gridCol w="3775790"/>
                <a:gridCol w="722624"/>
                <a:gridCol w="3214126"/>
              </a:tblGrid>
              <a:tr h="12350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ПОЛИТЕХНИЧЕСКОЕ ОТДЕЛЕНИЕ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Автокөліктерге техникалық қызмет көрсету, жөндеу және пайдалану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Техническое обслуживание, ремонт и эксплуатация автомобильного транспорта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1201072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Автокөлікті жөндеу слесарі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1201072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Слесарь по ремонту автомобилей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1201123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Техник-механик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1201123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Техник-механик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0402000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Дизайн (профиль </a:t>
                      </a:r>
                      <a:r>
                        <a:rPr lang="ru-RU" sz="1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0402000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Дизайн (по профилю)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0402013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Дизайнер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0402013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Дизайнер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Ғимараттар мен құрылымдарды салу және пайдалану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и эксплуатация зданий и сооружений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Тас калаушы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Каменщик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1401022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Ағаш ұстасы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Плотник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1401042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Сылақшы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1401042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Штукатур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1401052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Бояушы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1401052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Маляр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1401213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Құрылыс-технигі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1401213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Техник-строитель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0601000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Метрология, стандарттау және сертификаттау 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салалар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Стандартизация, метрология и сертификация (по отраслям)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0601013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Стандарттау технигі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0601013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 по стандартизации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1206000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Жол қозғалысын ұйымдастыру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1206000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Организация дорожного движения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23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1206023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1206023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3528" y="1412776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Колледж </a:t>
            </a:r>
            <a:r>
              <a:rPr lang="ru-RU" b="1" i="1" dirty="0" err="1" smtClean="0">
                <a:solidFill>
                  <a:srgbClr val="002060"/>
                </a:solidFill>
              </a:rPr>
              <a:t>ИнЕУ</a:t>
            </a:r>
            <a:r>
              <a:rPr lang="ru-RU" b="1" i="1" dirty="0" smtClean="0">
                <a:solidFill>
                  <a:srgbClr val="002060"/>
                </a:solidFill>
              </a:rPr>
              <a:t> имеет образовательную лицензию на 28 специальностей, которые включают 17 квалификаций повышенного уровня, 29 квалификаций – специалиста среднего звена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5673107"/>
      </p:ext>
    </p:extLst>
  </p:cSld>
  <p:clrMapOvr>
    <a:masterClrMapping/>
  </p:clrMapOvr>
  <p:transition advClick="0" advTm="993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gray">
          <a:xfrm>
            <a:off x="457200" y="4819650"/>
            <a:ext cx="44958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Спасибо за внимание</a:t>
            </a:r>
            <a:r>
              <a:rPr lang="en-US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!</a:t>
            </a:r>
            <a:endParaRPr lang="ru-RU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5581650"/>
            <a:ext cx="4466456" cy="361950"/>
          </a:xfrm>
          <a:noFill/>
          <a:ln/>
        </p:spPr>
        <p:txBody>
          <a:bodyPr/>
          <a:lstStyle/>
          <a:p>
            <a:r>
              <a:rPr lang="ru-RU" dirty="0"/>
              <a:t>Мы помогаем стать успешными!</a:t>
            </a:r>
            <a:endParaRPr lang="en-US" alt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715108" y="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college.ineu.edu.kz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13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DCIM\100PHOTO\SAM_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15194" y="39505202"/>
            <a:ext cx="3286148" cy="4000504"/>
          </a:xfrm>
          <a:prstGeom prst="rect">
            <a:avLst/>
          </a:prstGeom>
          <a:noFill/>
        </p:spPr>
      </p:pic>
      <p:pic>
        <p:nvPicPr>
          <p:cNvPr id="1031" name="Picture 7" descr="E:\DCIM\100PHOTO\SAM_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43885" y="43791485"/>
            <a:ext cx="4286281" cy="4000500"/>
          </a:xfrm>
          <a:prstGeom prst="rect">
            <a:avLst/>
          </a:prstGeom>
          <a:noFill/>
        </p:spPr>
      </p:pic>
      <p:pic>
        <p:nvPicPr>
          <p:cNvPr id="1032" name="Picture 8" descr="E:\DCIM\100PHOTO\SAM_4137.JPG"/>
          <p:cNvPicPr>
            <a:picLocks noChangeAspect="1" noChangeArrowheads="1"/>
          </p:cNvPicPr>
          <p:nvPr/>
        </p:nvPicPr>
        <p:blipFill>
          <a:blip r:embed="rId4" cstate="print"/>
          <a:srcRect l="9449" t="5543" r="11244"/>
          <a:stretch>
            <a:fillRect/>
          </a:stretch>
        </p:blipFill>
        <p:spPr bwMode="auto">
          <a:xfrm>
            <a:off x="7786710" y="48792130"/>
            <a:ext cx="4574396" cy="3373994"/>
          </a:xfrm>
          <a:prstGeom prst="rect">
            <a:avLst/>
          </a:prstGeom>
          <a:noFill/>
        </p:spPr>
      </p:pic>
      <p:pic>
        <p:nvPicPr>
          <p:cNvPr id="1033" name="Picture 9" descr="E:\DCIM\100PHOTO\SAM_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1218382"/>
            <a:ext cx="4308000" cy="2714644"/>
          </a:xfrm>
          <a:prstGeom prst="rect">
            <a:avLst/>
          </a:prstGeom>
          <a:noFill/>
        </p:spPr>
      </p:pic>
      <p:pic>
        <p:nvPicPr>
          <p:cNvPr id="1034" name="Picture 10" descr="E:\DCIM\100PHOTO\SAM_4132.JPG"/>
          <p:cNvPicPr>
            <a:picLocks noChangeAspect="1" noChangeArrowheads="1"/>
          </p:cNvPicPr>
          <p:nvPr/>
        </p:nvPicPr>
        <p:blipFill>
          <a:blip r:embed="rId6" cstate="print"/>
          <a:srcRect l="12189" r="12850" b="4535"/>
          <a:stretch>
            <a:fillRect/>
          </a:stretch>
        </p:blipFill>
        <p:spPr bwMode="auto">
          <a:xfrm>
            <a:off x="8358214" y="33290084"/>
            <a:ext cx="4357718" cy="3929090"/>
          </a:xfrm>
          <a:prstGeom prst="rect">
            <a:avLst/>
          </a:prstGeom>
          <a:noFill/>
        </p:spPr>
      </p:pic>
      <p:pic>
        <p:nvPicPr>
          <p:cNvPr id="1035" name="Picture 11" descr="E:\DCIM\100PHOTO\SAM_4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59865020"/>
            <a:ext cx="4714876" cy="3357562"/>
          </a:xfrm>
          <a:prstGeom prst="rect">
            <a:avLst/>
          </a:prstGeom>
          <a:noFill/>
        </p:spPr>
      </p:pic>
      <p:pic>
        <p:nvPicPr>
          <p:cNvPr id="1036" name="Picture 12" descr="E:\DCIM\100PHOTO\SAM_4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65508622"/>
            <a:ext cx="4857784" cy="3571876"/>
          </a:xfrm>
          <a:prstGeom prst="rect">
            <a:avLst/>
          </a:prstGeom>
          <a:noFill/>
        </p:spPr>
      </p:pic>
      <p:pic>
        <p:nvPicPr>
          <p:cNvPr id="1037" name="Picture 13" descr="E:\DCIM\100PHOTO\SAM_41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43966" y="25289028"/>
            <a:ext cx="5072098" cy="3500462"/>
          </a:xfrm>
          <a:prstGeom prst="rect">
            <a:avLst/>
          </a:prstGeom>
          <a:noFill/>
        </p:spPr>
      </p:pic>
      <p:pic>
        <p:nvPicPr>
          <p:cNvPr id="1038" name="Picture 14" descr="E:\DCIM\100PHOTO\SAM_41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20145492"/>
            <a:ext cx="5143536" cy="3857652"/>
          </a:xfrm>
          <a:prstGeom prst="rect">
            <a:avLst/>
          </a:prstGeom>
          <a:noFill/>
        </p:spPr>
      </p:pic>
      <p:pic>
        <p:nvPicPr>
          <p:cNvPr id="1039" name="Picture 15" descr="E:\DCIM\100PHOTO\SAM_4158.JPG"/>
          <p:cNvPicPr>
            <a:picLocks noChangeAspect="1" noChangeArrowheads="1"/>
          </p:cNvPicPr>
          <p:nvPr/>
        </p:nvPicPr>
        <p:blipFill>
          <a:blip r:embed="rId11" cstate="print"/>
          <a:srcRect t="11591" r="15780"/>
          <a:stretch>
            <a:fillRect/>
          </a:stretch>
        </p:blipFill>
        <p:spPr bwMode="auto">
          <a:xfrm>
            <a:off x="6643702" y="53935666"/>
            <a:ext cx="4091450" cy="3143272"/>
          </a:xfrm>
          <a:prstGeom prst="rect">
            <a:avLst/>
          </a:prstGeom>
          <a:noFill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208912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СПЕЦИАЛЬНОСТИ и КВАЛИФИКАЦИИ </a:t>
            </a:r>
          </a:p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КОЛЛЕДЖА </a:t>
            </a:r>
            <a:r>
              <a:rPr lang="ru-RU" sz="3600" b="1" i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ИнЕУ</a:t>
            </a:r>
            <a:endParaRPr lang="ru-RU" sz="3600" b="1" i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07504" y="1412776"/>
          <a:ext cx="8856984" cy="4732020"/>
        </p:xfrm>
        <a:graphic>
          <a:graphicData uri="http://schemas.openxmlformats.org/drawingml/2006/table">
            <a:tbl>
              <a:tblPr/>
              <a:tblGrid>
                <a:gridCol w="817641"/>
                <a:gridCol w="3935781"/>
                <a:gridCol w="753244"/>
                <a:gridCol w="3350318"/>
              </a:tblGrid>
              <a:tr h="15687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ГУМАНИТАРНОЕ ОТДЕЛЕНИЕ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Аударма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ісі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Переводческое дело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Аудармашы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Переводчик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Гид-аудармашы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0512023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Гид-переводчик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0103000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Дене тәрбиесі және спорт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0103000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01030</a:t>
                      </a: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Дене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тәрбиесі және спорт пәнінің мұғалімі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0103023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физической культуры и спорта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0111000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Нег</a:t>
                      </a: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ізі орта білім (қазақ тілі мен әдебиеті мұгалімі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0111000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Основное среднее образование (учитель казахского языка и литературы)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0111013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Қазақ тілі мен әдебиеті мұгалімі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0111013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казахского языка и литературы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0105000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Бастауыш б</a:t>
                      </a: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ілім беру (шетел тілімен бастауыш білім беру мұгалімі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0105000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Начальное образование (учитель иностранного языка)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4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0105033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Шетел тілінен бастауыш білім беру мұгалімі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0105033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иностранного языка начального образования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ЭКОНОМИЧЕСКОЕ ОТДЕЛЕНИЕ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0516000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Қаржы (салалар бойынша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0516000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Финансы (по отраслям)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0516053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Қаржы жұмысы бойынша экономист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0516053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Экономист по финансовой работе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Есеп ж</a:t>
                      </a: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әне аудит 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(салалар бойынша)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Учёт и аудит (по отраслям)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Бухгалтер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Бухгалтер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Бухгалтер-ревизор (аудитор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0518023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Бухгалтер-ревизор (аудитор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0515000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Менеджмент (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қолдану аясы  және  салалар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0515000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Менеджмент (по отраслям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 областям применения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0515013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Менеджер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0515013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Менеджер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0513000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Маркетинг (салалары бойынша)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0513000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Маркетинг (по отраслям)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0513073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Мерчендайзер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0513073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Мерчендайзер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Азық-түлік тауарларының сатушысы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0513012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Продавец продовольственных товаров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Іс қағаздарын жүргізу және мұрағаттану (қолдану аясы және салалары бойынша)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Делопроизводство и архивоведение (по отраслям и областям применения)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0510023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Делопроизводитель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Референт-хатшы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0510012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Секретарь-референт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45673107"/>
      </p:ext>
    </p:extLst>
  </p:cSld>
  <p:clrMapOvr>
    <a:masterClrMapping/>
  </p:clrMapOvr>
  <p:transition advClick="0" advTm="1035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DCIM\100PHOTO\SAM_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15194" y="39505202"/>
            <a:ext cx="3286148" cy="4000504"/>
          </a:xfrm>
          <a:prstGeom prst="rect">
            <a:avLst/>
          </a:prstGeom>
          <a:noFill/>
        </p:spPr>
      </p:pic>
      <p:pic>
        <p:nvPicPr>
          <p:cNvPr id="1031" name="Picture 7" descr="E:\DCIM\100PHOTO\SAM_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43885" y="43791485"/>
            <a:ext cx="4286281" cy="4000500"/>
          </a:xfrm>
          <a:prstGeom prst="rect">
            <a:avLst/>
          </a:prstGeom>
          <a:noFill/>
        </p:spPr>
      </p:pic>
      <p:pic>
        <p:nvPicPr>
          <p:cNvPr id="1032" name="Picture 8" descr="E:\DCIM\100PHOTO\SAM_4137.JPG"/>
          <p:cNvPicPr>
            <a:picLocks noChangeAspect="1" noChangeArrowheads="1"/>
          </p:cNvPicPr>
          <p:nvPr/>
        </p:nvPicPr>
        <p:blipFill>
          <a:blip r:embed="rId4" cstate="print"/>
          <a:srcRect l="9449" t="5543" r="11244"/>
          <a:stretch>
            <a:fillRect/>
          </a:stretch>
        </p:blipFill>
        <p:spPr bwMode="auto">
          <a:xfrm>
            <a:off x="7786710" y="48792130"/>
            <a:ext cx="4574396" cy="3373994"/>
          </a:xfrm>
          <a:prstGeom prst="rect">
            <a:avLst/>
          </a:prstGeom>
          <a:noFill/>
        </p:spPr>
      </p:pic>
      <p:pic>
        <p:nvPicPr>
          <p:cNvPr id="1033" name="Picture 9" descr="E:\DCIM\100PHOTO\SAM_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1218382"/>
            <a:ext cx="4308000" cy="2714644"/>
          </a:xfrm>
          <a:prstGeom prst="rect">
            <a:avLst/>
          </a:prstGeom>
          <a:noFill/>
        </p:spPr>
      </p:pic>
      <p:pic>
        <p:nvPicPr>
          <p:cNvPr id="1034" name="Picture 10" descr="E:\DCIM\100PHOTO\SAM_4132.JPG"/>
          <p:cNvPicPr>
            <a:picLocks noChangeAspect="1" noChangeArrowheads="1"/>
          </p:cNvPicPr>
          <p:nvPr/>
        </p:nvPicPr>
        <p:blipFill>
          <a:blip r:embed="rId6" cstate="print"/>
          <a:srcRect l="12189" r="12850" b="4535"/>
          <a:stretch>
            <a:fillRect/>
          </a:stretch>
        </p:blipFill>
        <p:spPr bwMode="auto">
          <a:xfrm>
            <a:off x="8358214" y="33290084"/>
            <a:ext cx="4357718" cy="3929090"/>
          </a:xfrm>
          <a:prstGeom prst="rect">
            <a:avLst/>
          </a:prstGeom>
          <a:noFill/>
        </p:spPr>
      </p:pic>
      <p:pic>
        <p:nvPicPr>
          <p:cNvPr id="1035" name="Picture 11" descr="E:\DCIM\100PHOTO\SAM_4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59865020"/>
            <a:ext cx="4714876" cy="3357562"/>
          </a:xfrm>
          <a:prstGeom prst="rect">
            <a:avLst/>
          </a:prstGeom>
          <a:noFill/>
        </p:spPr>
      </p:pic>
      <p:pic>
        <p:nvPicPr>
          <p:cNvPr id="1036" name="Picture 12" descr="E:\DCIM\100PHOTO\SAM_4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65508622"/>
            <a:ext cx="4857784" cy="3571876"/>
          </a:xfrm>
          <a:prstGeom prst="rect">
            <a:avLst/>
          </a:prstGeom>
          <a:noFill/>
        </p:spPr>
      </p:pic>
      <p:pic>
        <p:nvPicPr>
          <p:cNvPr id="1037" name="Picture 13" descr="E:\DCIM\100PHOTO\SAM_41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43966" y="25289028"/>
            <a:ext cx="5072098" cy="3500462"/>
          </a:xfrm>
          <a:prstGeom prst="rect">
            <a:avLst/>
          </a:prstGeom>
          <a:noFill/>
        </p:spPr>
      </p:pic>
      <p:pic>
        <p:nvPicPr>
          <p:cNvPr id="1038" name="Picture 14" descr="E:\DCIM\100PHOTO\SAM_41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20145492"/>
            <a:ext cx="5143536" cy="3857652"/>
          </a:xfrm>
          <a:prstGeom prst="rect">
            <a:avLst/>
          </a:prstGeom>
          <a:noFill/>
        </p:spPr>
      </p:pic>
      <p:pic>
        <p:nvPicPr>
          <p:cNvPr id="1039" name="Picture 15" descr="E:\DCIM\100PHOTO\SAM_4158.JPG"/>
          <p:cNvPicPr>
            <a:picLocks noChangeAspect="1" noChangeArrowheads="1"/>
          </p:cNvPicPr>
          <p:nvPr/>
        </p:nvPicPr>
        <p:blipFill>
          <a:blip r:embed="rId11" cstate="print"/>
          <a:srcRect t="11591" r="15780"/>
          <a:stretch>
            <a:fillRect/>
          </a:stretch>
        </p:blipFill>
        <p:spPr bwMode="auto">
          <a:xfrm>
            <a:off x="6643702" y="53935666"/>
            <a:ext cx="4091450" cy="3143272"/>
          </a:xfrm>
          <a:prstGeom prst="rect">
            <a:avLst/>
          </a:prstGeom>
          <a:noFill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208912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СПЕЦИАЛЬНОСТИ и КВАЛИФИКАЦИИ </a:t>
            </a:r>
          </a:p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КОЛЛЕДЖА </a:t>
            </a:r>
            <a:r>
              <a:rPr lang="ru-RU" sz="3600" b="1" i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ИнЕУ</a:t>
            </a:r>
            <a:endParaRPr lang="ru-RU" sz="3600" b="1" i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1484783"/>
          <a:ext cx="8424936" cy="4802124"/>
        </p:xfrm>
        <a:graphic>
          <a:graphicData uri="http://schemas.openxmlformats.org/drawingml/2006/table">
            <a:tbl>
              <a:tblPr/>
              <a:tblGrid>
                <a:gridCol w="777756"/>
                <a:gridCol w="3743791"/>
                <a:gridCol w="716501"/>
                <a:gridCol w="3186888"/>
              </a:tblGrid>
              <a:tr h="16268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ЭНЕРГЕТИЧЕСКОЕ ОТДЕЛЕНИЕ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 стансаларының, шағын стансалары мен желілерінің электр жабдығы 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түрлері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Электрооборудование электрических станций и сетей (по видам)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Электромонтер (барлық атаулар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Электромонтер (всех наименований)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0901032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Күштік тораптар мен электр жабдықтары жөніндегі электр құрастырушысы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0901032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Электромонтажник по силовым сетям и электрооборудованию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Техник-электрик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0901043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Техник-электрик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Электрмен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қамтамасыз ету 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салалары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Электроснабжение (по отраслям)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Тарату құрылғыларының электр жабдықтардың жөндеу жөніндегі электр теміршебері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0902022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Электрослесарь по ремонту электрооборудования распределительных устройств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0902033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Техник-электрик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0902033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Техник-электрик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Жылу электр станцияларыны</a:t>
                      </a: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ң жылу энергетикалық қондырғылары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Теплоэнергетические установки тепловых электрических станций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0906033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Техник-энергетик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0906033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Техник-энергетик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Қазандық жабдықтары жөніндегі  аралаушы машинист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0906012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Машинист-обходчик по котельному оборудованию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 және электрлі механикалық жыбдықтарды техникалық пайдалану, қызмет көрсету және жөндеу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Техническая эксплуатация, обслуживание и ремонт электротехнического и электромеханического оборудования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Электромеханик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Электромеханик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Кезекші және жабдықтарды жөндеу жөніндегі электр теміршебері (теміршебері</a:t>
                      </a: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Электрослесарь (слесарь) дежурный по ремонту оборудования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0911032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Электр жабдықтарын жөндеу және қызмет көрсету жөніндегі электр монтері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0911032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Электромонтер по ремонту и обслуживанию электрооборудования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1114000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Дәнекерлеу ісі (түрлері бойынша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1114000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Сварочное дело (по видам)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1114053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1114053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0914000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Энергоаудит 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0914000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Энергоаудит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62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0914013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Энергетикалық нысандар аудиторы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0914013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Аудитор энергетических объектов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45673107"/>
      </p:ext>
    </p:extLst>
  </p:cSld>
  <p:clrMapOvr>
    <a:masterClrMapping/>
  </p:clrMapOvr>
  <p:transition advClick="0" advTm="992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DCIM\100PHOTO\SAM_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15194" y="39505202"/>
            <a:ext cx="3286148" cy="4000504"/>
          </a:xfrm>
          <a:prstGeom prst="rect">
            <a:avLst/>
          </a:prstGeom>
          <a:noFill/>
        </p:spPr>
      </p:pic>
      <p:pic>
        <p:nvPicPr>
          <p:cNvPr id="1031" name="Picture 7" descr="E:\DCIM\100PHOTO\SAM_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43885" y="43791485"/>
            <a:ext cx="4286281" cy="4000500"/>
          </a:xfrm>
          <a:prstGeom prst="rect">
            <a:avLst/>
          </a:prstGeom>
          <a:noFill/>
        </p:spPr>
      </p:pic>
      <p:pic>
        <p:nvPicPr>
          <p:cNvPr id="1032" name="Picture 8" descr="E:\DCIM\100PHOTO\SAM_4137.JPG"/>
          <p:cNvPicPr>
            <a:picLocks noChangeAspect="1" noChangeArrowheads="1"/>
          </p:cNvPicPr>
          <p:nvPr/>
        </p:nvPicPr>
        <p:blipFill>
          <a:blip r:embed="rId4" cstate="print"/>
          <a:srcRect l="9449" t="5543" r="11244"/>
          <a:stretch>
            <a:fillRect/>
          </a:stretch>
        </p:blipFill>
        <p:spPr bwMode="auto">
          <a:xfrm>
            <a:off x="7786710" y="48792130"/>
            <a:ext cx="4574396" cy="3373994"/>
          </a:xfrm>
          <a:prstGeom prst="rect">
            <a:avLst/>
          </a:prstGeom>
          <a:noFill/>
        </p:spPr>
      </p:pic>
      <p:pic>
        <p:nvPicPr>
          <p:cNvPr id="1033" name="Picture 9" descr="E:\DCIM\100PHOTO\SAM_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31218382"/>
            <a:ext cx="4308000" cy="2714644"/>
          </a:xfrm>
          <a:prstGeom prst="rect">
            <a:avLst/>
          </a:prstGeom>
          <a:noFill/>
        </p:spPr>
      </p:pic>
      <p:pic>
        <p:nvPicPr>
          <p:cNvPr id="1034" name="Picture 10" descr="E:\DCIM\100PHOTO\SAM_4132.JPG"/>
          <p:cNvPicPr>
            <a:picLocks noChangeAspect="1" noChangeArrowheads="1"/>
          </p:cNvPicPr>
          <p:nvPr/>
        </p:nvPicPr>
        <p:blipFill>
          <a:blip r:embed="rId6" cstate="print"/>
          <a:srcRect l="12189" r="12850" b="4535"/>
          <a:stretch>
            <a:fillRect/>
          </a:stretch>
        </p:blipFill>
        <p:spPr bwMode="auto">
          <a:xfrm>
            <a:off x="8358214" y="33290084"/>
            <a:ext cx="4357718" cy="3929090"/>
          </a:xfrm>
          <a:prstGeom prst="rect">
            <a:avLst/>
          </a:prstGeom>
          <a:noFill/>
        </p:spPr>
      </p:pic>
      <p:pic>
        <p:nvPicPr>
          <p:cNvPr id="1035" name="Picture 11" descr="E:\DCIM\100PHOTO\SAM_4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59865020"/>
            <a:ext cx="4714876" cy="3357562"/>
          </a:xfrm>
          <a:prstGeom prst="rect">
            <a:avLst/>
          </a:prstGeom>
          <a:noFill/>
        </p:spPr>
      </p:pic>
      <p:pic>
        <p:nvPicPr>
          <p:cNvPr id="1036" name="Picture 12" descr="E:\DCIM\100PHOTO\SAM_4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0958" y="65508622"/>
            <a:ext cx="4857784" cy="3571876"/>
          </a:xfrm>
          <a:prstGeom prst="rect">
            <a:avLst/>
          </a:prstGeom>
          <a:noFill/>
        </p:spPr>
      </p:pic>
      <p:pic>
        <p:nvPicPr>
          <p:cNvPr id="1037" name="Picture 13" descr="E:\DCIM\100PHOTO\SAM_41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43966" y="25289028"/>
            <a:ext cx="5072098" cy="3500462"/>
          </a:xfrm>
          <a:prstGeom prst="rect">
            <a:avLst/>
          </a:prstGeom>
          <a:noFill/>
        </p:spPr>
      </p:pic>
      <p:pic>
        <p:nvPicPr>
          <p:cNvPr id="1038" name="Picture 14" descr="E:\DCIM\100PHOTO\SAM_41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20145492"/>
            <a:ext cx="5143536" cy="3857652"/>
          </a:xfrm>
          <a:prstGeom prst="rect">
            <a:avLst/>
          </a:prstGeom>
          <a:noFill/>
        </p:spPr>
      </p:pic>
      <p:pic>
        <p:nvPicPr>
          <p:cNvPr id="1039" name="Picture 15" descr="E:\DCIM\100PHOTO\SAM_4158.JPG"/>
          <p:cNvPicPr>
            <a:picLocks noChangeAspect="1" noChangeArrowheads="1"/>
          </p:cNvPicPr>
          <p:nvPr/>
        </p:nvPicPr>
        <p:blipFill>
          <a:blip r:embed="rId11" cstate="print"/>
          <a:srcRect t="11591" r="15780"/>
          <a:stretch>
            <a:fillRect/>
          </a:stretch>
        </p:blipFill>
        <p:spPr bwMode="auto">
          <a:xfrm>
            <a:off x="6643702" y="53935666"/>
            <a:ext cx="4091450" cy="3143272"/>
          </a:xfrm>
          <a:prstGeom prst="rect">
            <a:avLst/>
          </a:prstGeom>
          <a:noFill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208912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СПЕЦИАЛЬНОСТИ и КВАЛИФИКАЦИИ </a:t>
            </a:r>
          </a:p>
          <a:p>
            <a:pPr algn="ctr" rtl="0"/>
            <a:r>
              <a:rPr lang="ru-RU" sz="3600" b="1" i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КОЛЛЕДЖА </a:t>
            </a:r>
            <a:r>
              <a:rPr lang="ru-RU" sz="3600" b="1" i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ИнЕУ</a:t>
            </a:r>
            <a:endParaRPr lang="ru-RU" sz="3600" b="1" i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51520" y="1412776"/>
          <a:ext cx="8712967" cy="4486230"/>
        </p:xfrm>
        <a:graphic>
          <a:graphicData uri="http://schemas.openxmlformats.org/drawingml/2006/table">
            <a:tbl>
              <a:tblPr/>
              <a:tblGrid>
                <a:gridCol w="804346"/>
                <a:gridCol w="3732158"/>
                <a:gridCol w="720080"/>
                <a:gridCol w="3456383"/>
              </a:tblGrid>
              <a:tr h="359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ОТДЕЛЕНИЕ ИНФОРМАЦИОННЫХ ТЕХНОЛОГИЙ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Есептеу техникасы және бағдарламалық қамтамасыз ету 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түрлері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Вычислительная техника и программное обеспечение (по видам)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Электрондық есептеу машиналарының операторы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Оператор электронно-вычислительных машин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Техник-бағдарламашы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1304043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Техник-программист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1305000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қпараттық жүйелер (қолдану саласы бойынша</a:t>
                      </a:r>
                      <a:r>
                        <a:rPr lang="ru-RU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1305000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Информационные системы (по областям применения)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1305023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Техник-бағдарламашы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1305023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Техник-программист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1226000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Тамақтандыру кәсіпорындарының өнім өндіру технологиясы және оны ұйымдастыруы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1226000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Технология и организация производства продукции предприятий питания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1226043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Техник-технолог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1226043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Arial Unicode MS"/>
                          <a:cs typeface="Times New Roman"/>
                        </a:rPr>
                        <a:t>Техник-технолог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0201000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Құқықтану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0201000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Правоведение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0201023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Кеңесші-заңгер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0201023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latin typeface="Times New Roman"/>
                          <a:ea typeface="Times New Roman"/>
                          <a:cs typeface="Times New Roman"/>
                        </a:rPr>
                        <a:t>Юрисконсульт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Әлеуметтік жұмыс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0501000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Социальная работа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0501013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Әлеуметтік жұмыс жөніндегі маман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0501013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Специалист по социальной работе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Тамақтандыруды ұйымдастыру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Организация питания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0508063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Қызмет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көрсетуші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 менеджер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0508063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Менеджер по сервису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Кондитер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0508022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Кондитер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Аспаз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0508012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Повар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0507000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Қонақ үй шаруашылығына қызмет көрсету және ұйымдастыру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0507000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Организация обслуживания гостиничных хозяйств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0507053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Әкімшілік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0507053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Администратор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1307000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Электр байланысы және желімен хабарлаудың желілік құрылыстарын пайдалану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1307000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Эксплуатация линейных сооружений электросвязи и проводного вещания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6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1307063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latin typeface="Times New Roman"/>
                          <a:ea typeface="Times New Roman"/>
                          <a:cs typeface="Times New Roman"/>
                        </a:rPr>
                        <a:t>Байланыс желілік құрылыстарының және абоненттік құрылғылардың электр механикагі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1307063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Электромеханик линейных сооружений связи и абонентских устройств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935" marR="43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45673107"/>
      </p:ext>
    </p:extLst>
  </p:cSld>
  <p:clrMapOvr>
    <a:masterClrMapping/>
  </p:clrMapOvr>
  <p:transition advClick="0" advTm="1021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868363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Материально – техническая база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43636" y="0"/>
            <a:ext cx="2729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college.ineu.edu.kz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7" descr="DSCN08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434412" cy="257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1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671887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G_41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331152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SC001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33825"/>
            <a:ext cx="352901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торат 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383280" cy="244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102_29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9592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014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312368" cy="248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199409"/>
            <a:ext cx="3583259" cy="265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Материально – техническая база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8|2.9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9|1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4|1.4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686</TotalTime>
  <Words>1467</Words>
  <Application>Microsoft Office PowerPoint</Application>
  <PresentationFormat>Экран (4:3)</PresentationFormat>
  <Paragraphs>515</Paragraphs>
  <Slides>40</Slides>
  <Notes>2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400TGp_globalcity_light_ani</vt:lpstr>
      <vt:lpstr>Высший колледж Инновационного Евразийского университета</vt:lpstr>
      <vt:lpstr>Национальный рейтинг организаций ТиПО</vt:lpstr>
      <vt:lpstr>Лидер отрасли</vt:lpstr>
      <vt:lpstr>Слайд 4</vt:lpstr>
      <vt:lpstr>Слайд 5</vt:lpstr>
      <vt:lpstr>Слайд 6</vt:lpstr>
      <vt:lpstr>Слайд 7</vt:lpstr>
      <vt:lpstr>Материально – техническая база</vt:lpstr>
      <vt:lpstr>Материально – техническая база</vt:lpstr>
      <vt:lpstr>Материально – техническая база</vt:lpstr>
      <vt:lpstr>Материально – техническая база</vt:lpstr>
      <vt:lpstr>Слайд 12</vt:lpstr>
      <vt:lpstr>       0513000 «Маркетинг»Финансы (по отраслям Финансы (по аслям</vt:lpstr>
      <vt:lpstr>За время обучения  студенты  изучают</vt:lpstr>
      <vt:lpstr>Слайд 15</vt:lpstr>
      <vt:lpstr>Кем ты будешь работать?</vt:lpstr>
      <vt:lpstr>0513000 «Маркетинг»</vt:lpstr>
      <vt:lpstr>Слайд 18</vt:lpstr>
      <vt:lpstr>       0515000 «Менеджмент (по отраслям)»Финансы (по отраслям Финансы (по аслям</vt:lpstr>
      <vt:lpstr>За время обучения  студенты  изучают</vt:lpstr>
      <vt:lpstr>Слайд 21</vt:lpstr>
      <vt:lpstr>Кем ты будешь работать?</vt:lpstr>
      <vt:lpstr>Слайд 23</vt:lpstr>
      <vt:lpstr>     0516000 «Финансы (по отраслям)»Финансы (по отраслям Финансы (по аслям</vt:lpstr>
      <vt:lpstr>За время обучения  студенты  изучают</vt:lpstr>
      <vt:lpstr>Слайд 26</vt:lpstr>
      <vt:lpstr>Кем ты будешь работать?</vt:lpstr>
      <vt:lpstr>0516000 «Финансы (по отраслям)»</vt:lpstr>
      <vt:lpstr>Слайд 29</vt:lpstr>
      <vt:lpstr>0518000 «Учет и аудит (по отраслям)»</vt:lpstr>
      <vt:lpstr>За время обучения  студенты  изучают</vt:lpstr>
      <vt:lpstr>Где ты сможешь работать по  специальности?</vt:lpstr>
      <vt:lpstr>Кем ты будешь работать?</vt:lpstr>
      <vt:lpstr>Слайд 34</vt:lpstr>
      <vt:lpstr>Слайд 35</vt:lpstr>
      <vt:lpstr>Проходные баллы</vt:lpstr>
      <vt:lpstr>Слайд 37</vt:lpstr>
      <vt:lpstr>Перечень необходимых документов</vt:lpstr>
      <vt:lpstr>Прием заявлений</vt:lpstr>
      <vt:lpstr>Слайд 40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Лидия</dc:creator>
  <cp:lastModifiedBy>AbdrashevaKHA</cp:lastModifiedBy>
  <cp:revision>73</cp:revision>
  <dcterms:created xsi:type="dcterms:W3CDTF">2013-11-10T12:58:05Z</dcterms:created>
  <dcterms:modified xsi:type="dcterms:W3CDTF">2020-02-20T12:13:14Z</dcterms:modified>
</cp:coreProperties>
</file>