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8"/>
  </p:notesMasterIdLst>
  <p:sldIdLst>
    <p:sldId id="301" r:id="rId2"/>
    <p:sldId id="607" r:id="rId3"/>
    <p:sldId id="610" r:id="rId4"/>
    <p:sldId id="283" r:id="rId5"/>
    <p:sldId id="589" r:id="rId6"/>
    <p:sldId id="590" r:id="rId7"/>
    <p:sldId id="592" r:id="rId8"/>
    <p:sldId id="564" r:id="rId9"/>
    <p:sldId id="605" r:id="rId10"/>
    <p:sldId id="571" r:id="rId11"/>
    <p:sldId id="330" r:id="rId12"/>
    <p:sldId id="608" r:id="rId13"/>
    <p:sldId id="271" r:id="rId14"/>
    <p:sldId id="273" r:id="rId15"/>
    <p:sldId id="272" r:id="rId16"/>
    <p:sldId id="579" r:id="rId17"/>
    <p:sldId id="560" r:id="rId18"/>
    <p:sldId id="563" r:id="rId19"/>
    <p:sldId id="562" r:id="rId20"/>
    <p:sldId id="270" r:id="rId21"/>
    <p:sldId id="274" r:id="rId22"/>
    <p:sldId id="609" r:id="rId23"/>
    <p:sldId id="267" r:id="rId24"/>
    <p:sldId id="307" r:id="rId25"/>
    <p:sldId id="302" r:id="rId26"/>
    <p:sldId id="303" r:id="rId27"/>
    <p:sldId id="304" r:id="rId28"/>
    <p:sldId id="614" r:id="rId29"/>
    <p:sldId id="313" r:id="rId30"/>
    <p:sldId id="315" r:id="rId31"/>
    <p:sldId id="612" r:id="rId32"/>
    <p:sldId id="613" r:id="rId33"/>
    <p:sldId id="606" r:id="rId34"/>
    <p:sldId id="615" r:id="rId35"/>
    <p:sldId id="258" r:id="rId36"/>
    <p:sldId id="268"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58A"/>
    <a:srgbClr val="215DA5"/>
    <a:srgbClr val="1E3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3801" autoAdjust="0"/>
  </p:normalViewPr>
  <p:slideViewPr>
    <p:cSldViewPr snapToGrid="0">
      <p:cViewPr varScale="1">
        <p:scale>
          <a:sx n="104" d="100"/>
          <a:sy n="104" d="100"/>
        </p:scale>
        <p:origin x="111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CD557-349D-4D86-B470-E06A3DACD2BF}" type="doc">
      <dgm:prSet loTypeId="urn:microsoft.com/office/officeart/2005/8/layout/chevron2" loCatId="list" qsTypeId="urn:microsoft.com/office/officeart/2005/8/quickstyle/simple5" qsCatId="simple" csTypeId="urn:microsoft.com/office/officeart/2005/8/colors/accent0_3" csCatId="mainScheme" phldr="1"/>
      <dgm:spPr/>
      <dgm:t>
        <a:bodyPr/>
        <a:lstStyle/>
        <a:p>
          <a:endParaRPr lang="ru-RU"/>
        </a:p>
      </dgm:t>
    </dgm:pt>
    <dgm:pt modelId="{7470AE27-B2E8-413E-A28F-AF1C96AF9788}">
      <dgm:prSet phldrT="[Текст]" custT="1"/>
      <dgm:spPr/>
      <dgm:t>
        <a:bodyPr/>
        <a:lstStyle/>
        <a:p>
          <a:r>
            <a:rPr lang="kk-KZ" sz="2400" dirty="0">
              <a:solidFill>
                <a:schemeClr val="tx2"/>
              </a:solidFill>
              <a:latin typeface="Times New Roman" panose="02020603050405020304" pitchFamily="18" charset="0"/>
              <a:cs typeface="Times New Roman" panose="02020603050405020304" pitchFamily="18" charset="0"/>
            </a:rPr>
            <a:t>Болашақ біздің іс-әрекетіміз бен  жұмсаған               күш-жігерімізге байланысты өз қолымызда</a:t>
          </a:r>
          <a:endParaRPr lang="ru-RU" sz="2400" dirty="0">
            <a:solidFill>
              <a:schemeClr val="tx2"/>
            </a:solidFill>
            <a:latin typeface="Times New Roman" panose="02020603050405020304" pitchFamily="18" charset="0"/>
            <a:cs typeface="Times New Roman" panose="02020603050405020304" pitchFamily="18" charset="0"/>
          </a:endParaRPr>
        </a:p>
      </dgm:t>
    </dgm:pt>
    <dgm:pt modelId="{3C7A2736-53AC-49BB-9434-7239583B2B14}" type="parTrans" cxnId="{765D27FE-F6AB-4A19-AC70-1E7FEF4ED800}">
      <dgm:prSet/>
      <dgm:spPr/>
      <dgm:t>
        <a:bodyPr/>
        <a:lstStyle/>
        <a:p>
          <a:endParaRPr lang="ru-RU"/>
        </a:p>
      </dgm:t>
    </dgm:pt>
    <dgm:pt modelId="{8FC96681-7062-4CCF-BE00-C4EBE35FE631}" type="sibTrans" cxnId="{765D27FE-F6AB-4A19-AC70-1E7FEF4ED800}">
      <dgm:prSet/>
      <dgm:spPr/>
      <dgm:t>
        <a:bodyPr/>
        <a:lstStyle/>
        <a:p>
          <a:endParaRPr lang="ru-RU"/>
        </a:p>
      </dgm:t>
    </dgm:pt>
    <dgm:pt modelId="{C7FE3FEB-6C60-4ACF-9C30-7F34FFAEFAA4}">
      <dgm:prSet phldrT="[Текст]"/>
      <dgm:spPr/>
      <dgm:t>
        <a:bodyPr/>
        <a:lstStyle/>
        <a:p>
          <a:r>
            <a:rPr lang="ru-RU" dirty="0"/>
            <a:t>2</a:t>
          </a:r>
        </a:p>
      </dgm:t>
    </dgm:pt>
    <dgm:pt modelId="{3D9A2C8E-374F-48F5-8392-28863D7A5F59}" type="parTrans" cxnId="{38607B76-51CD-4DA1-9049-14D416A82B1C}">
      <dgm:prSet/>
      <dgm:spPr/>
      <dgm:t>
        <a:bodyPr/>
        <a:lstStyle/>
        <a:p>
          <a:endParaRPr lang="ru-RU"/>
        </a:p>
      </dgm:t>
    </dgm:pt>
    <dgm:pt modelId="{DEF67971-4405-4F0A-8FC3-D25583421084}" type="sibTrans" cxnId="{38607B76-51CD-4DA1-9049-14D416A82B1C}">
      <dgm:prSet/>
      <dgm:spPr/>
      <dgm:t>
        <a:bodyPr/>
        <a:lstStyle/>
        <a:p>
          <a:endParaRPr lang="ru-RU"/>
        </a:p>
      </dgm:t>
    </dgm:pt>
    <dgm:pt modelId="{CADDA80B-4FEA-4C08-B2FE-44F616936C44}">
      <dgm:prSet phldrT="[Текст]" custT="1"/>
      <dgm:spPr/>
      <dgm:t>
        <a:bodyPr/>
        <a:lstStyle/>
        <a:p>
          <a:r>
            <a:rPr lang="kk-KZ" sz="2400" noProof="0" dirty="0">
              <a:solidFill>
                <a:schemeClr val="tx2"/>
              </a:solidFill>
              <a:latin typeface="Times New Roman" panose="02020603050405020304" pitchFamily="18" charset="0"/>
              <a:cs typeface="Times New Roman" panose="02020603050405020304" pitchFamily="18" charset="0"/>
            </a:rPr>
            <a:t>Болашақтың әр түрлі нұсқасы болуы мүмкін</a:t>
          </a:r>
        </a:p>
      </dgm:t>
    </dgm:pt>
    <dgm:pt modelId="{812303B0-6D25-433C-9F65-D028ADEB4263}" type="parTrans" cxnId="{463C1B4B-2F81-475D-8AA3-F984137A8864}">
      <dgm:prSet/>
      <dgm:spPr/>
      <dgm:t>
        <a:bodyPr/>
        <a:lstStyle/>
        <a:p>
          <a:endParaRPr lang="ru-RU"/>
        </a:p>
      </dgm:t>
    </dgm:pt>
    <dgm:pt modelId="{9E68DCF9-AC0A-4B81-84EB-0CFF0446F854}" type="sibTrans" cxnId="{463C1B4B-2F81-475D-8AA3-F984137A8864}">
      <dgm:prSet/>
      <dgm:spPr/>
      <dgm:t>
        <a:bodyPr/>
        <a:lstStyle/>
        <a:p>
          <a:endParaRPr lang="ru-RU"/>
        </a:p>
      </dgm:t>
    </dgm:pt>
    <dgm:pt modelId="{2AE3A7C7-F5DC-4987-86E6-98A87EE9CFB1}">
      <dgm:prSet phldrT="[Текст]"/>
      <dgm:spPr/>
      <dgm:t>
        <a:bodyPr/>
        <a:lstStyle/>
        <a:p>
          <a:r>
            <a:rPr lang="ru-RU" dirty="0"/>
            <a:t>3</a:t>
          </a:r>
        </a:p>
      </dgm:t>
    </dgm:pt>
    <dgm:pt modelId="{0B1FD440-6513-4D6E-80A7-D2140126E650}" type="parTrans" cxnId="{B77E2B46-8076-4A98-AD8E-9D8AF3B83310}">
      <dgm:prSet/>
      <dgm:spPr/>
      <dgm:t>
        <a:bodyPr/>
        <a:lstStyle/>
        <a:p>
          <a:endParaRPr lang="ru-RU"/>
        </a:p>
      </dgm:t>
    </dgm:pt>
    <dgm:pt modelId="{FE0C1B75-EC3E-4070-A69E-F325E964DE6D}" type="sibTrans" cxnId="{B77E2B46-8076-4A98-AD8E-9D8AF3B83310}">
      <dgm:prSet/>
      <dgm:spPr/>
      <dgm:t>
        <a:bodyPr/>
        <a:lstStyle/>
        <a:p>
          <a:endParaRPr lang="ru-RU"/>
        </a:p>
      </dgm:t>
    </dgm:pt>
    <dgm:pt modelId="{2FB50F88-91B3-4970-BC65-24BE28345AD0}">
      <dgm:prSet phldrT="[Текст]" custT="1"/>
      <dgm:spPr/>
      <dgm:t>
        <a:bodyPr/>
        <a:lstStyle/>
        <a:p>
          <a:r>
            <a:rPr lang="kk-KZ" sz="2400" dirty="0">
              <a:solidFill>
                <a:schemeClr val="tx2"/>
              </a:solidFill>
              <a:latin typeface="Times New Roman" panose="02020603050405020304" pitchFamily="18" charset="0"/>
              <a:cs typeface="Times New Roman" panose="02020603050405020304" pitchFamily="18" charset="0"/>
            </a:rPr>
            <a:t>Болашақты сенімді түрде болжауға болмайды, болашаққа дайындалу керек</a:t>
          </a:r>
          <a:endParaRPr lang="ru-RU" sz="2400" dirty="0">
            <a:solidFill>
              <a:schemeClr val="tx2"/>
            </a:solidFill>
            <a:latin typeface="Times New Roman" panose="02020603050405020304" pitchFamily="18" charset="0"/>
            <a:cs typeface="Times New Roman" panose="02020603050405020304" pitchFamily="18" charset="0"/>
          </a:endParaRPr>
        </a:p>
      </dgm:t>
    </dgm:pt>
    <dgm:pt modelId="{14E7BE85-58AF-4627-9E07-DE913FCBE840}" type="parTrans" cxnId="{757CA233-37A5-44B1-9F6C-246498E8A675}">
      <dgm:prSet/>
      <dgm:spPr/>
      <dgm:t>
        <a:bodyPr/>
        <a:lstStyle/>
        <a:p>
          <a:endParaRPr lang="ru-RU"/>
        </a:p>
      </dgm:t>
    </dgm:pt>
    <dgm:pt modelId="{C4DAE345-9B40-437C-B025-189FC20DBF6B}" type="sibTrans" cxnId="{757CA233-37A5-44B1-9F6C-246498E8A675}">
      <dgm:prSet/>
      <dgm:spPr/>
      <dgm:t>
        <a:bodyPr/>
        <a:lstStyle/>
        <a:p>
          <a:endParaRPr lang="ru-RU"/>
        </a:p>
      </dgm:t>
    </dgm:pt>
    <dgm:pt modelId="{6D299733-49A1-4130-AFA5-74E4B2A359E9}">
      <dgm:prSet phldrT="[Текст]"/>
      <dgm:spPr/>
      <dgm:t>
        <a:bodyPr/>
        <a:lstStyle/>
        <a:p>
          <a:r>
            <a:rPr lang="ru-RU" dirty="0"/>
            <a:t>1</a:t>
          </a:r>
        </a:p>
      </dgm:t>
    </dgm:pt>
    <dgm:pt modelId="{5CE36687-5EDA-4E2B-95F4-79ABD8E4BB50}" type="sibTrans" cxnId="{65ACD13E-9DF8-4D9E-A138-1FCB22046F12}">
      <dgm:prSet/>
      <dgm:spPr/>
      <dgm:t>
        <a:bodyPr/>
        <a:lstStyle/>
        <a:p>
          <a:endParaRPr lang="ru-RU"/>
        </a:p>
      </dgm:t>
    </dgm:pt>
    <dgm:pt modelId="{00E371B6-071D-4487-ADDB-4A2C5C6EBC22}" type="parTrans" cxnId="{65ACD13E-9DF8-4D9E-A138-1FCB22046F12}">
      <dgm:prSet/>
      <dgm:spPr/>
      <dgm:t>
        <a:bodyPr/>
        <a:lstStyle/>
        <a:p>
          <a:endParaRPr lang="ru-RU"/>
        </a:p>
      </dgm:t>
    </dgm:pt>
    <dgm:pt modelId="{50C3FE80-06AE-487C-9A94-3789F453429B}" type="pres">
      <dgm:prSet presAssocID="{BFBCD557-349D-4D86-B470-E06A3DACD2BF}" presName="linearFlow" presStyleCnt="0">
        <dgm:presLayoutVars>
          <dgm:dir/>
          <dgm:animLvl val="lvl"/>
          <dgm:resizeHandles val="exact"/>
        </dgm:presLayoutVars>
      </dgm:prSet>
      <dgm:spPr/>
    </dgm:pt>
    <dgm:pt modelId="{AE33D329-B118-41C1-B9BA-0909FD9B857B}" type="pres">
      <dgm:prSet presAssocID="{6D299733-49A1-4130-AFA5-74E4B2A359E9}" presName="composite" presStyleCnt="0"/>
      <dgm:spPr/>
    </dgm:pt>
    <dgm:pt modelId="{6B0B7A44-27F3-41B8-95FD-58E0C9F64FB9}" type="pres">
      <dgm:prSet presAssocID="{6D299733-49A1-4130-AFA5-74E4B2A359E9}" presName="parentText" presStyleLbl="alignNode1" presStyleIdx="0" presStyleCnt="3">
        <dgm:presLayoutVars>
          <dgm:chMax val="1"/>
          <dgm:bulletEnabled val="1"/>
        </dgm:presLayoutVars>
      </dgm:prSet>
      <dgm:spPr/>
    </dgm:pt>
    <dgm:pt modelId="{E9E749F3-EE6D-4862-8CB7-9FFC354F5D0A}" type="pres">
      <dgm:prSet presAssocID="{6D299733-49A1-4130-AFA5-74E4B2A359E9}" presName="descendantText" presStyleLbl="alignAcc1" presStyleIdx="0" presStyleCnt="3">
        <dgm:presLayoutVars>
          <dgm:bulletEnabled val="1"/>
        </dgm:presLayoutVars>
      </dgm:prSet>
      <dgm:spPr/>
    </dgm:pt>
    <dgm:pt modelId="{128EFA7E-5D50-4864-BEC6-DD3D3BAF5D79}" type="pres">
      <dgm:prSet presAssocID="{5CE36687-5EDA-4E2B-95F4-79ABD8E4BB50}" presName="sp" presStyleCnt="0"/>
      <dgm:spPr/>
    </dgm:pt>
    <dgm:pt modelId="{1A7F5723-2CC0-475F-A78C-C0F9667AC03E}" type="pres">
      <dgm:prSet presAssocID="{C7FE3FEB-6C60-4ACF-9C30-7F34FFAEFAA4}" presName="composite" presStyleCnt="0"/>
      <dgm:spPr/>
    </dgm:pt>
    <dgm:pt modelId="{780E4B96-6B2D-41ED-B5B0-DCB7D13FEB57}" type="pres">
      <dgm:prSet presAssocID="{C7FE3FEB-6C60-4ACF-9C30-7F34FFAEFAA4}" presName="parentText" presStyleLbl="alignNode1" presStyleIdx="1" presStyleCnt="3">
        <dgm:presLayoutVars>
          <dgm:chMax val="1"/>
          <dgm:bulletEnabled val="1"/>
        </dgm:presLayoutVars>
      </dgm:prSet>
      <dgm:spPr/>
    </dgm:pt>
    <dgm:pt modelId="{2ADFC6F5-CD62-49C2-950E-00CDE23E32E5}" type="pres">
      <dgm:prSet presAssocID="{C7FE3FEB-6C60-4ACF-9C30-7F34FFAEFAA4}" presName="descendantText" presStyleLbl="alignAcc1" presStyleIdx="1" presStyleCnt="3">
        <dgm:presLayoutVars>
          <dgm:bulletEnabled val="1"/>
        </dgm:presLayoutVars>
      </dgm:prSet>
      <dgm:spPr/>
    </dgm:pt>
    <dgm:pt modelId="{64AF4F4D-79A0-41E4-8DAE-767A36D969F7}" type="pres">
      <dgm:prSet presAssocID="{DEF67971-4405-4F0A-8FC3-D25583421084}" presName="sp" presStyleCnt="0"/>
      <dgm:spPr/>
    </dgm:pt>
    <dgm:pt modelId="{348D9232-2701-4EE0-82F0-FD2BDDC83C10}" type="pres">
      <dgm:prSet presAssocID="{2AE3A7C7-F5DC-4987-86E6-98A87EE9CFB1}" presName="composite" presStyleCnt="0"/>
      <dgm:spPr/>
    </dgm:pt>
    <dgm:pt modelId="{25F561CC-BECE-485B-976A-571FF287240E}" type="pres">
      <dgm:prSet presAssocID="{2AE3A7C7-F5DC-4987-86E6-98A87EE9CFB1}" presName="parentText" presStyleLbl="alignNode1" presStyleIdx="2" presStyleCnt="3">
        <dgm:presLayoutVars>
          <dgm:chMax val="1"/>
          <dgm:bulletEnabled val="1"/>
        </dgm:presLayoutVars>
      </dgm:prSet>
      <dgm:spPr/>
    </dgm:pt>
    <dgm:pt modelId="{0288BEA1-6964-4790-8C85-1452C9D0BB54}" type="pres">
      <dgm:prSet presAssocID="{2AE3A7C7-F5DC-4987-86E6-98A87EE9CFB1}" presName="descendantText" presStyleLbl="alignAcc1" presStyleIdx="2" presStyleCnt="3">
        <dgm:presLayoutVars>
          <dgm:bulletEnabled val="1"/>
        </dgm:presLayoutVars>
      </dgm:prSet>
      <dgm:spPr/>
    </dgm:pt>
  </dgm:ptLst>
  <dgm:cxnLst>
    <dgm:cxn modelId="{E2838F16-1D1F-4A30-A9E2-5BE13D89C26F}" type="presOf" srcId="{BFBCD557-349D-4D86-B470-E06A3DACD2BF}" destId="{50C3FE80-06AE-487C-9A94-3789F453429B}" srcOrd="0" destOrd="0" presId="urn:microsoft.com/office/officeart/2005/8/layout/chevron2"/>
    <dgm:cxn modelId="{757CA233-37A5-44B1-9F6C-246498E8A675}" srcId="{2AE3A7C7-F5DC-4987-86E6-98A87EE9CFB1}" destId="{2FB50F88-91B3-4970-BC65-24BE28345AD0}" srcOrd="0" destOrd="0" parTransId="{14E7BE85-58AF-4627-9E07-DE913FCBE840}" sibTransId="{C4DAE345-9B40-437C-B025-189FC20DBF6B}"/>
    <dgm:cxn modelId="{65ACD13E-9DF8-4D9E-A138-1FCB22046F12}" srcId="{BFBCD557-349D-4D86-B470-E06A3DACD2BF}" destId="{6D299733-49A1-4130-AFA5-74E4B2A359E9}" srcOrd="0" destOrd="0" parTransId="{00E371B6-071D-4487-ADDB-4A2C5C6EBC22}" sibTransId="{5CE36687-5EDA-4E2B-95F4-79ABD8E4BB50}"/>
    <dgm:cxn modelId="{179C0464-8EBF-41ED-9730-6AEF708072BA}" type="presOf" srcId="{2AE3A7C7-F5DC-4987-86E6-98A87EE9CFB1}" destId="{25F561CC-BECE-485B-976A-571FF287240E}" srcOrd="0" destOrd="0" presId="urn:microsoft.com/office/officeart/2005/8/layout/chevron2"/>
    <dgm:cxn modelId="{B77E2B46-8076-4A98-AD8E-9D8AF3B83310}" srcId="{BFBCD557-349D-4D86-B470-E06A3DACD2BF}" destId="{2AE3A7C7-F5DC-4987-86E6-98A87EE9CFB1}" srcOrd="2" destOrd="0" parTransId="{0B1FD440-6513-4D6E-80A7-D2140126E650}" sibTransId="{FE0C1B75-EC3E-4070-A69E-F325E964DE6D}"/>
    <dgm:cxn modelId="{463C1B4B-2F81-475D-8AA3-F984137A8864}" srcId="{C7FE3FEB-6C60-4ACF-9C30-7F34FFAEFAA4}" destId="{CADDA80B-4FEA-4C08-B2FE-44F616936C44}" srcOrd="0" destOrd="0" parTransId="{812303B0-6D25-433C-9F65-D028ADEB4263}" sibTransId="{9E68DCF9-AC0A-4B81-84EB-0CFF0446F854}"/>
    <dgm:cxn modelId="{8588F94D-8977-48BC-8428-4AA19797BE64}" type="presOf" srcId="{7470AE27-B2E8-413E-A28F-AF1C96AF9788}" destId="{E9E749F3-EE6D-4862-8CB7-9FFC354F5D0A}" srcOrd="0" destOrd="0" presId="urn:microsoft.com/office/officeart/2005/8/layout/chevron2"/>
    <dgm:cxn modelId="{E9136B6E-1DAA-4452-831F-0BE4924D258C}" type="presOf" srcId="{2FB50F88-91B3-4970-BC65-24BE28345AD0}" destId="{0288BEA1-6964-4790-8C85-1452C9D0BB54}" srcOrd="0" destOrd="0" presId="urn:microsoft.com/office/officeart/2005/8/layout/chevron2"/>
    <dgm:cxn modelId="{38607B76-51CD-4DA1-9049-14D416A82B1C}" srcId="{BFBCD557-349D-4D86-B470-E06A3DACD2BF}" destId="{C7FE3FEB-6C60-4ACF-9C30-7F34FFAEFAA4}" srcOrd="1" destOrd="0" parTransId="{3D9A2C8E-374F-48F5-8392-28863D7A5F59}" sibTransId="{DEF67971-4405-4F0A-8FC3-D25583421084}"/>
    <dgm:cxn modelId="{BC0C0CD4-F52D-45BC-A1B3-7D00DB731974}" type="presOf" srcId="{CADDA80B-4FEA-4C08-B2FE-44F616936C44}" destId="{2ADFC6F5-CD62-49C2-950E-00CDE23E32E5}" srcOrd="0" destOrd="0" presId="urn:microsoft.com/office/officeart/2005/8/layout/chevron2"/>
    <dgm:cxn modelId="{9FA142EF-8C11-48CF-B6E5-A4876D352689}" type="presOf" srcId="{C7FE3FEB-6C60-4ACF-9C30-7F34FFAEFAA4}" destId="{780E4B96-6B2D-41ED-B5B0-DCB7D13FEB57}" srcOrd="0" destOrd="0" presId="urn:microsoft.com/office/officeart/2005/8/layout/chevron2"/>
    <dgm:cxn modelId="{EE0DCCF4-97A8-4ACF-A2D4-12E22664C274}" type="presOf" srcId="{6D299733-49A1-4130-AFA5-74E4B2A359E9}" destId="{6B0B7A44-27F3-41B8-95FD-58E0C9F64FB9}" srcOrd="0" destOrd="0" presId="urn:microsoft.com/office/officeart/2005/8/layout/chevron2"/>
    <dgm:cxn modelId="{765D27FE-F6AB-4A19-AC70-1E7FEF4ED800}" srcId="{6D299733-49A1-4130-AFA5-74E4B2A359E9}" destId="{7470AE27-B2E8-413E-A28F-AF1C96AF9788}" srcOrd="0" destOrd="0" parTransId="{3C7A2736-53AC-49BB-9434-7239583B2B14}" sibTransId="{8FC96681-7062-4CCF-BE00-C4EBE35FE631}"/>
    <dgm:cxn modelId="{8B458332-DFDD-448F-986B-5FB28AE305CB}" type="presParOf" srcId="{50C3FE80-06AE-487C-9A94-3789F453429B}" destId="{AE33D329-B118-41C1-B9BA-0909FD9B857B}" srcOrd="0" destOrd="0" presId="urn:microsoft.com/office/officeart/2005/8/layout/chevron2"/>
    <dgm:cxn modelId="{85206EDD-7C6B-42A8-BCCB-30C73ECFCB16}" type="presParOf" srcId="{AE33D329-B118-41C1-B9BA-0909FD9B857B}" destId="{6B0B7A44-27F3-41B8-95FD-58E0C9F64FB9}" srcOrd="0" destOrd="0" presId="urn:microsoft.com/office/officeart/2005/8/layout/chevron2"/>
    <dgm:cxn modelId="{3E8CBC92-F586-436A-A0A3-9CF2E0B69A00}" type="presParOf" srcId="{AE33D329-B118-41C1-B9BA-0909FD9B857B}" destId="{E9E749F3-EE6D-4862-8CB7-9FFC354F5D0A}" srcOrd="1" destOrd="0" presId="urn:microsoft.com/office/officeart/2005/8/layout/chevron2"/>
    <dgm:cxn modelId="{C4B04C57-F103-40AF-AC12-3BB35922CDA4}" type="presParOf" srcId="{50C3FE80-06AE-487C-9A94-3789F453429B}" destId="{128EFA7E-5D50-4864-BEC6-DD3D3BAF5D79}" srcOrd="1" destOrd="0" presId="urn:microsoft.com/office/officeart/2005/8/layout/chevron2"/>
    <dgm:cxn modelId="{00524787-8C0E-4CB8-ACB4-750EE16BDBCF}" type="presParOf" srcId="{50C3FE80-06AE-487C-9A94-3789F453429B}" destId="{1A7F5723-2CC0-475F-A78C-C0F9667AC03E}" srcOrd="2" destOrd="0" presId="urn:microsoft.com/office/officeart/2005/8/layout/chevron2"/>
    <dgm:cxn modelId="{F5258479-28E9-401A-9D37-569EF1BD19C0}" type="presParOf" srcId="{1A7F5723-2CC0-475F-A78C-C0F9667AC03E}" destId="{780E4B96-6B2D-41ED-B5B0-DCB7D13FEB57}" srcOrd="0" destOrd="0" presId="urn:microsoft.com/office/officeart/2005/8/layout/chevron2"/>
    <dgm:cxn modelId="{B6E10060-8292-44F4-95EF-93CD332ACEF1}" type="presParOf" srcId="{1A7F5723-2CC0-475F-A78C-C0F9667AC03E}" destId="{2ADFC6F5-CD62-49C2-950E-00CDE23E32E5}" srcOrd="1" destOrd="0" presId="urn:microsoft.com/office/officeart/2005/8/layout/chevron2"/>
    <dgm:cxn modelId="{9B8DFAC1-06A5-43D6-BA0A-667654137307}" type="presParOf" srcId="{50C3FE80-06AE-487C-9A94-3789F453429B}" destId="{64AF4F4D-79A0-41E4-8DAE-767A36D969F7}" srcOrd="3" destOrd="0" presId="urn:microsoft.com/office/officeart/2005/8/layout/chevron2"/>
    <dgm:cxn modelId="{E9E69B98-3F3A-4C5E-A4EC-F01CC66652AC}" type="presParOf" srcId="{50C3FE80-06AE-487C-9A94-3789F453429B}" destId="{348D9232-2701-4EE0-82F0-FD2BDDC83C10}" srcOrd="4" destOrd="0" presId="urn:microsoft.com/office/officeart/2005/8/layout/chevron2"/>
    <dgm:cxn modelId="{7F100C9D-0D99-4CEB-B042-3325F187B2F5}" type="presParOf" srcId="{348D9232-2701-4EE0-82F0-FD2BDDC83C10}" destId="{25F561CC-BECE-485B-976A-571FF287240E}" srcOrd="0" destOrd="0" presId="urn:microsoft.com/office/officeart/2005/8/layout/chevron2"/>
    <dgm:cxn modelId="{C490D68A-10B6-419C-8A7E-AAB72D5F5062}" type="presParOf" srcId="{348D9232-2701-4EE0-82F0-FD2BDDC83C10}" destId="{0288BEA1-6964-4790-8C85-1452C9D0BB5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B7A44-27F3-41B8-95FD-58E0C9F64FB9}">
      <dsp:nvSpPr>
        <dsp:cNvPr id="0" name=""/>
        <dsp:cNvSpPr/>
      </dsp:nvSpPr>
      <dsp:spPr>
        <a:xfrm rot="5400000">
          <a:off x="-234835" y="235846"/>
          <a:ext cx="1565572" cy="1095900"/>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ru-RU" sz="3000" kern="1200" dirty="0"/>
            <a:t>1</a:t>
          </a:r>
        </a:p>
      </dsp:txBody>
      <dsp:txXfrm rot="-5400000">
        <a:off x="1" y="548960"/>
        <a:ext cx="1095900" cy="469672"/>
      </dsp:txXfrm>
    </dsp:sp>
    <dsp:sp modelId="{E9E749F3-EE6D-4862-8CB7-9FFC354F5D0A}">
      <dsp:nvSpPr>
        <dsp:cNvPr id="0" name=""/>
        <dsp:cNvSpPr/>
      </dsp:nvSpPr>
      <dsp:spPr>
        <a:xfrm rot="5400000">
          <a:off x="4389690" y="-3292779"/>
          <a:ext cx="1017622" cy="760520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a:solidFill>
                <a:schemeClr val="tx2"/>
              </a:solidFill>
              <a:latin typeface="Times New Roman" panose="02020603050405020304" pitchFamily="18" charset="0"/>
              <a:cs typeface="Times New Roman" panose="02020603050405020304" pitchFamily="18" charset="0"/>
            </a:rPr>
            <a:t>Болашақ біздің іс-әрекетіміз бен  жұмсаған               күш-жігерімізге байланысты өз қолымызда</a:t>
          </a:r>
          <a:endParaRPr lang="ru-RU" sz="2400" kern="1200" dirty="0">
            <a:solidFill>
              <a:schemeClr val="tx2"/>
            </a:solidFill>
            <a:latin typeface="Times New Roman" panose="02020603050405020304" pitchFamily="18" charset="0"/>
            <a:cs typeface="Times New Roman" panose="02020603050405020304" pitchFamily="18" charset="0"/>
          </a:endParaRPr>
        </a:p>
      </dsp:txBody>
      <dsp:txXfrm rot="-5400000">
        <a:off x="1095900" y="50687"/>
        <a:ext cx="7555526" cy="918270"/>
      </dsp:txXfrm>
    </dsp:sp>
    <dsp:sp modelId="{780E4B96-6B2D-41ED-B5B0-DCB7D13FEB57}">
      <dsp:nvSpPr>
        <dsp:cNvPr id="0" name=""/>
        <dsp:cNvSpPr/>
      </dsp:nvSpPr>
      <dsp:spPr>
        <a:xfrm rot="5400000">
          <a:off x="-234835" y="1606816"/>
          <a:ext cx="1565572" cy="1095900"/>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ru-RU" sz="3000" kern="1200" dirty="0"/>
            <a:t>2</a:t>
          </a:r>
        </a:p>
      </dsp:txBody>
      <dsp:txXfrm rot="-5400000">
        <a:off x="1" y="1919930"/>
        <a:ext cx="1095900" cy="469672"/>
      </dsp:txXfrm>
    </dsp:sp>
    <dsp:sp modelId="{2ADFC6F5-CD62-49C2-950E-00CDE23E32E5}">
      <dsp:nvSpPr>
        <dsp:cNvPr id="0" name=""/>
        <dsp:cNvSpPr/>
      </dsp:nvSpPr>
      <dsp:spPr>
        <a:xfrm rot="5400000">
          <a:off x="4389690" y="-1921809"/>
          <a:ext cx="1017622" cy="760520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kk-KZ" sz="2400" kern="1200" noProof="0" dirty="0">
              <a:solidFill>
                <a:schemeClr val="tx2"/>
              </a:solidFill>
              <a:latin typeface="Times New Roman" panose="02020603050405020304" pitchFamily="18" charset="0"/>
              <a:cs typeface="Times New Roman" panose="02020603050405020304" pitchFamily="18" charset="0"/>
            </a:rPr>
            <a:t>Болашақтың әр түрлі нұсқасы болуы мүмкін</a:t>
          </a:r>
        </a:p>
      </dsp:txBody>
      <dsp:txXfrm rot="-5400000">
        <a:off x="1095900" y="1421657"/>
        <a:ext cx="7555526" cy="918270"/>
      </dsp:txXfrm>
    </dsp:sp>
    <dsp:sp modelId="{25F561CC-BECE-485B-976A-571FF287240E}">
      <dsp:nvSpPr>
        <dsp:cNvPr id="0" name=""/>
        <dsp:cNvSpPr/>
      </dsp:nvSpPr>
      <dsp:spPr>
        <a:xfrm rot="5400000">
          <a:off x="-234835" y="2977786"/>
          <a:ext cx="1565572" cy="1095900"/>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ru-RU" sz="3000" kern="1200" dirty="0"/>
            <a:t>3</a:t>
          </a:r>
        </a:p>
      </dsp:txBody>
      <dsp:txXfrm rot="-5400000">
        <a:off x="1" y="3290900"/>
        <a:ext cx="1095900" cy="469672"/>
      </dsp:txXfrm>
    </dsp:sp>
    <dsp:sp modelId="{0288BEA1-6964-4790-8C85-1452C9D0BB54}">
      <dsp:nvSpPr>
        <dsp:cNvPr id="0" name=""/>
        <dsp:cNvSpPr/>
      </dsp:nvSpPr>
      <dsp:spPr>
        <a:xfrm rot="5400000">
          <a:off x="4389690" y="-550839"/>
          <a:ext cx="1017622" cy="7605202"/>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a:solidFill>
                <a:schemeClr val="tx2"/>
              </a:solidFill>
              <a:latin typeface="Times New Roman" panose="02020603050405020304" pitchFamily="18" charset="0"/>
              <a:cs typeface="Times New Roman" panose="02020603050405020304" pitchFamily="18" charset="0"/>
            </a:rPr>
            <a:t>Болашақты сенімді түрде болжауға болмайды, болашаққа дайындалу керек</a:t>
          </a:r>
          <a:endParaRPr lang="ru-RU" sz="2400" kern="1200" dirty="0">
            <a:solidFill>
              <a:schemeClr val="tx2"/>
            </a:solidFill>
            <a:latin typeface="Times New Roman" panose="02020603050405020304" pitchFamily="18" charset="0"/>
            <a:cs typeface="Times New Roman" panose="02020603050405020304" pitchFamily="18" charset="0"/>
          </a:endParaRPr>
        </a:p>
      </dsp:txBody>
      <dsp:txXfrm rot="-5400000">
        <a:off x="1095900" y="2792627"/>
        <a:ext cx="7555526" cy="91827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D59C5-C25B-4BC3-9A7C-64085A96F370}" type="datetimeFigureOut">
              <a:rPr lang="ru-RU" smtClean="0"/>
              <a:pPr/>
              <a:t>24.09.2020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910A7-9437-4BDB-A9D0-7C76A5763B04}" type="slidenum">
              <a:rPr lang="ru-RU" smtClean="0"/>
              <a:pPr/>
              <a:t>‹#›</a:t>
            </a:fld>
            <a:endParaRPr lang="ru-RU"/>
          </a:p>
        </p:txBody>
      </p:sp>
    </p:spTree>
    <p:extLst>
      <p:ext uri="{BB962C8B-B14F-4D97-AF65-F5344CB8AC3E}">
        <p14:creationId xmlns:p14="http://schemas.microsoft.com/office/powerpoint/2010/main" val="114519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75987E-73FE-404A-A43B-CD7419FB25CF}" type="slidenum">
              <a:rPr lang="ru-RU" smtClean="0"/>
              <a:pPr/>
              <a:t>17</a:t>
            </a:fld>
            <a:endParaRPr lang="ru-RU"/>
          </a:p>
        </p:txBody>
      </p:sp>
    </p:spTree>
    <p:extLst>
      <p:ext uri="{BB962C8B-B14F-4D97-AF65-F5344CB8AC3E}">
        <p14:creationId xmlns:p14="http://schemas.microsoft.com/office/powerpoint/2010/main" val="363152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1760391-CBFD-48F9-9B5D-C76172FD44C1}" type="slidenum">
              <a:rPr lang="ru-RU" smtClean="0"/>
              <a:pPr/>
              <a:t>23</a:t>
            </a:fld>
            <a:endParaRPr lang="ru-RU"/>
          </a:p>
        </p:txBody>
      </p:sp>
    </p:spTree>
    <p:extLst>
      <p:ext uri="{BB962C8B-B14F-4D97-AF65-F5344CB8AC3E}">
        <p14:creationId xmlns:p14="http://schemas.microsoft.com/office/powerpoint/2010/main" val="111636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A74F5D-CC97-754D-8B88-17CC8FD350B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E4B7AFC-3085-9540-A5AE-2036739DC0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D292FE7-5F35-C54F-8775-39D9D8D3AE72}"/>
              </a:ext>
            </a:extLst>
          </p:cNvPr>
          <p:cNvSpPr>
            <a:spLocks noGrp="1"/>
          </p:cNvSpPr>
          <p:nvPr>
            <p:ph type="dt" sz="half" idx="10"/>
          </p:nvPr>
        </p:nvSpPr>
        <p:spPr/>
        <p:txBody>
          <a:bodyPr/>
          <a:lstStyle/>
          <a:p>
            <a:fld id="{F26A10D0-CA98-4BD8-8EC3-453585BBA9D3}" type="datetime1">
              <a:rPr lang="ru-RU" smtClean="0"/>
              <a:pPr/>
              <a:t>24.09.2020</a:t>
            </a:fld>
            <a:endParaRPr lang="ru-RU"/>
          </a:p>
        </p:txBody>
      </p:sp>
      <p:sp>
        <p:nvSpPr>
          <p:cNvPr id="5" name="Нижний колонтитул 4">
            <a:extLst>
              <a:ext uri="{FF2B5EF4-FFF2-40B4-BE49-F238E27FC236}">
                <a16:creationId xmlns:a16="http://schemas.microsoft.com/office/drawing/2014/main" id="{7B0DB9FD-A1C2-3A40-A613-F82019FE7F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41BD62A-1C66-774C-965D-1C8B06F5F311}"/>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1421355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92111B-EFE1-3C40-8F14-197BA33B50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763883E-9098-2149-A1ED-4326C355DD6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40D1E0-F857-294F-AEED-9CDEFB4991CE}"/>
              </a:ext>
            </a:extLst>
          </p:cNvPr>
          <p:cNvSpPr>
            <a:spLocks noGrp="1"/>
          </p:cNvSpPr>
          <p:nvPr>
            <p:ph type="dt" sz="half" idx="10"/>
          </p:nvPr>
        </p:nvSpPr>
        <p:spPr/>
        <p:txBody>
          <a:bodyPr/>
          <a:lstStyle/>
          <a:p>
            <a:fld id="{12463477-F5E8-4569-B51A-3C3AD95CCD44}" type="datetime1">
              <a:rPr lang="ru-RU" smtClean="0"/>
              <a:pPr/>
              <a:t>24.09.2020</a:t>
            </a:fld>
            <a:endParaRPr lang="ru-RU"/>
          </a:p>
        </p:txBody>
      </p:sp>
      <p:sp>
        <p:nvSpPr>
          <p:cNvPr id="5" name="Нижний колонтитул 4">
            <a:extLst>
              <a:ext uri="{FF2B5EF4-FFF2-40B4-BE49-F238E27FC236}">
                <a16:creationId xmlns:a16="http://schemas.microsoft.com/office/drawing/2014/main" id="{C40AEEDE-BEDE-8642-BFB6-EE8DE83FD5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C8ECA73-1F14-514C-B21A-70046F6C9D19}"/>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2579337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14D5163-9EDB-7942-A1D6-B611C7F5AC8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C77FA8A-C5B5-FC42-8A41-7631467BC80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A21B89D-DEA9-E24C-9337-9C0BC5582382}"/>
              </a:ext>
            </a:extLst>
          </p:cNvPr>
          <p:cNvSpPr>
            <a:spLocks noGrp="1"/>
          </p:cNvSpPr>
          <p:nvPr>
            <p:ph type="dt" sz="half" idx="10"/>
          </p:nvPr>
        </p:nvSpPr>
        <p:spPr/>
        <p:txBody>
          <a:bodyPr/>
          <a:lstStyle/>
          <a:p>
            <a:fld id="{B5480A7B-C5E5-4194-BF7E-572C36410AFF}" type="datetime1">
              <a:rPr lang="ru-RU" smtClean="0"/>
              <a:pPr/>
              <a:t>24.09.2020</a:t>
            </a:fld>
            <a:endParaRPr lang="ru-RU"/>
          </a:p>
        </p:txBody>
      </p:sp>
      <p:sp>
        <p:nvSpPr>
          <p:cNvPr id="5" name="Нижний колонтитул 4">
            <a:extLst>
              <a:ext uri="{FF2B5EF4-FFF2-40B4-BE49-F238E27FC236}">
                <a16:creationId xmlns:a16="http://schemas.microsoft.com/office/drawing/2014/main" id="{6F4B2D50-ED8D-DB46-8951-74301F43A69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0A8971E-9234-1B46-B8C0-E01A881E2513}"/>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49462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099DD0-C062-5B48-94A6-02FC8FEDF49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3D53F41-8982-0C48-9861-95ADCCFE596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027809C-8FB7-3E41-B2E3-A7ED29242BE8}"/>
              </a:ext>
            </a:extLst>
          </p:cNvPr>
          <p:cNvSpPr>
            <a:spLocks noGrp="1"/>
          </p:cNvSpPr>
          <p:nvPr>
            <p:ph type="dt" sz="half" idx="10"/>
          </p:nvPr>
        </p:nvSpPr>
        <p:spPr/>
        <p:txBody>
          <a:bodyPr/>
          <a:lstStyle/>
          <a:p>
            <a:fld id="{B805B03A-41EE-453E-B9B8-327FA4509299}" type="datetime1">
              <a:rPr lang="ru-RU" smtClean="0"/>
              <a:pPr/>
              <a:t>24.09.2020</a:t>
            </a:fld>
            <a:endParaRPr lang="ru-RU"/>
          </a:p>
        </p:txBody>
      </p:sp>
      <p:sp>
        <p:nvSpPr>
          <p:cNvPr id="5" name="Нижний колонтитул 4">
            <a:extLst>
              <a:ext uri="{FF2B5EF4-FFF2-40B4-BE49-F238E27FC236}">
                <a16:creationId xmlns:a16="http://schemas.microsoft.com/office/drawing/2014/main" id="{F2F87B81-90BA-7843-90E4-1C02209B57A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76F2AB-7D0E-7A43-BD7D-981730E748C6}"/>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408315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713561-9890-0A48-91C2-95D0504BDDD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506E3D0-D294-494C-84D9-85C729D39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78C1B93-453D-DD4C-8916-FB46A36F733C}"/>
              </a:ext>
            </a:extLst>
          </p:cNvPr>
          <p:cNvSpPr>
            <a:spLocks noGrp="1"/>
          </p:cNvSpPr>
          <p:nvPr>
            <p:ph type="dt" sz="half" idx="10"/>
          </p:nvPr>
        </p:nvSpPr>
        <p:spPr/>
        <p:txBody>
          <a:bodyPr/>
          <a:lstStyle/>
          <a:p>
            <a:fld id="{7ABA58F7-C891-4E60-BDA4-C4671B6A2F2A}" type="datetime1">
              <a:rPr lang="ru-RU" smtClean="0"/>
              <a:pPr/>
              <a:t>24.09.2020</a:t>
            </a:fld>
            <a:endParaRPr lang="ru-RU"/>
          </a:p>
        </p:txBody>
      </p:sp>
      <p:sp>
        <p:nvSpPr>
          <p:cNvPr id="5" name="Нижний колонтитул 4">
            <a:extLst>
              <a:ext uri="{FF2B5EF4-FFF2-40B4-BE49-F238E27FC236}">
                <a16:creationId xmlns:a16="http://schemas.microsoft.com/office/drawing/2014/main" id="{F8316410-9A0E-7D4B-AC48-B3FF3F20AE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DCCC9DA-9B28-204C-B970-4A7F3A9AD2D9}"/>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276036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9EE32A-C009-C444-BF58-76427B7C2C6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10FFC9F-0842-084B-8CE9-712A7EEA55D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9C8EF13-5548-4241-BAB7-82027B83929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374D17A-38AD-D445-BD7F-B73FCBF9B3B4}"/>
              </a:ext>
            </a:extLst>
          </p:cNvPr>
          <p:cNvSpPr>
            <a:spLocks noGrp="1"/>
          </p:cNvSpPr>
          <p:nvPr>
            <p:ph type="dt" sz="half" idx="10"/>
          </p:nvPr>
        </p:nvSpPr>
        <p:spPr/>
        <p:txBody>
          <a:bodyPr/>
          <a:lstStyle/>
          <a:p>
            <a:fld id="{174980F0-DAFF-4B76-A71E-23C9852C2A29}" type="datetime1">
              <a:rPr lang="ru-RU" smtClean="0"/>
              <a:pPr/>
              <a:t>24.09.2020</a:t>
            </a:fld>
            <a:endParaRPr lang="ru-RU"/>
          </a:p>
        </p:txBody>
      </p:sp>
      <p:sp>
        <p:nvSpPr>
          <p:cNvPr id="6" name="Нижний колонтитул 5">
            <a:extLst>
              <a:ext uri="{FF2B5EF4-FFF2-40B4-BE49-F238E27FC236}">
                <a16:creationId xmlns:a16="http://schemas.microsoft.com/office/drawing/2014/main" id="{6D836073-F13C-2F44-800D-281C3E2339D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4CE1E89-9B81-5740-A21C-D2CFDFB9B12D}"/>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48838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74BDB0-5C1F-B249-B5A5-0455FEC85D7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3CE3F5D-8684-DE49-B6CF-68F53FF03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C0ACC18-6342-6D48-AF4F-CB893EBA68F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F66E279-5F78-0148-9F20-66DC909A1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9B477B5-5FEB-0946-9B78-FD895F8F53B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2C5103C-0527-E14E-ADA0-7FE1AD95C5F1}"/>
              </a:ext>
            </a:extLst>
          </p:cNvPr>
          <p:cNvSpPr>
            <a:spLocks noGrp="1"/>
          </p:cNvSpPr>
          <p:nvPr>
            <p:ph type="dt" sz="half" idx="10"/>
          </p:nvPr>
        </p:nvSpPr>
        <p:spPr/>
        <p:txBody>
          <a:bodyPr/>
          <a:lstStyle/>
          <a:p>
            <a:fld id="{47784EF4-D66A-412F-8D5A-1923DE6BDBC6}" type="datetime1">
              <a:rPr lang="ru-RU" smtClean="0"/>
              <a:pPr/>
              <a:t>24.09.2020</a:t>
            </a:fld>
            <a:endParaRPr lang="ru-RU"/>
          </a:p>
        </p:txBody>
      </p:sp>
      <p:sp>
        <p:nvSpPr>
          <p:cNvPr id="8" name="Нижний колонтитул 7">
            <a:extLst>
              <a:ext uri="{FF2B5EF4-FFF2-40B4-BE49-F238E27FC236}">
                <a16:creationId xmlns:a16="http://schemas.microsoft.com/office/drawing/2014/main" id="{6C6DF230-E478-F440-B562-97B22959298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B2DEE93-CD88-7245-976C-8DBC60146757}"/>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329883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5D1549-AEF8-954C-8618-F0CB62A8D27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8272941-0F67-AB4F-9D1C-41D127B7A229}"/>
              </a:ext>
            </a:extLst>
          </p:cNvPr>
          <p:cNvSpPr>
            <a:spLocks noGrp="1"/>
          </p:cNvSpPr>
          <p:nvPr>
            <p:ph type="dt" sz="half" idx="10"/>
          </p:nvPr>
        </p:nvSpPr>
        <p:spPr/>
        <p:txBody>
          <a:bodyPr/>
          <a:lstStyle/>
          <a:p>
            <a:fld id="{237BC495-34F3-4A07-AB7D-6CD6E2614B23}" type="datetime1">
              <a:rPr lang="ru-RU" smtClean="0"/>
              <a:pPr/>
              <a:t>24.09.2020</a:t>
            </a:fld>
            <a:endParaRPr lang="ru-RU"/>
          </a:p>
        </p:txBody>
      </p:sp>
      <p:sp>
        <p:nvSpPr>
          <p:cNvPr id="4" name="Нижний колонтитул 3">
            <a:extLst>
              <a:ext uri="{FF2B5EF4-FFF2-40B4-BE49-F238E27FC236}">
                <a16:creationId xmlns:a16="http://schemas.microsoft.com/office/drawing/2014/main" id="{AE235BA5-BB19-B641-8217-46C49EBA679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9A087EBD-7970-B341-893F-122AE5FB8F67}"/>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281454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FC7DFAF-175A-9141-9561-AA4746664928}"/>
              </a:ext>
            </a:extLst>
          </p:cNvPr>
          <p:cNvSpPr>
            <a:spLocks noGrp="1"/>
          </p:cNvSpPr>
          <p:nvPr>
            <p:ph type="dt" sz="half" idx="10"/>
          </p:nvPr>
        </p:nvSpPr>
        <p:spPr/>
        <p:txBody>
          <a:bodyPr/>
          <a:lstStyle/>
          <a:p>
            <a:fld id="{11482293-B73F-4CB1-A607-0022A9ECE530}" type="datetime1">
              <a:rPr lang="ru-RU" smtClean="0"/>
              <a:pPr/>
              <a:t>24.09.2020</a:t>
            </a:fld>
            <a:endParaRPr lang="ru-RU"/>
          </a:p>
        </p:txBody>
      </p:sp>
      <p:sp>
        <p:nvSpPr>
          <p:cNvPr id="3" name="Нижний колонтитул 2">
            <a:extLst>
              <a:ext uri="{FF2B5EF4-FFF2-40B4-BE49-F238E27FC236}">
                <a16:creationId xmlns:a16="http://schemas.microsoft.com/office/drawing/2014/main" id="{6990AA50-37DA-8246-A576-9A26B405BF9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7D92041-F82A-554E-B623-9582F8FED319}"/>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214951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DA368-C74A-0941-B40C-463651B8548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3650E5B-A299-3545-8E69-36958908C2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A4ED44B-C2F5-3247-A530-CE25E0122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7FA684D-E9A8-1A4D-8437-E669C5EEE209}"/>
              </a:ext>
            </a:extLst>
          </p:cNvPr>
          <p:cNvSpPr>
            <a:spLocks noGrp="1"/>
          </p:cNvSpPr>
          <p:nvPr>
            <p:ph type="dt" sz="half" idx="10"/>
          </p:nvPr>
        </p:nvSpPr>
        <p:spPr/>
        <p:txBody>
          <a:bodyPr/>
          <a:lstStyle/>
          <a:p>
            <a:fld id="{AE2947F0-63A4-40AB-80AB-9C56D952CBBC}" type="datetime1">
              <a:rPr lang="ru-RU" smtClean="0"/>
              <a:pPr/>
              <a:t>24.09.2020</a:t>
            </a:fld>
            <a:endParaRPr lang="ru-RU"/>
          </a:p>
        </p:txBody>
      </p:sp>
      <p:sp>
        <p:nvSpPr>
          <p:cNvPr id="6" name="Нижний колонтитул 5">
            <a:extLst>
              <a:ext uri="{FF2B5EF4-FFF2-40B4-BE49-F238E27FC236}">
                <a16:creationId xmlns:a16="http://schemas.microsoft.com/office/drawing/2014/main" id="{C4142800-05C1-574A-B036-40793B4B76D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8961F99-3A69-3341-9D0D-92AB0CB46B35}"/>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255272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044DD3-31C2-3040-9628-34D41CF0D7D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5275480-9EFB-D244-B24B-16354BC33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9718E1E-7261-924F-AE34-A406E3B96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2131917-18F3-DB41-9D39-DD8A25A0F9FF}"/>
              </a:ext>
            </a:extLst>
          </p:cNvPr>
          <p:cNvSpPr>
            <a:spLocks noGrp="1"/>
          </p:cNvSpPr>
          <p:nvPr>
            <p:ph type="dt" sz="half" idx="10"/>
          </p:nvPr>
        </p:nvSpPr>
        <p:spPr/>
        <p:txBody>
          <a:bodyPr/>
          <a:lstStyle/>
          <a:p>
            <a:fld id="{966F284C-277C-4463-B472-0D8454C47A0E}" type="datetime1">
              <a:rPr lang="ru-RU" smtClean="0"/>
              <a:pPr/>
              <a:t>24.09.2020</a:t>
            </a:fld>
            <a:endParaRPr lang="ru-RU"/>
          </a:p>
        </p:txBody>
      </p:sp>
      <p:sp>
        <p:nvSpPr>
          <p:cNvPr id="6" name="Нижний колонтитул 5">
            <a:extLst>
              <a:ext uri="{FF2B5EF4-FFF2-40B4-BE49-F238E27FC236}">
                <a16:creationId xmlns:a16="http://schemas.microsoft.com/office/drawing/2014/main" id="{EAC104EA-E9F6-6942-9010-4EC949530C3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927049-3723-C944-BA5F-FAABE629BEC6}"/>
              </a:ext>
            </a:extLst>
          </p:cNvPr>
          <p:cNvSpPr>
            <a:spLocks noGrp="1"/>
          </p:cNvSpPr>
          <p:nvPr>
            <p:ph type="sldNum" sz="quarter" idx="12"/>
          </p:nvPr>
        </p:nvSpPr>
        <p:spPr/>
        <p:txBody>
          <a:bodyPr/>
          <a:lstStyle/>
          <a:p>
            <a:fld id="{1BCB5AEA-2185-4A9B-840C-E0FB0C63C807}" type="slidenum">
              <a:rPr lang="ru-RU" smtClean="0"/>
              <a:pPr/>
              <a:t>‹#›</a:t>
            </a:fld>
            <a:endParaRPr lang="ru-RU"/>
          </a:p>
        </p:txBody>
      </p:sp>
    </p:spTree>
    <p:extLst>
      <p:ext uri="{BB962C8B-B14F-4D97-AF65-F5344CB8AC3E}">
        <p14:creationId xmlns:p14="http://schemas.microsoft.com/office/powerpoint/2010/main" val="111333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04A9F6-C391-FF40-B2E1-7380EDBA6F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3B4AE46-8895-1948-9521-D3853177B5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CFB363D-A315-9443-8175-2CE3F7A5C4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7B6D1-4ACE-4C61-A139-739DC9CF47AD}" type="datetime1">
              <a:rPr lang="ru-RU" smtClean="0"/>
              <a:pPr/>
              <a:t>24.09.2020</a:t>
            </a:fld>
            <a:endParaRPr lang="ru-RU"/>
          </a:p>
        </p:txBody>
      </p:sp>
      <p:sp>
        <p:nvSpPr>
          <p:cNvPr id="5" name="Нижний колонтитул 4">
            <a:extLst>
              <a:ext uri="{FF2B5EF4-FFF2-40B4-BE49-F238E27FC236}">
                <a16:creationId xmlns:a16="http://schemas.microsoft.com/office/drawing/2014/main" id="{8471A12C-5589-0E46-9B7A-11377BC7D2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D8C149A-5AA9-9744-A352-5084B4138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B5AEA-2185-4A9B-840C-E0FB0C63C807}" type="slidenum">
              <a:rPr lang="ru-RU" smtClean="0"/>
              <a:pPr/>
              <a:t>‹#›</a:t>
            </a:fld>
            <a:endParaRPr lang="ru-RU"/>
          </a:p>
        </p:txBody>
      </p:sp>
    </p:spTree>
    <p:extLst>
      <p:ext uri="{BB962C8B-B14F-4D97-AF65-F5344CB8AC3E}">
        <p14:creationId xmlns:p14="http://schemas.microsoft.com/office/powerpoint/2010/main" val="2173727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aruarlar.kz/k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24"/>
          <p:cNvPicPr>
            <a:picLocks noChangeAspect="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19" name="Полилиния 18"/>
          <p:cNvSpPr/>
          <p:nvPr/>
        </p:nvSpPr>
        <p:spPr>
          <a:xfrm>
            <a:off x="0" y="297927"/>
            <a:ext cx="12192000" cy="6858000"/>
          </a:xfrm>
          <a:custGeom>
            <a:avLst/>
            <a:gdLst>
              <a:gd name="connsiteX0" fmla="*/ 561067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49626 h 6858000"/>
              <a:gd name="connsiteX5" fmla="*/ 1146304 w 12192000"/>
              <a:gd name="connsiteY5" fmla="*/ 6691384 h 6858000"/>
              <a:gd name="connsiteX6" fmla="*/ 7967791 w 12192000"/>
              <a:gd name="connsiteY6" fmla="*/ 2142143 h 6858000"/>
              <a:gd name="connsiteX7" fmla="*/ 5610674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10674" y="0"/>
                </a:moveTo>
                <a:lnTo>
                  <a:pt x="12192000" y="0"/>
                </a:lnTo>
                <a:lnTo>
                  <a:pt x="12192000" y="6858000"/>
                </a:lnTo>
                <a:lnTo>
                  <a:pt x="0" y="6858000"/>
                </a:lnTo>
                <a:lnTo>
                  <a:pt x="0" y="5649626"/>
                </a:lnTo>
                <a:lnTo>
                  <a:pt x="1146304" y="6691384"/>
                </a:lnTo>
                <a:lnTo>
                  <a:pt x="7967791" y="2142143"/>
                </a:lnTo>
                <a:lnTo>
                  <a:pt x="5610674" y="0"/>
                </a:lnTo>
                <a:close/>
              </a:path>
            </a:pathLst>
          </a:custGeom>
          <a:solidFill>
            <a:srgbClr val="2C56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23" name="Прямоугольник 22"/>
          <p:cNvSpPr/>
          <p:nvPr/>
        </p:nvSpPr>
        <p:spPr>
          <a:xfrm>
            <a:off x="5126038" y="4300538"/>
            <a:ext cx="6487785" cy="921911"/>
          </a:xfrm>
          <a:prstGeom prst="rect">
            <a:avLst/>
          </a:prstGeom>
          <a:solidFill>
            <a:srgbClr val="D838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15366" name="Заголовок 1"/>
          <p:cNvSpPr>
            <a:spLocks noGrp="1"/>
          </p:cNvSpPr>
          <p:nvPr>
            <p:ph type="ctrTitle"/>
          </p:nvPr>
        </p:nvSpPr>
        <p:spPr>
          <a:xfrm>
            <a:off x="5164137" y="3429000"/>
            <a:ext cx="5480671" cy="695325"/>
          </a:xfrm>
        </p:spPr>
        <p:txBody>
          <a:bodyPr/>
          <a:lstStyle/>
          <a:p>
            <a:pPr algn="l" eaLnBrk="1" hangingPunct="1"/>
            <a:r>
              <a:rPr lang="ru-RU" sz="2400" dirty="0">
                <a:solidFill>
                  <a:schemeClr val="bg1"/>
                </a:solidFill>
                <a:latin typeface="Effra Medium"/>
              </a:rPr>
              <a:t>Программа «</a:t>
            </a:r>
            <a:r>
              <a:rPr lang="ru-RU" sz="2400" dirty="0" err="1">
                <a:solidFill>
                  <a:schemeClr val="bg1"/>
                </a:solidFill>
                <a:latin typeface="Effra Medium"/>
              </a:rPr>
              <a:t>рухани</a:t>
            </a:r>
            <a:r>
              <a:rPr lang="ru-RU" sz="2400" dirty="0">
                <a:solidFill>
                  <a:schemeClr val="bg1"/>
                </a:solidFill>
                <a:latin typeface="Effra Medium"/>
              </a:rPr>
              <a:t> жа</a:t>
            </a:r>
            <a:r>
              <a:rPr lang="kk-KZ" sz="2400" dirty="0">
                <a:solidFill>
                  <a:schemeClr val="bg1"/>
                </a:solidFill>
                <a:latin typeface="Effra Medium"/>
              </a:rPr>
              <a:t>ңғ</a:t>
            </a:r>
            <a:r>
              <a:rPr lang="ru-RU" sz="2400" dirty="0" err="1">
                <a:solidFill>
                  <a:schemeClr val="bg1"/>
                </a:solidFill>
                <a:latin typeface="Effra Medium"/>
              </a:rPr>
              <a:t>ыру</a:t>
            </a:r>
            <a:r>
              <a:rPr lang="ru-RU" sz="2400" dirty="0">
                <a:solidFill>
                  <a:schemeClr val="bg1"/>
                </a:solidFill>
                <a:latin typeface="Effra Medium"/>
              </a:rPr>
              <a:t>»</a:t>
            </a:r>
          </a:p>
        </p:txBody>
      </p:sp>
      <p:sp>
        <p:nvSpPr>
          <p:cNvPr id="15364" name="Подзаголовок 2"/>
          <p:cNvSpPr>
            <a:spLocks noGrp="1"/>
          </p:cNvSpPr>
          <p:nvPr>
            <p:ph type="subTitle" idx="1"/>
          </p:nvPr>
        </p:nvSpPr>
        <p:spPr>
          <a:xfrm>
            <a:off x="5173662" y="4516108"/>
            <a:ext cx="6364745" cy="845515"/>
          </a:xfrm>
        </p:spPr>
        <p:txBody>
          <a:bodyPr>
            <a:noAutofit/>
          </a:bodyPr>
          <a:lstStyle/>
          <a:p>
            <a:pPr algn="l" eaLnBrk="1" hangingPunct="1"/>
            <a:r>
              <a:rPr lang="ru-RU" b="1" dirty="0" err="1">
                <a:solidFill>
                  <a:schemeClr val="bg1"/>
                </a:solidFill>
                <a:latin typeface="Times New Roman" panose="02020603050405020304" pitchFamily="18" charset="0"/>
                <a:cs typeface="Times New Roman" panose="02020603050405020304" pitchFamily="18" charset="0"/>
              </a:rPr>
              <a:t>Бағдарламаны</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іске</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асырудың</a:t>
            </a:r>
            <a:r>
              <a:rPr lang="ru-RU" b="1" dirty="0">
                <a:solidFill>
                  <a:schemeClr val="bg1"/>
                </a:solidFill>
                <a:latin typeface="Times New Roman" panose="02020603050405020304" pitchFamily="18" charset="0"/>
                <a:cs typeface="Times New Roman" panose="02020603050405020304" pitchFamily="18" charset="0"/>
              </a:rPr>
              <a:t> жаңа </a:t>
            </a:r>
            <a:r>
              <a:rPr lang="ru-RU" b="1" dirty="0" err="1">
                <a:solidFill>
                  <a:schemeClr val="bg1"/>
                </a:solidFill>
                <a:latin typeface="Times New Roman" panose="02020603050405020304" pitchFamily="18" charset="0"/>
                <a:cs typeface="Times New Roman" panose="02020603050405020304" pitchFamily="18" charset="0"/>
              </a:rPr>
              <a:t>тәсілдері</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5126038" y="3429000"/>
            <a:ext cx="5409440" cy="871538"/>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3200" dirty="0">
                <a:latin typeface="Times New Roman" panose="02020603050405020304" pitchFamily="18" charset="0"/>
                <a:cs typeface="Times New Roman" panose="02020603050405020304" pitchFamily="18" charset="0"/>
              </a:rPr>
              <a:t>4. Вебинар</a:t>
            </a:r>
            <a:endParaRPr lang="x-none" sz="3200" dirty="0">
              <a:latin typeface="Times New Roman" panose="02020603050405020304" pitchFamily="18" charset="0"/>
              <a:cs typeface="Times New Roman" panose="02020603050405020304" pitchFamily="18" charset="0"/>
            </a:endParaRPr>
          </a:p>
        </p:txBody>
      </p:sp>
      <p:pic>
        <p:nvPicPr>
          <p:cNvPr id="15367" name="Рисунок 25"/>
          <p:cNvPicPr>
            <a:picLocks noChangeAspect="1"/>
          </p:cNvPicPr>
          <p:nvPr/>
        </p:nvPicPr>
        <p:blipFill>
          <a:blip r:embed="rId3" cstate="print"/>
          <a:srcRect/>
          <a:stretch>
            <a:fillRect/>
          </a:stretch>
        </p:blipFill>
        <p:spPr bwMode="auto">
          <a:xfrm>
            <a:off x="1782763" y="4779963"/>
            <a:ext cx="1965325" cy="1497012"/>
          </a:xfrm>
          <a:prstGeom prst="rect">
            <a:avLst/>
          </a:prstGeom>
          <a:noFill/>
          <a:ln w="9525">
            <a:noFill/>
            <a:miter lim="800000"/>
            <a:headEnd/>
            <a:tailEnd/>
          </a:ln>
        </p:spPr>
      </p:pic>
      <p:sp>
        <p:nvSpPr>
          <p:cNvPr id="15368" name="Подзаголовок 2"/>
          <p:cNvSpPr txBox="1">
            <a:spLocks/>
          </p:cNvSpPr>
          <p:nvPr/>
        </p:nvSpPr>
        <p:spPr bwMode="auto">
          <a:xfrm>
            <a:off x="5388711" y="6267973"/>
            <a:ext cx="1473200" cy="292100"/>
          </a:xfrm>
          <a:prstGeom prst="rect">
            <a:avLst/>
          </a:prstGeom>
          <a:noFill/>
          <a:ln w="9525">
            <a:noFill/>
            <a:miter lim="800000"/>
            <a:headEnd/>
            <a:tailEnd/>
          </a:ln>
        </p:spPr>
        <p:txBody>
          <a:bodyPr/>
          <a:lstStyle/>
          <a:p>
            <a:pPr>
              <a:lnSpc>
                <a:spcPct val="90000"/>
              </a:lnSpc>
              <a:spcBef>
                <a:spcPts val="1000"/>
              </a:spcBef>
              <a:buFont typeface="Arial" charset="0"/>
              <a:buNone/>
            </a:pPr>
            <a:r>
              <a:rPr lang="ru-RU" sz="1200" dirty="0" err="1">
                <a:solidFill>
                  <a:schemeClr val="bg1"/>
                </a:solidFill>
                <a:latin typeface="Times New Roman" panose="02020603050405020304" pitchFamily="18" charset="0"/>
                <a:cs typeface="Times New Roman" panose="02020603050405020304" pitchFamily="18" charset="0"/>
              </a:rPr>
              <a:t>Нұр-Сұлтан</a:t>
            </a:r>
            <a:r>
              <a:rPr lang="ru-RU" sz="1200" dirty="0">
                <a:solidFill>
                  <a:schemeClr val="bg1"/>
                </a:solidFill>
                <a:latin typeface="Times New Roman" panose="02020603050405020304" pitchFamily="18" charset="0"/>
                <a:cs typeface="Times New Roman" panose="02020603050405020304" pitchFamily="18" charset="0"/>
              </a:rPr>
              <a:t>, 2020</a:t>
            </a:r>
          </a:p>
        </p:txBody>
      </p:sp>
      <p:sp>
        <p:nvSpPr>
          <p:cNvPr id="27" name="Прямоугольник 2"/>
          <p:cNvSpPr/>
          <p:nvPr/>
        </p:nvSpPr>
        <p:spPr>
          <a:xfrm>
            <a:off x="6918325" y="454025"/>
            <a:ext cx="5273675" cy="790575"/>
          </a:xfrm>
          <a:custGeom>
            <a:avLst/>
            <a:gdLst>
              <a:gd name="connsiteX0" fmla="*/ 0 w 4575858"/>
              <a:gd name="connsiteY0" fmla="*/ 0 h 1064871"/>
              <a:gd name="connsiteX1" fmla="*/ 4575858 w 4575858"/>
              <a:gd name="connsiteY1" fmla="*/ 0 h 1064871"/>
              <a:gd name="connsiteX2" fmla="*/ 4575858 w 4575858"/>
              <a:gd name="connsiteY2" fmla="*/ 1064871 h 1064871"/>
              <a:gd name="connsiteX3" fmla="*/ 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128479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978216 w 4575858"/>
              <a:gd name="connsiteY3" fmla="*/ 1053297 h 1064871"/>
              <a:gd name="connsiteX4" fmla="*/ 0 w 4575858"/>
              <a:gd name="connsiteY4" fmla="*/ 0 h 1064871"/>
              <a:gd name="connsiteX0" fmla="*/ 0 w 4365088"/>
              <a:gd name="connsiteY0" fmla="*/ 0 h 1064871"/>
              <a:gd name="connsiteX1" fmla="*/ 4365088 w 4365088"/>
              <a:gd name="connsiteY1" fmla="*/ 0 h 1064871"/>
              <a:gd name="connsiteX2" fmla="*/ 4365088 w 4365088"/>
              <a:gd name="connsiteY2" fmla="*/ 1064871 h 1064871"/>
              <a:gd name="connsiteX3" fmla="*/ 767446 w 4365088"/>
              <a:gd name="connsiteY3" fmla="*/ 1053297 h 1064871"/>
              <a:gd name="connsiteX4" fmla="*/ 0 w 4365088"/>
              <a:gd name="connsiteY4" fmla="*/ 0 h 106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088" h="1064871">
                <a:moveTo>
                  <a:pt x="0" y="0"/>
                </a:moveTo>
                <a:lnTo>
                  <a:pt x="4365088" y="0"/>
                </a:lnTo>
                <a:lnTo>
                  <a:pt x="4365088" y="1064871"/>
                </a:lnTo>
                <a:lnTo>
                  <a:pt x="767446" y="105329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15371" name="Рисунок 11"/>
          <p:cNvPicPr>
            <a:picLocks noChangeAspect="1"/>
          </p:cNvPicPr>
          <p:nvPr/>
        </p:nvPicPr>
        <p:blipFill>
          <a:blip r:embed="rId4" cstate="print"/>
          <a:srcRect/>
          <a:stretch>
            <a:fillRect/>
          </a:stretch>
        </p:blipFill>
        <p:spPr bwMode="auto">
          <a:xfrm>
            <a:off x="8150709" y="564124"/>
            <a:ext cx="2033587" cy="4937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01004"/>
            <a:ext cx="12192000" cy="5656996"/>
          </a:xfrm>
        </p:spPr>
        <p:txBody>
          <a:bodyPr>
            <a:normAutofit/>
          </a:bodyPr>
          <a:lstStyle/>
          <a:p>
            <a:pPr marL="0" indent="0" algn="just">
              <a:buNone/>
            </a:pPr>
            <a:endParaRPr lang="ru-RU" sz="800" b="1" dirty="0"/>
          </a:p>
          <a:p>
            <a:pPr marL="0" indent="0" algn="just">
              <a:buNone/>
            </a:pPr>
            <a:r>
              <a:rPr lang="ru-RU" sz="2400" b="1" dirty="0">
                <a:solidFill>
                  <a:schemeClr val="accent1">
                    <a:lumMod val="75000"/>
                  </a:schemeClr>
                </a:solidFill>
                <a:latin typeface="Times New Roman" panose="02020603050405020304" pitchFamily="18" charset="0"/>
                <a:cs typeface="Times New Roman" panose="02020603050405020304" pitchFamily="18" charset="0"/>
              </a:rPr>
              <a:t>Инновация </a:t>
            </a:r>
            <a:r>
              <a:rPr lang="kk-KZ" sz="2400" b="1" dirty="0">
                <a:solidFill>
                  <a:schemeClr val="accent1">
                    <a:lumMod val="75000"/>
                  </a:schemeClr>
                </a:solidFill>
                <a:latin typeface="Times New Roman" panose="02020603050405020304" pitchFamily="18" charset="0"/>
                <a:cs typeface="Times New Roman" panose="02020603050405020304" pitchFamily="18" charset="0"/>
              </a:rPr>
              <a:t>түрлері:</a:t>
            </a:r>
          </a:p>
          <a:p>
            <a:pPr algn="just">
              <a:buFont typeface="Wingdings" panose="05000000000000000000" pitchFamily="2" charset="2"/>
              <a:buChar char="ü"/>
            </a:pPr>
            <a:r>
              <a:rPr lang="kk-KZ" sz="2400" b="1" dirty="0">
                <a:solidFill>
                  <a:schemeClr val="accent1">
                    <a:lumMod val="75000"/>
                  </a:schemeClr>
                </a:solidFill>
                <a:latin typeface="Times New Roman" panose="02020603050405020304" pitchFamily="18" charset="0"/>
                <a:cs typeface="Times New Roman" panose="02020603050405020304" pitchFamily="18" charset="0"/>
              </a:rPr>
              <a:t> Технологиялық — қолда бар өнімнің, бұйымның, техниканың жаңа немесе тиімді өндірісін алуда жетілдірілген технологиялық процестер.</a:t>
            </a:r>
            <a:endParaRPr lang="kk-KZ" sz="2400"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2400" b="1" dirty="0" err="1">
                <a:solidFill>
                  <a:schemeClr val="accent1">
                    <a:lumMod val="75000"/>
                  </a:schemeClr>
                </a:solidFill>
                <a:latin typeface="Times New Roman" panose="02020603050405020304" pitchFamily="18" charset="0"/>
                <a:cs typeface="Times New Roman" panose="02020603050405020304" pitchFamily="18" charset="0"/>
              </a:rPr>
              <a:t>Әлеуметтік</a:t>
            </a:r>
            <a:r>
              <a:rPr lang="ru-RU" sz="2400" b="1" dirty="0">
                <a:solidFill>
                  <a:schemeClr val="accent1">
                    <a:lumMod val="75000"/>
                  </a:schemeClr>
                </a:solidFill>
                <a:latin typeface="Times New Roman" panose="02020603050405020304" pitchFamily="18" charset="0"/>
                <a:cs typeface="Times New Roman" panose="02020603050405020304" pitchFamily="18" charset="0"/>
              </a:rPr>
              <a:t> (процесс) -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қоғамды</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қайта</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құрудағы</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адам</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өмірінің</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салаларын</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жаңарту</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процесі</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a:solidFill>
                  <a:schemeClr val="accent1">
                    <a:lumMod val="75000"/>
                  </a:schemeClr>
                </a:solidFill>
                <a:latin typeface="Times New Roman" panose="02020603050405020304" pitchFamily="18" charset="0"/>
                <a:cs typeface="Times New Roman" panose="02020603050405020304" pitchFamily="18" charset="0"/>
              </a:rPr>
              <a:t>(педагогика,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басқару</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жүйесі</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қайырымдылық</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қызмет</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көрсету</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процесті</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ұйымдастыру</a:t>
            </a:r>
            <a:r>
              <a:rPr lang="ru-RU" sz="2400" dirty="0">
                <a:solidFill>
                  <a:schemeClr val="accent1">
                    <a:lumMod val="7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Өнімдік</a:t>
            </a:r>
            <a:r>
              <a:rPr lang="ru-RU" sz="2400" dirty="0">
                <a:solidFill>
                  <a:schemeClr val="accent1">
                    <a:lumMod val="75000"/>
                  </a:schemeClr>
                </a:solidFill>
                <a:latin typeface="Times New Roman" panose="02020603050405020304" pitchFamily="18" charset="0"/>
                <a:cs typeface="Times New Roman" panose="02020603050405020304" pitchFamily="18" charset="0"/>
              </a:rPr>
              <a:t> —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жаңа</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және</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пайдалы</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қасиеттері</a:t>
            </a:r>
            <a:r>
              <a:rPr lang="ru-RU" sz="2400" dirty="0">
                <a:solidFill>
                  <a:schemeClr val="accent1">
                    <a:lumMod val="75000"/>
                  </a:schemeClr>
                </a:solidFill>
                <a:latin typeface="Times New Roman" panose="02020603050405020304" pitchFamily="18" charset="0"/>
                <a:cs typeface="Times New Roman" panose="02020603050405020304" pitchFamily="18" charset="0"/>
              </a:rPr>
              <a:t> бар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өнімді</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құру</a:t>
            </a:r>
            <a:r>
              <a:rPr lang="ru-RU" sz="2400" dirty="0">
                <a:solidFill>
                  <a:schemeClr val="accent1">
                    <a:lumMod val="7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Ұйымдастыру</a:t>
            </a:r>
            <a:r>
              <a:rPr lang="ru-RU" sz="2400" b="1" dirty="0">
                <a:solidFill>
                  <a:schemeClr val="accent1">
                    <a:lumMod val="75000"/>
                  </a:schemeClr>
                </a:solidFill>
                <a:latin typeface="Times New Roman" panose="02020603050405020304" pitchFamily="18" charset="0"/>
                <a:cs typeface="Times New Roman" panose="02020603050405020304" pitchFamily="18" charset="0"/>
              </a:rPr>
              <a:t> - </a:t>
            </a:r>
            <a:r>
              <a:rPr lang="ru-RU" sz="2400" dirty="0">
                <a:solidFill>
                  <a:schemeClr val="accent1">
                    <a:lumMod val="75000"/>
                  </a:schemeClr>
                </a:solidFill>
                <a:latin typeface="Times New Roman" panose="02020603050405020304" pitchFamily="18" charset="0"/>
                <a:cs typeface="Times New Roman" panose="02020603050405020304" pitchFamily="18" charset="0"/>
              </a:rPr>
              <a:t>менеджмент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жүйесін</a:t>
            </a:r>
            <a:r>
              <a:rPr lang="ru-RU" sz="2400" dirty="0">
                <a:solidFill>
                  <a:schemeClr val="accent1">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1">
                    <a:lumMod val="75000"/>
                  </a:schemeClr>
                </a:solidFill>
                <a:latin typeface="Times New Roman" panose="02020603050405020304" pitchFamily="18" charset="0"/>
                <a:cs typeface="Times New Roman" panose="02020603050405020304" pitchFamily="18" charset="0"/>
              </a:rPr>
              <a:t>жетілдіру</a:t>
            </a:r>
            <a:r>
              <a:rPr lang="ru-RU" sz="2400" dirty="0">
                <a:solidFill>
                  <a:schemeClr val="accent1">
                    <a:lumMod val="7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ru-RU" sz="2400" b="1" dirty="0">
                <a:solidFill>
                  <a:schemeClr val="accent1">
                    <a:lumMod val="75000"/>
                  </a:schemeClr>
                </a:solidFill>
                <a:latin typeface="Times New Roman" panose="02020603050405020304" pitchFamily="18" charset="0"/>
                <a:cs typeface="Times New Roman" panose="02020603050405020304" pitchFamily="18" charset="0"/>
              </a:rPr>
              <a:t> Маркетинг - </a:t>
            </a:r>
            <a:r>
              <a:rPr lang="kk-KZ" sz="2400" dirty="0">
                <a:solidFill>
                  <a:schemeClr val="accent1">
                    <a:lumMod val="75000"/>
                  </a:schemeClr>
                </a:solidFill>
                <a:latin typeface="Times New Roman" panose="02020603050405020304" pitchFamily="18" charset="0"/>
                <a:cs typeface="Times New Roman" panose="02020603050405020304" pitchFamily="18" charset="0"/>
              </a:rPr>
              <a:t>өнімдерді (қызметтерді) сатудың жаңа әдістерін қолдану, оларды өткізу нарықтарына жылжыту, жаңа баға стратегияларын қалыптастыру.</a:t>
            </a:r>
          </a:p>
        </p:txBody>
      </p:sp>
      <p:sp>
        <p:nvSpPr>
          <p:cNvPr id="4" name="Номер слайда 3"/>
          <p:cNvSpPr>
            <a:spLocks noGrp="1"/>
          </p:cNvSpPr>
          <p:nvPr>
            <p:ph type="sldNum" sz="quarter" idx="12"/>
          </p:nvPr>
        </p:nvSpPr>
        <p:spPr/>
        <p:txBody>
          <a:bodyPr/>
          <a:lstStyle/>
          <a:p>
            <a:fld id="{D7AFB8AC-86DE-41D5-9CEF-AF47F1E9E05C}" type="slidenum">
              <a:rPr lang="ru-RU" smtClean="0"/>
              <a:pPr/>
              <a:t>10</a:t>
            </a:fld>
            <a:endParaRPr lang="ru-RU"/>
          </a:p>
        </p:txBody>
      </p:sp>
      <p:sp>
        <p:nvSpPr>
          <p:cNvPr id="6" name="Заголовок 1"/>
          <p:cNvSpPr>
            <a:spLocks noGrp="1"/>
          </p:cNvSpPr>
          <p:nvPr>
            <p:ph type="title"/>
          </p:nvPr>
        </p:nvSpPr>
        <p:spPr>
          <a:xfrm>
            <a:off x="0" y="1"/>
            <a:ext cx="12192000" cy="1023582"/>
          </a:xfrm>
        </p:spPr>
        <p:txBody>
          <a:bodyPr>
            <a:normAutofit/>
          </a:bodyPr>
          <a:lstStyle/>
          <a:p>
            <a:pPr algn="ctr"/>
            <a:r>
              <a:rPr lang="ru-RU" sz="2400" b="1" dirty="0">
                <a:effectLst/>
                <a:latin typeface="Times New Roman" panose="02020603050405020304" pitchFamily="18" charset="0"/>
                <a:ea typeface="Calibri" panose="020F0502020204030204" pitchFamily="34" charset="0"/>
              </a:rPr>
              <a:t>«Рухани жа</a:t>
            </a:r>
            <a:r>
              <a:rPr lang="kk-KZ" sz="2400" b="1" dirty="0">
                <a:effectLst/>
                <a:latin typeface="Times New Roman" panose="02020603050405020304" pitchFamily="18" charset="0"/>
                <a:ea typeface="Calibri" panose="020F0502020204030204" pitchFamily="34" charset="0"/>
              </a:rPr>
              <a:t>ңғ</a:t>
            </a:r>
            <a:r>
              <a:rPr lang="ru-RU" sz="2400" b="1" dirty="0" err="1">
                <a:effectLst/>
                <a:latin typeface="Times New Roman" panose="02020603050405020304" pitchFamily="18" charset="0"/>
                <a:ea typeface="Calibri" panose="020F0502020204030204" pitchFamily="34" charset="0"/>
              </a:rPr>
              <a:t>ыру</a:t>
            </a:r>
            <a:r>
              <a:rPr lang="ru-RU" sz="2400" b="1" dirty="0">
                <a:effectLst/>
                <a:latin typeface="Times New Roman" panose="02020603050405020304" pitchFamily="18" charset="0"/>
                <a:ea typeface="Calibri" panose="020F0502020204030204" pitchFamily="34" charset="0"/>
              </a:rPr>
              <a:t>» </a:t>
            </a:r>
            <a:r>
              <a:rPr lang="kk-KZ" sz="2400" b="1" dirty="0">
                <a:effectLst/>
                <a:latin typeface="Times New Roman" panose="02020603050405020304" pitchFamily="18" charset="0"/>
                <a:ea typeface="Calibri" panose="020F0502020204030204" pitchFamily="34" charset="0"/>
              </a:rPr>
              <a:t>бағдарламасына жобалар мен іс-шараларды іріктеудің маңызды критерийі олардың инновациялылығы болып табылады</a:t>
            </a:r>
            <a:endParaRPr lang="kk-KZ" sz="3600" b="1" dirty="0">
              <a:latin typeface="+mn-lt"/>
            </a:endParaRPr>
          </a:p>
        </p:txBody>
      </p:sp>
    </p:spTree>
    <p:extLst>
      <p:ext uri="{BB962C8B-B14F-4D97-AF65-F5344CB8AC3E}">
        <p14:creationId xmlns:p14="http://schemas.microsoft.com/office/powerpoint/2010/main" val="344566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238461" y="6356350"/>
            <a:ext cx="2743200" cy="365125"/>
          </a:xfrm>
        </p:spPr>
        <p:txBody>
          <a:bodyPr/>
          <a:lstStyle/>
          <a:p>
            <a:fld id="{D7AFB8AC-86DE-41D5-9CEF-AF47F1E9E05C}" type="slidenum">
              <a:rPr lang="ru-RU" smtClean="0"/>
              <a:pPr/>
              <a:t>11</a:t>
            </a:fld>
            <a:endParaRPr lang="ru-RU"/>
          </a:p>
        </p:txBody>
      </p:sp>
      <p:sp>
        <p:nvSpPr>
          <p:cNvPr id="37" name="Содержимое 2"/>
          <p:cNvSpPr txBox="1">
            <a:spLocks/>
          </p:cNvSpPr>
          <p:nvPr/>
        </p:nvSpPr>
        <p:spPr>
          <a:xfrm>
            <a:off x="2134950" y="4697461"/>
            <a:ext cx="3158352" cy="1884029"/>
          </a:xfrm>
          <a:prstGeom prst="rect">
            <a:avLst/>
          </a:prstGeom>
          <a:solidFill>
            <a:schemeClr val="accent1">
              <a:lumMod val="40000"/>
              <a:lumOff val="60000"/>
            </a:schemeClr>
          </a:solidFill>
        </p:spPr>
        <p:txBody>
          <a:bodyPr vert="horz" lIns="91440" tIns="45720" rIns="91440" bIns="45720" rtlCol="0" anchor="ctr">
            <a:noAutofit/>
          </a:bodyPr>
          <a:lstStyle/>
          <a:p>
            <a:pPr lvl="0" algn="ctr">
              <a:lnSpc>
                <a:spcPct val="90000"/>
              </a:lnSpc>
              <a:spcBef>
                <a:spcPts val="1000"/>
              </a:spcBef>
              <a:defRPr/>
            </a:pPr>
            <a:r>
              <a:rPr lang="kk-KZ" sz="2000" b="1" dirty="0">
                <a:latin typeface="Times New Roman" panose="02020603050405020304" pitchFamily="18" charset="0"/>
                <a:cs typeface="Times New Roman" panose="02020603050405020304" pitchFamily="18" charset="0"/>
              </a:rPr>
              <a:t>Өзекті құзыреттер бойынша қарқынды курстарға жоғары деңгейдегі сарапшылардың қатысуы</a:t>
            </a:r>
          </a:p>
        </p:txBody>
      </p:sp>
      <p:sp>
        <p:nvSpPr>
          <p:cNvPr id="41" name="Содержимое 2"/>
          <p:cNvSpPr txBox="1">
            <a:spLocks/>
          </p:cNvSpPr>
          <p:nvPr/>
        </p:nvSpPr>
        <p:spPr>
          <a:xfrm>
            <a:off x="2134950" y="279486"/>
            <a:ext cx="3158352" cy="1900872"/>
          </a:xfrm>
          <a:prstGeom prst="rect">
            <a:avLst/>
          </a:prstGeom>
          <a:solidFill>
            <a:schemeClr val="accent1">
              <a:lumMod val="40000"/>
              <a:lumOff val="60000"/>
            </a:schemeClr>
          </a:solidFill>
        </p:spPr>
        <p:txBody>
          <a:bodyPr vert="horz" lIns="91440" tIns="45720" rIns="91440" bIns="45720" rtlCol="0" anchor="ctr">
            <a:noAutofit/>
          </a:bodyPr>
          <a:lstStyle/>
          <a:p>
            <a:pPr lvl="0" algn="ctr">
              <a:lnSpc>
                <a:spcPct val="90000"/>
              </a:lnSpc>
              <a:spcBef>
                <a:spcPts val="1000"/>
              </a:spcBef>
              <a:defRPr/>
            </a:pPr>
            <a:r>
              <a:rPr lang="kk-KZ" sz="2400" b="1" dirty="0">
                <a:latin typeface="Times New Roman" panose="02020603050405020304" pitchFamily="18" charset="0"/>
                <a:cs typeface="Times New Roman" panose="02020603050405020304" pitchFamily="18" charset="0"/>
              </a:rPr>
              <a:t>Жобалардың тиімді бизнес-моделі</a:t>
            </a:r>
          </a:p>
        </p:txBody>
      </p:sp>
      <p:sp>
        <p:nvSpPr>
          <p:cNvPr id="23" name="Прямоугольник 22"/>
          <p:cNvSpPr/>
          <p:nvPr/>
        </p:nvSpPr>
        <p:spPr>
          <a:xfrm>
            <a:off x="1" y="0"/>
            <a:ext cx="1882469" cy="6858000"/>
          </a:xfrm>
          <a:prstGeom prst="rect">
            <a:avLst/>
          </a:prstGeom>
          <a:solidFill>
            <a:schemeClr val="accent5">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Заголовок 1"/>
          <p:cNvSpPr>
            <a:spLocks noGrp="1"/>
          </p:cNvSpPr>
          <p:nvPr>
            <p:ph type="title"/>
          </p:nvPr>
        </p:nvSpPr>
        <p:spPr>
          <a:xfrm rot="16200000">
            <a:off x="-2487766" y="2487767"/>
            <a:ext cx="6858001" cy="1882468"/>
          </a:xfrm>
        </p:spPr>
        <p:txBody>
          <a:bodyPr>
            <a:noAutofit/>
          </a:bodyPr>
          <a:lstStyle/>
          <a:p>
            <a:pPr lvl="0" algn="ctr">
              <a:spcBef>
                <a:spcPts val="1000"/>
              </a:spcBef>
              <a:defRPr/>
            </a:pPr>
            <a:r>
              <a:rPr lang="ru-RU" sz="3200" b="1" dirty="0">
                <a:solidFill>
                  <a:schemeClr val="bg1"/>
                </a:solidFill>
                <a:latin typeface="Times New Roman" panose="02020603050405020304" pitchFamily="18" charset="0"/>
                <a:ea typeface="Open Sans" pitchFamily="34" charset="0"/>
                <a:cs typeface="Times New Roman" panose="02020603050405020304" pitchFamily="18" charset="0"/>
              </a:rPr>
              <a:t>КЛАСТЕРЛЕРДІ ҚАЛЫПТАСТЫРУ</a:t>
            </a:r>
          </a:p>
        </p:txBody>
      </p:sp>
      <p:sp>
        <p:nvSpPr>
          <p:cNvPr id="25" name="Содержимое 2"/>
          <p:cNvSpPr txBox="1">
            <a:spLocks/>
          </p:cNvSpPr>
          <p:nvPr/>
        </p:nvSpPr>
        <p:spPr>
          <a:xfrm>
            <a:off x="2134950" y="2488473"/>
            <a:ext cx="3158352" cy="1972690"/>
          </a:xfrm>
          <a:prstGeom prst="rect">
            <a:avLst/>
          </a:prstGeom>
          <a:solidFill>
            <a:schemeClr val="accent1">
              <a:lumMod val="40000"/>
              <a:lumOff val="60000"/>
            </a:schemeClr>
          </a:solidFill>
        </p:spPr>
        <p:txBody>
          <a:bodyPr vert="horz" lIns="91440" tIns="45720" rIns="91440" bIns="45720" rtlCol="0" anchor="ctr">
            <a:noAutofit/>
          </a:bodyPr>
          <a:lstStyle/>
          <a:p>
            <a:pPr lvl="0" algn="ctr">
              <a:lnSpc>
                <a:spcPct val="90000"/>
              </a:lnSpc>
              <a:spcBef>
                <a:spcPts val="1000"/>
              </a:spcBef>
              <a:defRPr/>
            </a:pPr>
            <a:r>
              <a:rPr lang="kk-KZ" sz="2400" b="1" dirty="0">
                <a:latin typeface="Times New Roman" panose="02020603050405020304" pitchFamily="18" charset="0"/>
                <a:cs typeface="Times New Roman" panose="02020603050405020304" pitchFamily="18" charset="0"/>
              </a:rPr>
              <a:t>Жұмыс істеп тұрған институттарды, инфрақұрылымды қосу</a:t>
            </a:r>
          </a:p>
        </p:txBody>
      </p:sp>
      <p:sp>
        <p:nvSpPr>
          <p:cNvPr id="34" name="Содержимое 2"/>
          <p:cNvSpPr txBox="1">
            <a:spLocks/>
          </p:cNvSpPr>
          <p:nvPr/>
        </p:nvSpPr>
        <p:spPr>
          <a:xfrm>
            <a:off x="5293301" y="4697461"/>
            <a:ext cx="6658553" cy="1884029"/>
          </a:xfrm>
          <a:prstGeom prst="rect">
            <a:avLst/>
          </a:prstGeom>
          <a:solidFill>
            <a:schemeClr val="accent1">
              <a:lumMod val="20000"/>
              <a:lumOff val="80000"/>
            </a:schemeClr>
          </a:solidFill>
        </p:spPr>
        <p:txBody>
          <a:bodyPr vert="horz" lIns="91440" tIns="45720" rIns="91440" bIns="45720" rtlCol="0" anchor="ctr">
            <a:noAutofit/>
          </a:bodyPr>
          <a:lstStyle/>
          <a:p>
            <a:pPr marL="342900" indent="-342900">
              <a:lnSpc>
                <a:spcPct val="90000"/>
              </a:lnSpc>
              <a:spcBef>
                <a:spcPts val="1000"/>
              </a:spcBef>
              <a:buFont typeface="Arial" panose="020B0604020202020204" pitchFamily="34" charset="0"/>
              <a:buChar char="•"/>
              <a:defRPr/>
            </a:pPr>
            <a:r>
              <a:rPr lang="kk-KZ" b="1" dirty="0">
                <a:solidFill>
                  <a:schemeClr val="tx1">
                    <a:lumMod val="65000"/>
                    <a:lumOff val="35000"/>
                  </a:schemeClr>
                </a:solidFill>
                <a:latin typeface="Times New Roman" panose="02020603050405020304" pitchFamily="18" charset="0"/>
                <a:cs typeface="Times New Roman" panose="02020603050405020304" pitchFamily="18" charset="0"/>
              </a:rPr>
              <a:t>Жоғары деңгейдегі сарапшыларды біріктіру, кластердің идеологиялық өзегін қалыптастыру</a:t>
            </a:r>
          </a:p>
          <a:p>
            <a:pPr marL="342900" indent="-342900">
              <a:lnSpc>
                <a:spcPct val="90000"/>
              </a:lnSpc>
              <a:spcBef>
                <a:spcPts val="1000"/>
              </a:spcBef>
              <a:buFont typeface="Arial" panose="020B0604020202020204" pitchFamily="34" charset="0"/>
              <a:buChar char="•"/>
              <a:defRPr/>
            </a:pPr>
            <a:r>
              <a:rPr lang="kk-KZ" b="1" dirty="0">
                <a:solidFill>
                  <a:schemeClr val="tx1">
                    <a:lumMod val="65000"/>
                    <a:lumOff val="35000"/>
                  </a:schemeClr>
                </a:solidFill>
                <a:latin typeface="Times New Roman" panose="02020603050405020304" pitchFamily="18" charset="0"/>
                <a:cs typeface="Times New Roman" panose="02020603050405020304" pitchFamily="18" charset="0"/>
              </a:rPr>
              <a:t>Өзекті құзыреттер бойынша қарқынды инновациялық курстар әзірлеу</a:t>
            </a:r>
          </a:p>
          <a:p>
            <a:pPr marL="342900" indent="-342900">
              <a:lnSpc>
                <a:spcPct val="90000"/>
              </a:lnSpc>
              <a:spcBef>
                <a:spcPts val="1000"/>
              </a:spcBef>
              <a:buFont typeface="Arial" panose="020B0604020202020204" pitchFamily="34" charset="0"/>
              <a:buChar char="•"/>
              <a:defRPr/>
            </a:pPr>
            <a:r>
              <a:rPr lang="kk-KZ" b="1" dirty="0">
                <a:solidFill>
                  <a:schemeClr val="tx1">
                    <a:lumMod val="65000"/>
                    <a:lumOff val="35000"/>
                  </a:schemeClr>
                </a:solidFill>
                <a:latin typeface="Times New Roman" panose="02020603050405020304" pitchFamily="18" charset="0"/>
                <a:cs typeface="Times New Roman" panose="02020603050405020304" pitchFamily="18" charset="0"/>
              </a:rPr>
              <a:t>Әдістемелік және нормативтік-құқықтық қамтамасыз ету</a:t>
            </a:r>
          </a:p>
        </p:txBody>
      </p:sp>
      <p:sp>
        <p:nvSpPr>
          <p:cNvPr id="44" name="Содержимое 2"/>
          <p:cNvSpPr txBox="1">
            <a:spLocks/>
          </p:cNvSpPr>
          <p:nvPr/>
        </p:nvSpPr>
        <p:spPr>
          <a:xfrm>
            <a:off x="5293302" y="279486"/>
            <a:ext cx="6566602" cy="1900872"/>
          </a:xfrm>
          <a:prstGeom prst="rect">
            <a:avLst/>
          </a:prstGeom>
          <a:solidFill>
            <a:schemeClr val="accent1">
              <a:lumMod val="20000"/>
              <a:lumOff val="80000"/>
            </a:schemeClr>
          </a:solidFill>
        </p:spPr>
        <p:txBody>
          <a:bodyPr vert="horz" lIns="91440" tIns="45720" rIns="91440" bIns="45720" rtlCol="0" anchor="ctr">
            <a:noAutofit/>
          </a:bodyPr>
          <a:lstStyle/>
          <a:p>
            <a:pPr marL="342900" lvl="0" indent="-342900">
              <a:lnSpc>
                <a:spcPct val="90000"/>
              </a:lnSpc>
              <a:spcBef>
                <a:spcPts val="1000"/>
              </a:spcBef>
              <a:buFont typeface="Arial" panose="020B0604020202020204" pitchFamily="34" charset="0"/>
              <a:buChar char="•"/>
              <a:defRPr/>
            </a:pPr>
            <a:r>
              <a:rPr lang="ru-RU" b="1" noProof="0" dirty="0" err="1">
                <a:solidFill>
                  <a:schemeClr val="tx1">
                    <a:lumMod val="65000"/>
                    <a:lumOff val="35000"/>
                  </a:schemeClr>
                </a:solidFill>
                <a:latin typeface="Times New Roman" panose="02020603050405020304" pitchFamily="18" charset="0"/>
                <a:cs typeface="Times New Roman" panose="02020603050405020304" pitchFamily="18" charset="0"/>
              </a:rPr>
              <a:t>Жоба</a:t>
            </a:r>
            <a:r>
              <a:rPr lang="ru-RU" b="1"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noProof="0" dirty="0" err="1">
                <a:solidFill>
                  <a:schemeClr val="tx1">
                    <a:lumMod val="65000"/>
                    <a:lumOff val="35000"/>
                  </a:schemeClr>
                </a:solidFill>
                <a:latin typeface="Times New Roman" panose="02020603050405020304" pitchFamily="18" charset="0"/>
                <a:cs typeface="Times New Roman" panose="02020603050405020304" pitchFamily="18" charset="0"/>
              </a:rPr>
              <a:t>ішіндегі</a:t>
            </a:r>
            <a:r>
              <a:rPr lang="ru-RU" b="1"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noProof="0" dirty="0" err="1">
                <a:solidFill>
                  <a:schemeClr val="tx1">
                    <a:lumMod val="65000"/>
                    <a:lumOff val="35000"/>
                  </a:schemeClr>
                </a:solidFill>
                <a:latin typeface="Times New Roman" panose="02020603050405020304" pitchFamily="18" charset="0"/>
                <a:cs typeface="Times New Roman" panose="02020603050405020304" pitchFamily="18" charset="0"/>
              </a:rPr>
              <a:t>желілік</a:t>
            </a:r>
            <a:r>
              <a:rPr lang="ru-RU" b="1"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noProof="0" dirty="0" err="1">
                <a:solidFill>
                  <a:schemeClr val="tx1">
                    <a:lumMod val="65000"/>
                    <a:lumOff val="35000"/>
                  </a:schemeClr>
                </a:solidFill>
                <a:latin typeface="Times New Roman" panose="02020603050405020304" pitchFamily="18" charset="0"/>
                <a:cs typeface="Times New Roman" panose="02020603050405020304" pitchFamily="18" charset="0"/>
              </a:rPr>
              <a:t>құрылыс</a:t>
            </a:r>
            <a:endParaRPr lang="ru-RU" b="1" noProof="0" dirty="0">
              <a:solidFill>
                <a:schemeClr val="tx1">
                  <a:lumMod val="65000"/>
                  <a:lumOff val="35000"/>
                </a:schemeClr>
              </a:solidFill>
              <a:latin typeface="Times New Roman" panose="02020603050405020304" pitchFamily="18" charset="0"/>
              <a:cs typeface="Times New Roman" panose="02020603050405020304" pitchFamily="18" charset="0"/>
            </a:endParaRPr>
          </a:p>
          <a:p>
            <a:pPr marL="342900" lvl="0" indent="-342900">
              <a:lnSpc>
                <a:spcPct val="90000"/>
              </a:lnSpc>
              <a:spcBef>
                <a:spcPts val="1000"/>
              </a:spcBef>
              <a:buFont typeface="Arial" panose="020B0604020202020204" pitchFamily="34" charset="0"/>
              <a:buChar char="•"/>
              <a:defRPr/>
            </a:pPr>
            <a:r>
              <a:rPr kumimoji="0" lang="ru-RU" b="1" i="0" u="none" strike="noStrike" kern="1200" cap="none" spc="0" normalizeH="0" baseline="0" dirty="0" err="1">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Еріктілердің</a:t>
            </a:r>
            <a:r>
              <a:rPr kumimoji="0" lang="ru-RU" b="1" i="0" u="none" strike="noStrike" kern="1200" cap="none" spc="0" normalizeH="0" baseline="0" dirty="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dirty="0" err="1">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тағылымдамадан</a:t>
            </a:r>
            <a:r>
              <a:rPr kumimoji="0" lang="ru-RU" b="1" i="0" u="none" strike="noStrike" kern="1200" cap="none" spc="0" normalizeH="0" baseline="0" dirty="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dirty="0" err="1">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өтушілеріне</a:t>
            </a:r>
            <a:r>
              <a:rPr kumimoji="0" lang="ru-RU" b="1" i="0" u="none" strike="noStrike" kern="1200" cap="none" spc="0" normalizeH="0" baseline="0" dirty="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dirty="0" err="1">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қатысуы</a:t>
            </a:r>
            <a:r>
              <a:rPr kumimoji="0" lang="ru-RU" b="1" i="0" u="none" strike="noStrike" kern="1200" cap="none" spc="0" normalizeH="0" baseline="0" dirty="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dirty="0" err="1">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тәлімгерлік</a:t>
            </a:r>
            <a:r>
              <a:rPr kumimoji="0" lang="ru-RU" b="1" i="0" u="none" strike="noStrike" kern="1200" cap="none" spc="0" normalizeH="0" baseline="0" dirty="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dirty="0" err="1">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және</a:t>
            </a:r>
            <a:r>
              <a:rPr kumimoji="0" lang="ru-RU" b="1" i="0" u="none" strike="noStrike" kern="1200" cap="none" spc="0" normalizeH="0" baseline="0" dirty="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dirty="0" err="1">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rPr>
              <a:t>сабақтастық</a:t>
            </a:r>
            <a:endParaRPr kumimoji="0" lang="ru-RU" b="1" i="0" u="none" strike="noStrike" kern="1200" cap="none" spc="0" normalizeH="0" baseline="0" dirty="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endParaRPr>
          </a:p>
          <a:p>
            <a:pPr marL="342900" lvl="0" indent="-342900">
              <a:lnSpc>
                <a:spcPct val="90000"/>
              </a:lnSpc>
              <a:spcBef>
                <a:spcPts val="1000"/>
              </a:spcBef>
              <a:buFont typeface="Arial" panose="020B0604020202020204" pitchFamily="34" charset="0"/>
              <a:buChar char="•"/>
              <a:defRPr/>
            </a:pP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Икемді</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басқару</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жоба</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ішіндегі</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өсу</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кезеңдері</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әр</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деңгей</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үшін</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ынталандыру</a:t>
            </a:r>
            <a:r>
              <a:rPr lang="ru-RU" b="1" baseline="0" noProof="0" dirty="0">
                <a:solidFill>
                  <a:schemeClr val="tx1">
                    <a:lumMod val="65000"/>
                    <a:lumOff val="35000"/>
                  </a:schemeClr>
                </a:solidFill>
                <a:latin typeface="Times New Roman" panose="02020603050405020304" pitchFamily="18" charset="0"/>
                <a:cs typeface="Times New Roman" panose="02020603050405020304" pitchFamily="18" charset="0"/>
              </a:rPr>
              <a:t> </a:t>
            </a:r>
            <a:r>
              <a:rPr lang="ru-RU" b="1" baseline="0" noProof="0" dirty="0" err="1">
                <a:solidFill>
                  <a:schemeClr val="tx1">
                    <a:lumMod val="65000"/>
                    <a:lumOff val="35000"/>
                  </a:schemeClr>
                </a:solidFill>
                <a:latin typeface="Times New Roman" panose="02020603050405020304" pitchFamily="18" charset="0"/>
                <a:cs typeface="Times New Roman" panose="02020603050405020304" pitchFamily="18" charset="0"/>
              </a:rPr>
              <a:t>жүйесі</a:t>
            </a:r>
            <a:endParaRPr kumimoji="0" lang="ru-RU" b="1"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cs typeface="Times New Roman" panose="02020603050405020304" pitchFamily="18" charset="0"/>
            </a:endParaRPr>
          </a:p>
        </p:txBody>
      </p:sp>
      <p:sp>
        <p:nvSpPr>
          <p:cNvPr id="45" name="Содержимое 2"/>
          <p:cNvSpPr txBox="1">
            <a:spLocks/>
          </p:cNvSpPr>
          <p:nvPr/>
        </p:nvSpPr>
        <p:spPr>
          <a:xfrm>
            <a:off x="5293302" y="2488472"/>
            <a:ext cx="6566602" cy="1972691"/>
          </a:xfrm>
          <a:prstGeom prst="rect">
            <a:avLst/>
          </a:prstGeom>
          <a:solidFill>
            <a:schemeClr val="accent1">
              <a:lumMod val="20000"/>
              <a:lumOff val="80000"/>
            </a:schemeClr>
          </a:solidFill>
        </p:spPr>
        <p:txBody>
          <a:bodyPr vert="horz" lIns="91440" tIns="45720" rIns="91440" bIns="45720" rtlCol="0" anchor="ctr">
            <a:noAutofit/>
          </a:bodyPr>
          <a:lstStyle/>
          <a:p>
            <a:pPr marL="342900" indent="-342900">
              <a:lnSpc>
                <a:spcPct val="90000"/>
              </a:lnSpc>
              <a:spcBef>
                <a:spcPts val="1000"/>
              </a:spcBef>
              <a:buFont typeface="Arial" panose="020B0604020202020204" pitchFamily="34" charset="0"/>
              <a:buChar char="•"/>
              <a:defRPr/>
            </a:pPr>
            <a:r>
              <a:rPr lang="kk-KZ" b="1" dirty="0">
                <a:solidFill>
                  <a:schemeClr val="tx1">
                    <a:lumMod val="65000"/>
                    <a:lumOff val="35000"/>
                  </a:schemeClr>
                </a:solidFill>
                <a:latin typeface="Times New Roman" panose="02020603050405020304" pitchFamily="18" charset="0"/>
                <a:cs typeface="Times New Roman" panose="02020603050405020304" pitchFamily="18" charset="0"/>
              </a:rPr>
              <a:t>Таңдалған саланың барлық жұмыс істеп тұрған институттарын үйлестіру және өзара тиімді ынтымақтастық</a:t>
            </a:r>
          </a:p>
          <a:p>
            <a:pPr marL="342900" indent="-342900">
              <a:lnSpc>
                <a:spcPct val="90000"/>
              </a:lnSpc>
              <a:spcBef>
                <a:spcPts val="1000"/>
              </a:spcBef>
              <a:buFont typeface="Arial" panose="020B0604020202020204" pitchFamily="34" charset="0"/>
              <a:buChar char="•"/>
              <a:defRPr/>
            </a:pPr>
            <a:r>
              <a:rPr lang="kk-KZ" b="1" dirty="0">
                <a:solidFill>
                  <a:schemeClr val="tx1">
                    <a:lumMod val="65000"/>
                    <a:lumOff val="35000"/>
                  </a:schemeClr>
                </a:solidFill>
                <a:latin typeface="Times New Roman" panose="02020603050405020304" pitchFamily="18" charset="0"/>
                <a:cs typeface="Times New Roman" panose="02020603050405020304" pitchFamily="18" charset="0"/>
              </a:rPr>
              <a:t>Таңдалған саланы жүйелік-функционалдық талдау, артта қалған функцияларды белсендіру</a:t>
            </a:r>
          </a:p>
          <a:p>
            <a:pPr marL="342900" indent="-342900">
              <a:lnSpc>
                <a:spcPct val="90000"/>
              </a:lnSpc>
              <a:spcBef>
                <a:spcPts val="1000"/>
              </a:spcBef>
              <a:buFont typeface="Arial" panose="020B0604020202020204" pitchFamily="34" charset="0"/>
              <a:buChar char="•"/>
              <a:defRPr/>
            </a:pPr>
            <a:r>
              <a:rPr lang="kk-KZ" b="1" dirty="0">
                <a:solidFill>
                  <a:schemeClr val="tx1">
                    <a:lumMod val="65000"/>
                    <a:lumOff val="35000"/>
                  </a:schemeClr>
                </a:solidFill>
                <a:latin typeface="Times New Roman" panose="02020603050405020304" pitchFamily="18" charset="0"/>
                <a:cs typeface="Times New Roman" panose="02020603050405020304" pitchFamily="18" charset="0"/>
              </a:rPr>
              <a:t>Ресурстар мен инфрақұрылымды пайдалануды оңтайландыру</a:t>
            </a:r>
          </a:p>
        </p:txBody>
      </p:sp>
    </p:spTree>
    <p:extLst>
      <p:ext uri="{BB962C8B-B14F-4D97-AF65-F5344CB8AC3E}">
        <p14:creationId xmlns:p14="http://schemas.microsoft.com/office/powerpoint/2010/main" val="229859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24"/>
          <p:cNvPicPr>
            <a:picLocks noChangeAspect="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19" name="Полилиния 18"/>
          <p:cNvSpPr/>
          <p:nvPr/>
        </p:nvSpPr>
        <p:spPr>
          <a:xfrm>
            <a:off x="0" y="297927"/>
            <a:ext cx="12192000" cy="6858000"/>
          </a:xfrm>
          <a:custGeom>
            <a:avLst/>
            <a:gdLst>
              <a:gd name="connsiteX0" fmla="*/ 561067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49626 h 6858000"/>
              <a:gd name="connsiteX5" fmla="*/ 1146304 w 12192000"/>
              <a:gd name="connsiteY5" fmla="*/ 6691384 h 6858000"/>
              <a:gd name="connsiteX6" fmla="*/ 7967791 w 12192000"/>
              <a:gd name="connsiteY6" fmla="*/ 2142143 h 6858000"/>
              <a:gd name="connsiteX7" fmla="*/ 5610674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10674" y="0"/>
                </a:moveTo>
                <a:lnTo>
                  <a:pt x="12192000" y="0"/>
                </a:lnTo>
                <a:lnTo>
                  <a:pt x="12192000" y="6858000"/>
                </a:lnTo>
                <a:lnTo>
                  <a:pt x="0" y="6858000"/>
                </a:lnTo>
                <a:lnTo>
                  <a:pt x="0" y="5649626"/>
                </a:lnTo>
                <a:lnTo>
                  <a:pt x="1146304" y="6691384"/>
                </a:lnTo>
                <a:lnTo>
                  <a:pt x="7967791" y="2142143"/>
                </a:lnTo>
                <a:lnTo>
                  <a:pt x="5610674" y="0"/>
                </a:lnTo>
                <a:close/>
              </a:path>
            </a:pathLst>
          </a:custGeom>
          <a:solidFill>
            <a:srgbClr val="2C56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15366" name="Заголовок 1"/>
          <p:cNvSpPr>
            <a:spLocks noGrp="1"/>
          </p:cNvSpPr>
          <p:nvPr>
            <p:ph type="ctrTitle"/>
          </p:nvPr>
        </p:nvSpPr>
        <p:spPr>
          <a:xfrm>
            <a:off x="5164137" y="3429000"/>
            <a:ext cx="5480671" cy="695325"/>
          </a:xfrm>
        </p:spPr>
        <p:txBody>
          <a:bodyPr/>
          <a:lstStyle/>
          <a:p>
            <a:pPr algn="l" eaLnBrk="1" hangingPunct="1"/>
            <a:r>
              <a:rPr lang="ru-RU" sz="2400" dirty="0">
                <a:solidFill>
                  <a:schemeClr val="bg1"/>
                </a:solidFill>
                <a:latin typeface="Effra Medium"/>
              </a:rPr>
              <a:t>Программа «</a:t>
            </a:r>
            <a:r>
              <a:rPr lang="ru-RU" sz="2400" dirty="0" err="1">
                <a:solidFill>
                  <a:schemeClr val="bg1"/>
                </a:solidFill>
                <a:latin typeface="Effra Medium"/>
              </a:rPr>
              <a:t>рухани</a:t>
            </a:r>
            <a:r>
              <a:rPr lang="ru-RU" sz="2400" dirty="0">
                <a:solidFill>
                  <a:schemeClr val="bg1"/>
                </a:solidFill>
                <a:latin typeface="Effra Medium"/>
              </a:rPr>
              <a:t> жа</a:t>
            </a:r>
            <a:r>
              <a:rPr lang="kk-KZ" sz="2400" dirty="0">
                <a:solidFill>
                  <a:schemeClr val="bg1"/>
                </a:solidFill>
                <a:latin typeface="Effra Medium"/>
              </a:rPr>
              <a:t>ңғ</a:t>
            </a:r>
            <a:r>
              <a:rPr lang="ru-RU" sz="2400" dirty="0" err="1">
                <a:solidFill>
                  <a:schemeClr val="bg1"/>
                </a:solidFill>
                <a:latin typeface="Effra Medium"/>
              </a:rPr>
              <a:t>ыру</a:t>
            </a:r>
            <a:r>
              <a:rPr lang="ru-RU" sz="2400" dirty="0">
                <a:solidFill>
                  <a:schemeClr val="bg1"/>
                </a:solidFill>
                <a:latin typeface="Effra Medium"/>
              </a:rPr>
              <a:t>»</a:t>
            </a:r>
          </a:p>
        </p:txBody>
      </p:sp>
      <p:sp>
        <p:nvSpPr>
          <p:cNvPr id="20" name="Прямоугольник 19"/>
          <p:cNvSpPr/>
          <p:nvPr/>
        </p:nvSpPr>
        <p:spPr>
          <a:xfrm>
            <a:off x="2423160" y="3429000"/>
            <a:ext cx="8112318" cy="871538"/>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3200" dirty="0">
                <a:latin typeface="Times New Roman" panose="02020603050405020304" pitchFamily="18" charset="0"/>
                <a:cs typeface="Times New Roman" panose="02020603050405020304" pitchFamily="18" charset="0"/>
              </a:rPr>
              <a:t>Форсайт: </a:t>
            </a:r>
            <a:r>
              <a:rPr lang="ru-RU" sz="3200" dirty="0" err="1">
                <a:latin typeface="Times New Roman" panose="02020603050405020304" pitchFamily="18" charset="0"/>
                <a:cs typeface="Times New Roman" panose="02020603050405020304" pitchFamily="18" charset="0"/>
              </a:rPr>
              <a:t>болашақты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көру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құру</a:t>
            </a:r>
            <a:endParaRPr lang="x-none" sz="3200" dirty="0">
              <a:latin typeface="Times New Roman" panose="02020603050405020304" pitchFamily="18" charset="0"/>
              <a:cs typeface="Times New Roman" panose="02020603050405020304" pitchFamily="18" charset="0"/>
            </a:endParaRPr>
          </a:p>
        </p:txBody>
      </p:sp>
      <p:pic>
        <p:nvPicPr>
          <p:cNvPr id="15367" name="Рисунок 25"/>
          <p:cNvPicPr>
            <a:picLocks noChangeAspect="1"/>
          </p:cNvPicPr>
          <p:nvPr/>
        </p:nvPicPr>
        <p:blipFill>
          <a:blip r:embed="rId3" cstate="print"/>
          <a:srcRect/>
          <a:stretch>
            <a:fillRect/>
          </a:stretch>
        </p:blipFill>
        <p:spPr bwMode="auto">
          <a:xfrm>
            <a:off x="1782763" y="4779963"/>
            <a:ext cx="1965325" cy="1497012"/>
          </a:xfrm>
          <a:prstGeom prst="rect">
            <a:avLst/>
          </a:prstGeom>
          <a:noFill/>
          <a:ln w="9525">
            <a:noFill/>
            <a:miter lim="800000"/>
            <a:headEnd/>
            <a:tailEnd/>
          </a:ln>
        </p:spPr>
      </p:pic>
      <p:sp>
        <p:nvSpPr>
          <p:cNvPr id="15368" name="Подзаголовок 2"/>
          <p:cNvSpPr txBox="1">
            <a:spLocks/>
          </p:cNvSpPr>
          <p:nvPr/>
        </p:nvSpPr>
        <p:spPr bwMode="auto">
          <a:xfrm>
            <a:off x="5388711" y="6267973"/>
            <a:ext cx="1473200" cy="292100"/>
          </a:xfrm>
          <a:prstGeom prst="rect">
            <a:avLst/>
          </a:prstGeom>
          <a:noFill/>
          <a:ln w="9525">
            <a:noFill/>
            <a:miter lim="800000"/>
            <a:headEnd/>
            <a:tailEnd/>
          </a:ln>
        </p:spPr>
        <p:txBody>
          <a:bodyPr/>
          <a:lstStyle/>
          <a:p>
            <a:pPr>
              <a:lnSpc>
                <a:spcPct val="90000"/>
              </a:lnSpc>
              <a:spcBef>
                <a:spcPts val="1000"/>
              </a:spcBef>
              <a:buFont typeface="Arial" charset="0"/>
              <a:buNone/>
            </a:pPr>
            <a:r>
              <a:rPr lang="ru-RU" sz="1200" dirty="0" err="1">
                <a:solidFill>
                  <a:schemeClr val="bg1"/>
                </a:solidFill>
                <a:latin typeface="Times New Roman" panose="02020603050405020304" pitchFamily="18" charset="0"/>
                <a:cs typeface="Times New Roman" panose="02020603050405020304" pitchFamily="18" charset="0"/>
              </a:rPr>
              <a:t>Нұр-Сұлтан</a:t>
            </a:r>
            <a:r>
              <a:rPr lang="ru-RU" sz="1200" dirty="0">
                <a:solidFill>
                  <a:schemeClr val="bg1"/>
                </a:solidFill>
                <a:latin typeface="Times New Roman" panose="02020603050405020304" pitchFamily="18" charset="0"/>
                <a:cs typeface="Times New Roman" panose="02020603050405020304" pitchFamily="18" charset="0"/>
              </a:rPr>
              <a:t>, 2020</a:t>
            </a:r>
          </a:p>
        </p:txBody>
      </p:sp>
      <p:sp>
        <p:nvSpPr>
          <p:cNvPr id="27" name="Прямоугольник 2"/>
          <p:cNvSpPr/>
          <p:nvPr/>
        </p:nvSpPr>
        <p:spPr>
          <a:xfrm>
            <a:off x="6918325" y="454025"/>
            <a:ext cx="5273675" cy="790575"/>
          </a:xfrm>
          <a:custGeom>
            <a:avLst/>
            <a:gdLst>
              <a:gd name="connsiteX0" fmla="*/ 0 w 4575858"/>
              <a:gd name="connsiteY0" fmla="*/ 0 h 1064871"/>
              <a:gd name="connsiteX1" fmla="*/ 4575858 w 4575858"/>
              <a:gd name="connsiteY1" fmla="*/ 0 h 1064871"/>
              <a:gd name="connsiteX2" fmla="*/ 4575858 w 4575858"/>
              <a:gd name="connsiteY2" fmla="*/ 1064871 h 1064871"/>
              <a:gd name="connsiteX3" fmla="*/ 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128479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978216 w 4575858"/>
              <a:gd name="connsiteY3" fmla="*/ 1053297 h 1064871"/>
              <a:gd name="connsiteX4" fmla="*/ 0 w 4575858"/>
              <a:gd name="connsiteY4" fmla="*/ 0 h 1064871"/>
              <a:gd name="connsiteX0" fmla="*/ 0 w 4365088"/>
              <a:gd name="connsiteY0" fmla="*/ 0 h 1064871"/>
              <a:gd name="connsiteX1" fmla="*/ 4365088 w 4365088"/>
              <a:gd name="connsiteY1" fmla="*/ 0 h 1064871"/>
              <a:gd name="connsiteX2" fmla="*/ 4365088 w 4365088"/>
              <a:gd name="connsiteY2" fmla="*/ 1064871 h 1064871"/>
              <a:gd name="connsiteX3" fmla="*/ 767446 w 4365088"/>
              <a:gd name="connsiteY3" fmla="*/ 1053297 h 1064871"/>
              <a:gd name="connsiteX4" fmla="*/ 0 w 4365088"/>
              <a:gd name="connsiteY4" fmla="*/ 0 h 106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088" h="1064871">
                <a:moveTo>
                  <a:pt x="0" y="0"/>
                </a:moveTo>
                <a:lnTo>
                  <a:pt x="4365088" y="0"/>
                </a:lnTo>
                <a:lnTo>
                  <a:pt x="4365088" y="1064871"/>
                </a:lnTo>
                <a:lnTo>
                  <a:pt x="767446" y="105329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15371" name="Рисунок 11"/>
          <p:cNvPicPr>
            <a:picLocks noChangeAspect="1"/>
          </p:cNvPicPr>
          <p:nvPr/>
        </p:nvPicPr>
        <p:blipFill>
          <a:blip r:embed="rId4" cstate="print"/>
          <a:srcRect/>
          <a:stretch>
            <a:fillRect/>
          </a:stretch>
        </p:blipFill>
        <p:spPr bwMode="auto">
          <a:xfrm>
            <a:off x="8150709" y="564124"/>
            <a:ext cx="2033587" cy="493713"/>
          </a:xfrm>
          <a:prstGeom prst="rect">
            <a:avLst/>
          </a:prstGeom>
          <a:noFill/>
          <a:ln w="9525">
            <a:noFill/>
            <a:miter lim="800000"/>
            <a:headEnd/>
            <a:tailEnd/>
          </a:ln>
        </p:spPr>
      </p:pic>
    </p:spTree>
    <p:extLst>
      <p:ext uri="{BB962C8B-B14F-4D97-AF65-F5344CB8AC3E}">
        <p14:creationId xmlns:p14="http://schemas.microsoft.com/office/powerpoint/2010/main" val="410606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6700" y="646699"/>
            <a:ext cx="10087708" cy="646331"/>
          </a:xfrm>
          <a:prstGeom prst="rect">
            <a:avLst/>
          </a:prstGeom>
        </p:spPr>
        <p:txBody>
          <a:bodyPr wrap="square">
            <a:spAutoFit/>
          </a:bodyPr>
          <a:lstStyle/>
          <a:p>
            <a:pPr algn="just"/>
            <a:r>
              <a:rPr lang="kk-KZ"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ФОРСАЙТ </a:t>
            </a:r>
            <a:r>
              <a:rPr lang="kk-KZ"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foresight </a:t>
            </a:r>
            <a:r>
              <a:rPr lang="ru-RU"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болашақтың көрінісі) – болашақты құрудың интеллектуалды технологиясы, орта және ұзақ мерзімді перспективада қоғамға әсер ете алатын жетістіктерді анықтау</a:t>
            </a:r>
            <a:endParaRPr lang="ru-RU" dirty="0">
              <a:solidFill>
                <a:schemeClr val="tx2"/>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206700" y="1397675"/>
            <a:ext cx="1008770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None/>
            </a:pPr>
            <a:r>
              <a:rPr lang="kk-KZ" b="1" dirty="0">
                <a:solidFill>
                  <a:schemeClr val="accent5">
                    <a:lumMod val="75000"/>
                  </a:schemeClr>
                </a:solidFill>
                <a:latin typeface="Times New Roman" panose="02020603050405020304" pitchFamily="18" charset="0"/>
                <a:cs typeface="Times New Roman" panose="02020603050405020304" pitchFamily="18" charset="0"/>
              </a:rPr>
              <a:t>Форсайттық зерттеулердің мақсаты </a:t>
            </a:r>
            <a:r>
              <a:rPr lang="kk-KZ" dirty="0">
                <a:solidFill>
                  <a:schemeClr val="accent5">
                    <a:lumMod val="75000"/>
                  </a:schemeClr>
                </a:solidFill>
                <a:latin typeface="Times New Roman" panose="02020603050405020304" pitchFamily="18" charset="0"/>
                <a:cs typeface="Times New Roman" panose="02020603050405020304" pitchFamily="18" charset="0"/>
              </a:rPr>
              <a:t>- қоғамдық сананы жаңғырту контексінде Қазақстанның халықаралық аренадағы </a:t>
            </a:r>
            <a:r>
              <a:rPr lang="kk-KZ" dirty="0">
                <a:solidFill>
                  <a:schemeClr val="accent5"/>
                </a:solidFill>
                <a:latin typeface="Times New Roman" panose="02020603050405020304" pitchFamily="18" charset="0"/>
                <a:cs typeface="Times New Roman" panose="02020603050405020304" pitchFamily="18" charset="0"/>
              </a:rPr>
              <a:t>келешек</a:t>
            </a:r>
            <a:r>
              <a:rPr lang="kk-KZ" dirty="0">
                <a:solidFill>
                  <a:schemeClr val="accent5">
                    <a:lumMod val="75000"/>
                  </a:schemeClr>
                </a:solidFill>
                <a:latin typeface="Times New Roman" panose="02020603050405020304" pitchFamily="18" charset="0"/>
                <a:cs typeface="Times New Roman" panose="02020603050405020304" pitchFamily="18" charset="0"/>
              </a:rPr>
              <a:t> мүмкіндіктері мен болашақ жас Қазақстандықтың бейнесін жасау, инклюзивті қоғамды қалыптастырусаласында ғылыми негізделген болжамдар әзірлеу.</a:t>
            </a:r>
          </a:p>
        </p:txBody>
      </p:sp>
      <p:sp>
        <p:nvSpPr>
          <p:cNvPr id="4" name="Прямоугольник 3"/>
          <p:cNvSpPr/>
          <p:nvPr/>
        </p:nvSpPr>
        <p:spPr>
          <a:xfrm>
            <a:off x="1206700" y="2834640"/>
            <a:ext cx="10087708" cy="2416046"/>
          </a:xfrm>
          <a:prstGeom prst="rect">
            <a:avLst/>
          </a:prstGeom>
        </p:spPr>
        <p:txBody>
          <a:bodyPr wrap="square">
            <a:spAutoFit/>
          </a:bodyPr>
          <a:lstStyle/>
          <a:p>
            <a:pPr algn="just">
              <a:spcAft>
                <a:spcPts val="600"/>
              </a:spcAft>
            </a:pPr>
            <a:r>
              <a:rPr lang="kk-KZ"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Форсайт-зерттеу қандай мүмкіндік береді:</a:t>
            </a:r>
          </a:p>
          <a:p>
            <a:pPr marL="285750" indent="-285750" algn="just">
              <a:spcAft>
                <a:spcPts val="600"/>
              </a:spcAft>
              <a:buFont typeface="Wingdings" panose="05000000000000000000" pitchFamily="2" charset="2"/>
              <a:buChar char="§"/>
            </a:pPr>
            <a:r>
              <a:rPr lang="kk-KZ" dirty="0">
                <a:solidFill>
                  <a:schemeClr val="tx2"/>
                </a:solidFill>
                <a:latin typeface="Times New Roman" panose="02020603050405020304" pitchFamily="18" charset="0"/>
                <a:cs typeface="Times New Roman" panose="02020603050405020304" pitchFamily="18" charset="0"/>
              </a:rPr>
              <a:t>«Рухани жаңғыру» бағдарламасын іске асыруға барлық қатысушылардың күш-жігерін біріктіру</a:t>
            </a:r>
          </a:p>
          <a:p>
            <a:pPr marL="285750" indent="-285750" algn="just">
              <a:spcAft>
                <a:spcPts val="600"/>
              </a:spcAft>
              <a:buFont typeface="Wingdings" panose="05000000000000000000" pitchFamily="2" charset="2"/>
              <a:buChar char="§"/>
            </a:pPr>
            <a:r>
              <a:rPr lang="ru-RU" dirty="0" err="1">
                <a:solidFill>
                  <a:schemeClr val="tx2"/>
                </a:solidFill>
                <a:latin typeface="Times New Roman" panose="02020603050405020304" pitchFamily="18" charset="0"/>
                <a:cs typeface="Times New Roman" panose="02020603050405020304" pitchFamily="18" charset="0"/>
              </a:rPr>
              <a:t>мемлекет</a:t>
            </a:r>
            <a:r>
              <a:rPr lang="ru-RU" dirty="0">
                <a:solidFill>
                  <a:schemeClr val="tx2"/>
                </a:solidFill>
                <a:latin typeface="Times New Roman" panose="02020603050405020304" pitchFamily="18" charset="0"/>
                <a:cs typeface="Times New Roman" panose="02020603050405020304" pitchFamily="18" charset="0"/>
              </a:rPr>
              <a:t>, бизнес </a:t>
            </a:r>
            <a:r>
              <a:rPr lang="ru-RU" dirty="0" err="1">
                <a:solidFill>
                  <a:schemeClr val="tx2"/>
                </a:solidFill>
                <a:latin typeface="Times New Roman" panose="02020603050405020304" pitchFamily="18" charset="0"/>
                <a:cs typeface="Times New Roman" panose="02020603050405020304" pitchFamily="18" charset="0"/>
              </a:rPr>
              <a:t>және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қоғам</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арасында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консенсусқа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қол</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жеткізу</a:t>
            </a:r>
            <a:endParaRPr lang="ru-RU" dirty="0">
              <a:solidFill>
                <a:schemeClr val="tx2"/>
              </a:solidFill>
              <a:latin typeface="Times New Roman" panose="02020603050405020304" pitchFamily="18" charset="0"/>
              <a:cs typeface="Times New Roman" panose="02020603050405020304" pitchFamily="18" charset="0"/>
            </a:endParaRPr>
          </a:p>
          <a:p>
            <a:pPr marL="285750" indent="-285750" algn="just">
              <a:spcAft>
                <a:spcPts val="600"/>
              </a:spcAft>
              <a:buFont typeface="Wingdings" panose="05000000000000000000" pitchFamily="2" charset="2"/>
              <a:buChar char="§"/>
            </a:pPr>
            <a:r>
              <a:rPr lang="ru-RU" dirty="0">
                <a:solidFill>
                  <a:schemeClr val="tx2"/>
                </a:solidFill>
                <a:latin typeface="Times New Roman" panose="02020603050405020304" pitchFamily="18" charset="0"/>
                <a:cs typeface="Times New Roman" panose="02020603050405020304" pitchFamily="18" charset="0"/>
              </a:rPr>
              <a:t>орта </a:t>
            </a:r>
            <a:r>
              <a:rPr lang="ru-RU" dirty="0" err="1">
                <a:solidFill>
                  <a:schemeClr val="tx2"/>
                </a:solidFill>
                <a:latin typeface="Times New Roman" panose="02020603050405020304" pitchFamily="18" charset="0"/>
                <a:cs typeface="Times New Roman" panose="02020603050405020304" pitchFamily="18" charset="0"/>
              </a:rPr>
              <a:t>және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ұзақ</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мерзімді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болжамға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көзқарасты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өзгерту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ғылыми</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бағыт</a:t>
            </a:r>
            <a:r>
              <a:rPr lang="ru-RU" dirty="0">
                <a:solidFill>
                  <a:schemeClr val="tx2"/>
                </a:solidFill>
                <a:latin typeface="Times New Roman" panose="02020603050405020304" pitchFamily="18" charset="0"/>
                <a:cs typeface="Times New Roman" panose="02020603050405020304" pitchFamily="18" charset="0"/>
              </a:rPr>
              <a:t>)</a:t>
            </a:r>
          </a:p>
          <a:p>
            <a:pPr marL="285750" indent="-285750" algn="just">
              <a:spcAft>
                <a:spcPts val="600"/>
              </a:spcAft>
              <a:buFont typeface="Wingdings" panose="05000000000000000000" pitchFamily="2" charset="2"/>
              <a:buChar char="§"/>
            </a:pPr>
            <a:r>
              <a:rPr lang="ru-RU" dirty="0" err="1">
                <a:solidFill>
                  <a:schemeClr val="tx2"/>
                </a:solidFill>
                <a:latin typeface="Times New Roman" panose="02020603050405020304" pitchFamily="18" charset="0"/>
                <a:cs typeface="Times New Roman" panose="02020603050405020304" pitchFamily="18" charset="0"/>
              </a:rPr>
              <a:t>мемлекеттік</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бағдарламалар</a:t>
            </a:r>
            <a:r>
              <a:rPr lang="ru-RU" dirty="0">
                <a:solidFill>
                  <a:schemeClr val="tx2"/>
                </a:solidFill>
                <a:latin typeface="Times New Roman" panose="02020603050405020304" pitchFamily="18" charset="0"/>
                <a:cs typeface="Times New Roman" panose="02020603050405020304" pitchFamily="18" charset="0"/>
              </a:rPr>
              <a:t> мен </a:t>
            </a:r>
            <a:r>
              <a:rPr lang="ru-RU" dirty="0" err="1">
                <a:solidFill>
                  <a:schemeClr val="tx2"/>
                </a:solidFill>
                <a:latin typeface="Times New Roman" panose="02020603050405020304" pitchFamily="18" charset="0"/>
                <a:cs typeface="Times New Roman" panose="02020603050405020304" pitchFamily="18" charset="0"/>
              </a:rPr>
              <a:t>қоғам</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дамуының</a:t>
            </a:r>
            <a:r>
              <a:rPr lang="ru-RU" dirty="0">
                <a:solidFill>
                  <a:schemeClr val="tx2"/>
                </a:solidFill>
                <a:latin typeface="Times New Roman" panose="02020603050405020304" pitchFamily="18" charset="0"/>
                <a:cs typeface="Times New Roman" panose="02020603050405020304" pitchFamily="18" charset="0"/>
              </a:rPr>
              <a:t> орта </a:t>
            </a:r>
            <a:r>
              <a:rPr lang="ru-RU" dirty="0" err="1">
                <a:solidFill>
                  <a:schemeClr val="tx2"/>
                </a:solidFill>
                <a:latin typeface="Times New Roman" panose="02020603050405020304" pitchFamily="18" charset="0"/>
                <a:cs typeface="Times New Roman" panose="02020603050405020304" pitchFamily="18" charset="0"/>
              </a:rPr>
              <a:t>және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ұзақ</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мерзімді</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тенденцияларын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болжау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арасындағы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байланысты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қамтамасыз</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ету</a:t>
            </a:r>
            <a:endParaRPr lang="ru-RU" dirty="0">
              <a:solidFill>
                <a:schemeClr val="tx2"/>
              </a:solidFill>
              <a:latin typeface="Times New Roman" panose="02020603050405020304" pitchFamily="18" charset="0"/>
              <a:cs typeface="Times New Roman" panose="02020603050405020304" pitchFamily="18" charset="0"/>
            </a:endParaRPr>
          </a:p>
          <a:p>
            <a:pPr marL="285750" indent="-285750" algn="just">
              <a:spcAft>
                <a:spcPts val="600"/>
              </a:spcAft>
              <a:buFont typeface="Wingdings" panose="05000000000000000000" pitchFamily="2" charset="2"/>
              <a:buChar char="§"/>
            </a:pPr>
            <a:r>
              <a:rPr lang="ru-RU" dirty="0" err="1">
                <a:solidFill>
                  <a:schemeClr val="tx2"/>
                </a:solidFill>
                <a:latin typeface="Times New Roman" panose="02020603050405020304" pitchFamily="18" charset="0"/>
                <a:cs typeface="Times New Roman" panose="02020603050405020304" pitchFamily="18" charset="0"/>
              </a:rPr>
              <a:t>Бағдарлама</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жобаларын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іске</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асыру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үшін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қолайлы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ортаны</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қалыптастыру</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үшін</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жағдайлар</a:t>
            </a:r>
            <a:r>
              <a:rPr lang="ru-RU" dirty="0">
                <a:solidFill>
                  <a:schemeClr val="tx2"/>
                </a:solidFill>
                <a:latin typeface="Times New Roman" panose="02020603050405020304" pitchFamily="18" charset="0"/>
                <a:cs typeface="Times New Roman" panose="02020603050405020304" pitchFamily="18" charset="0"/>
              </a:rPr>
              <a:t> </a:t>
            </a:r>
            <a:r>
              <a:rPr lang="ru-RU" dirty="0" err="1">
                <a:solidFill>
                  <a:schemeClr val="tx2"/>
                </a:solidFill>
                <a:latin typeface="Times New Roman" panose="02020603050405020304" pitchFamily="18" charset="0"/>
                <a:cs typeface="Times New Roman" panose="02020603050405020304" pitchFamily="18" charset="0"/>
              </a:rPr>
              <a:t>жасау</a:t>
            </a:r>
            <a:endParaRPr lang="ru-RU" dirty="0">
              <a:solidFill>
                <a:schemeClr val="tx2"/>
              </a:solidFill>
              <a:latin typeface="Times New Roman" panose="02020603050405020304" pitchFamily="18" charset="0"/>
              <a:cs typeface="Times New Roman" panose="02020603050405020304" pitchFamily="18" charset="0"/>
            </a:endParaRPr>
          </a:p>
        </p:txBody>
      </p:sp>
      <p:pic>
        <p:nvPicPr>
          <p:cNvPr id="6" name="Рисунок 25">
            <a:extLst>
              <a:ext uri="{FF2B5EF4-FFF2-40B4-BE49-F238E27FC236}">
                <a16:creationId xmlns:a16="http://schemas.microsoft.com/office/drawing/2014/main" id="{EDCC5BB9-0D7D-4B1C-9F4C-08714D5F5F60}"/>
              </a:ext>
            </a:extLst>
          </p:cNvPr>
          <p:cNvPicPr>
            <a:picLocks noChangeAspect="1"/>
          </p:cNvPicPr>
          <p:nvPr/>
        </p:nvPicPr>
        <p:blipFill>
          <a:blip r:embed="rId2" cstate="print"/>
          <a:srcRect/>
          <a:stretch>
            <a:fillRect/>
          </a:stretch>
        </p:blipFill>
        <p:spPr bwMode="auto">
          <a:xfrm>
            <a:off x="0" y="5250686"/>
            <a:ext cx="1965325" cy="1497012"/>
          </a:xfrm>
          <a:prstGeom prst="rect">
            <a:avLst/>
          </a:prstGeom>
          <a:noFill/>
          <a:ln w="9525">
            <a:noFill/>
            <a:miter lim="800000"/>
            <a:headEnd/>
            <a:tailEnd/>
          </a:ln>
        </p:spPr>
      </p:pic>
    </p:spTree>
    <p:extLst>
      <p:ext uri="{BB962C8B-B14F-4D97-AF65-F5344CB8AC3E}">
        <p14:creationId xmlns:p14="http://schemas.microsoft.com/office/powerpoint/2010/main" val="28136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6427" y="372574"/>
            <a:ext cx="11270973" cy="492443"/>
          </a:xfrm>
          <a:prstGeom prst="rect">
            <a:avLst/>
          </a:prstGeom>
        </p:spPr>
        <p:txBody>
          <a:bodyPr wrap="square">
            <a:spAutoFit/>
          </a:bodyPr>
          <a:lstStyle/>
          <a:p>
            <a:pPr algn="ctr"/>
            <a:r>
              <a:rPr lang="kk-KZ" sz="2600" b="1" dirty="0">
                <a:solidFill>
                  <a:schemeClr val="accent1">
                    <a:lumMod val="75000"/>
                  </a:schemeClr>
                </a:solidFill>
                <a:latin typeface="Times New Roman" panose="02020603050405020304" pitchFamily="18" charset="0"/>
                <a:cs typeface="Times New Roman" panose="02020603050405020304" pitchFamily="18" charset="0"/>
              </a:rPr>
              <a:t>Форсайт-сессия – форсайттық зерттеулердің орталық буыны</a:t>
            </a:r>
          </a:p>
        </p:txBody>
      </p:sp>
      <p:sp>
        <p:nvSpPr>
          <p:cNvPr id="3" name="Прямоугольник 2"/>
          <p:cNvSpPr/>
          <p:nvPr/>
        </p:nvSpPr>
        <p:spPr>
          <a:xfrm>
            <a:off x="1102713" y="2113005"/>
            <a:ext cx="10177669" cy="3416320"/>
          </a:xfrm>
          <a:prstGeom prst="rect">
            <a:avLst/>
          </a:prstGeom>
        </p:spPr>
        <p:txBody>
          <a:bodyPr wrap="square">
            <a:spAutoFit/>
          </a:bodyPr>
          <a:lstStyle/>
          <a:p>
            <a:pPr marL="342900" indent="-342900">
              <a:buFont typeface="+mj-lt"/>
              <a:buAutoNum type="arabicPeriod"/>
            </a:pPr>
            <a:r>
              <a:rPr lang="kk-KZ" dirty="0">
                <a:solidFill>
                  <a:schemeClr val="accent1">
                    <a:lumMod val="75000"/>
                  </a:schemeClr>
                </a:solidFill>
                <a:latin typeface="Times New Roman" panose="02020603050405020304" pitchFamily="18" charset="0"/>
                <a:cs typeface="Times New Roman" panose="02020603050405020304" pitchFamily="18" charset="0"/>
              </a:rPr>
              <a:t>Болжау - мүмкін болатын негізгі оқиғаларды сипаттайтын сенімді «болашақ картасын» алу.</a:t>
            </a:r>
          </a:p>
          <a:p>
            <a:pPr marL="342900" indent="-342900">
              <a:buFont typeface="+mj-lt"/>
              <a:buAutoNum type="arabicPeriod"/>
            </a:pPr>
            <a:endParaRPr lang="kk-KZ"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kk-KZ" dirty="0">
                <a:solidFill>
                  <a:schemeClr val="accent1">
                    <a:lumMod val="75000"/>
                  </a:schemeClr>
                </a:solidFill>
                <a:latin typeface="Times New Roman" panose="02020603050405020304" pitchFamily="18" charset="0"/>
                <a:cs typeface="Times New Roman" panose="02020603050405020304" pitchFamily="18" charset="0"/>
              </a:rPr>
              <a:t>Байланыс - шешім қабылдаушылар арасындағы байланысты жеңілдету = Негізгі мүдделі тараптардың / сарапшылардың өз ұстанымдарын келісуі және негізгі даму жобаларының         «жол карталарын» қалыптастыру.</a:t>
            </a:r>
          </a:p>
          <a:p>
            <a:pPr marL="342900" indent="-342900">
              <a:buFont typeface="+mj-lt"/>
              <a:buAutoNum type="arabicPeriod"/>
            </a:pPr>
            <a:endParaRPr lang="kk-KZ"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kk-KZ" dirty="0">
                <a:solidFill>
                  <a:schemeClr val="accent1">
                    <a:lumMod val="75000"/>
                  </a:schemeClr>
                </a:solidFill>
                <a:latin typeface="Times New Roman" panose="02020603050405020304" pitchFamily="18" charset="0"/>
                <a:cs typeface="Times New Roman" panose="02020603050405020304" pitchFamily="18" charset="0"/>
              </a:rPr>
              <a:t>Білім - бұл маңызды тенденциялар мен оқиғалар туралы болжаушылар үшін біртұтас         «идеялар өрісін» қалыптастыру.</a:t>
            </a:r>
          </a:p>
          <a:p>
            <a:pPr marL="342900" indent="-342900">
              <a:buFont typeface="+mj-lt"/>
              <a:buAutoNum type="arabicPeriod"/>
            </a:pPr>
            <a:endParaRPr lang="kk-KZ" dirty="0">
              <a:solidFill>
                <a:schemeClr val="accent1">
                  <a:lumMod val="75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kk-KZ" dirty="0">
                <a:solidFill>
                  <a:schemeClr val="accent1">
                    <a:lumMod val="75000"/>
                  </a:schemeClr>
                </a:solidFill>
                <a:latin typeface="Times New Roman" panose="02020603050405020304" pitchFamily="18" charset="0"/>
                <a:cs typeface="Times New Roman" panose="02020603050405020304" pitchFamily="18" charset="0"/>
              </a:rPr>
              <a:t>Диагностика - қатысушылардың мамандану саласындағы идеяларының сапасын, аймақтың даму нұсқаларын жүйелі түрде қарастыру және мүмкін болатын қиындықтарға жауаптарды және қабілеттерін анықтау.</a:t>
            </a:r>
          </a:p>
        </p:txBody>
      </p:sp>
      <p:sp>
        <p:nvSpPr>
          <p:cNvPr id="4" name="Прямоугольник 3"/>
          <p:cNvSpPr/>
          <p:nvPr/>
        </p:nvSpPr>
        <p:spPr>
          <a:xfrm>
            <a:off x="1162348" y="1426122"/>
            <a:ext cx="10018645" cy="461665"/>
          </a:xfrm>
          <a:prstGeom prst="rect">
            <a:avLst/>
          </a:prstGeom>
        </p:spPr>
        <p:txBody>
          <a:bodyPr wrap="square">
            <a:spAutoFit/>
          </a:bodyPr>
          <a:lstStyle/>
          <a:p>
            <a:r>
              <a:rPr lang="kk-KZ" sz="2400" dirty="0">
                <a:solidFill>
                  <a:schemeClr val="accent1">
                    <a:lumMod val="75000"/>
                  </a:schemeClr>
                </a:solidFill>
                <a:latin typeface="Times New Roman" panose="02020603050405020304" pitchFamily="18" charset="0"/>
                <a:cs typeface="Times New Roman" panose="02020603050405020304" pitchFamily="18" charset="0"/>
              </a:rPr>
              <a:t>Форсайт-сессияның міндеттері:</a:t>
            </a:r>
          </a:p>
        </p:txBody>
      </p:sp>
      <p:pic>
        <p:nvPicPr>
          <p:cNvPr id="6" name="Рисунок 25">
            <a:extLst>
              <a:ext uri="{FF2B5EF4-FFF2-40B4-BE49-F238E27FC236}">
                <a16:creationId xmlns:a16="http://schemas.microsoft.com/office/drawing/2014/main" id="{7D03281A-2D7B-4E7E-A8FD-805F258CA8EC}"/>
              </a:ext>
            </a:extLst>
          </p:cNvPr>
          <p:cNvPicPr>
            <a:picLocks noChangeAspect="1"/>
          </p:cNvPicPr>
          <p:nvPr/>
        </p:nvPicPr>
        <p:blipFill>
          <a:blip r:embed="rId2" cstate="print"/>
          <a:srcRect/>
          <a:stretch>
            <a:fillRect/>
          </a:stretch>
        </p:blipFill>
        <p:spPr bwMode="auto">
          <a:xfrm>
            <a:off x="120050" y="5360988"/>
            <a:ext cx="1965325" cy="1497012"/>
          </a:xfrm>
          <a:prstGeom prst="rect">
            <a:avLst/>
          </a:prstGeom>
          <a:noFill/>
          <a:ln w="9525">
            <a:noFill/>
            <a:miter lim="800000"/>
            <a:headEnd/>
            <a:tailEnd/>
          </a:ln>
        </p:spPr>
      </p:pic>
    </p:spTree>
    <p:extLst>
      <p:ext uri="{BB962C8B-B14F-4D97-AF65-F5344CB8AC3E}">
        <p14:creationId xmlns:p14="http://schemas.microsoft.com/office/powerpoint/2010/main" val="57720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7119" y="443259"/>
            <a:ext cx="5756222" cy="461665"/>
          </a:xfrm>
          <a:prstGeom prst="rect">
            <a:avLst/>
          </a:prstGeom>
          <a:noFill/>
        </p:spPr>
        <p:txBody>
          <a:bodyPr wrap="square" rtlCol="0">
            <a:spAutoFit/>
          </a:bodyPr>
          <a:lstStyle/>
          <a:p>
            <a:pPr algn="ctr"/>
            <a:r>
              <a:rPr lang="ru-RU" sz="2400" b="1" dirty="0">
                <a:solidFill>
                  <a:schemeClr val="tx2"/>
                </a:solidFill>
                <a:latin typeface="Times New Roman" panose="02020603050405020304" pitchFamily="18" charset="0"/>
                <a:cs typeface="Times New Roman" panose="02020603050405020304" pitchFamily="18" charset="0"/>
              </a:rPr>
              <a:t>ФОРСАЙТ ҚАҒИДАТТАРЫ</a:t>
            </a:r>
          </a:p>
        </p:txBody>
      </p:sp>
      <p:graphicFrame>
        <p:nvGraphicFramePr>
          <p:cNvPr id="3" name="Схема 2"/>
          <p:cNvGraphicFramePr/>
          <p:nvPr/>
        </p:nvGraphicFramePr>
        <p:xfrm>
          <a:off x="1721270" y="1590261"/>
          <a:ext cx="8701103"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25">
            <a:extLst>
              <a:ext uri="{FF2B5EF4-FFF2-40B4-BE49-F238E27FC236}">
                <a16:creationId xmlns:a16="http://schemas.microsoft.com/office/drawing/2014/main" id="{7A61FA8E-7415-4F4A-BA8C-78C1ED1D6487}"/>
              </a:ext>
            </a:extLst>
          </p:cNvPr>
          <p:cNvPicPr>
            <a:picLocks noChangeAspect="1"/>
          </p:cNvPicPr>
          <p:nvPr/>
        </p:nvPicPr>
        <p:blipFill>
          <a:blip r:embed="rId7" cstate="print"/>
          <a:srcRect/>
          <a:stretch>
            <a:fillRect/>
          </a:stretch>
        </p:blipFill>
        <p:spPr bwMode="auto">
          <a:xfrm>
            <a:off x="118555" y="5151288"/>
            <a:ext cx="1965325" cy="1497012"/>
          </a:xfrm>
          <a:prstGeom prst="rect">
            <a:avLst/>
          </a:prstGeom>
          <a:noFill/>
          <a:ln w="9525">
            <a:noFill/>
            <a:miter lim="800000"/>
            <a:headEnd/>
            <a:tailEnd/>
          </a:ln>
        </p:spPr>
      </p:pic>
    </p:spTree>
    <p:extLst>
      <p:ext uri="{BB962C8B-B14F-4D97-AF65-F5344CB8AC3E}">
        <p14:creationId xmlns:p14="http://schemas.microsoft.com/office/powerpoint/2010/main" val="1769859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Прямая соединительная линия 30"/>
          <p:cNvCxnSpPr>
            <a:cxnSpLocks/>
          </p:cNvCxnSpPr>
          <p:nvPr/>
        </p:nvCxnSpPr>
        <p:spPr>
          <a:xfrm>
            <a:off x="6163597" y="938786"/>
            <a:ext cx="1" cy="24054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2534423" y="3344264"/>
            <a:ext cx="3629174" cy="23133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6163597" y="3328103"/>
            <a:ext cx="3361526" cy="229202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1" y="219308"/>
            <a:ext cx="12159284" cy="349867"/>
          </a:xfrm>
        </p:spPr>
        <p:txBody>
          <a:bodyPr>
            <a:noAutofit/>
          </a:bodyPr>
          <a:lstStyle/>
          <a:p>
            <a:pPr algn="ctr"/>
            <a:r>
              <a:rPr lang="ru-RU" sz="3200" b="1" dirty="0"/>
              <a:t> </a:t>
            </a:r>
            <a:r>
              <a:rPr lang="ru-RU" sz="3200" b="1" dirty="0">
                <a:latin typeface="Times New Roman" panose="02020603050405020304" pitchFamily="18" charset="0"/>
                <a:cs typeface="Times New Roman" panose="02020603050405020304" pitchFamily="18" charset="0"/>
              </a:rPr>
              <a:t>«Рухани жа</a:t>
            </a:r>
            <a:r>
              <a:rPr lang="kk-KZ" sz="3200" b="1" dirty="0">
                <a:latin typeface="Times New Roman" panose="02020603050405020304" pitchFamily="18" charset="0"/>
                <a:cs typeface="Times New Roman" panose="02020603050405020304" pitchFamily="18" charset="0"/>
              </a:rPr>
              <a:t>ңғ</a:t>
            </a:r>
            <a:r>
              <a:rPr lang="ru-RU" sz="3200" b="1" dirty="0" err="1">
                <a:latin typeface="Times New Roman" panose="02020603050405020304" pitchFamily="18" charset="0"/>
                <a:cs typeface="Times New Roman" panose="02020603050405020304" pitchFamily="18" charset="0"/>
              </a:rPr>
              <a:t>ыру</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қағидаттары</a:t>
            </a:r>
            <a:endParaRPr lang="ru-RU" sz="3200" b="1" dirty="0">
              <a:latin typeface="Times New Roman" panose="02020603050405020304" pitchFamily="18" charset="0"/>
              <a:cs typeface="Times New Roman" panose="02020603050405020304" pitchFamily="18" charset="0"/>
            </a:endParaRPr>
          </a:p>
        </p:txBody>
      </p:sp>
      <p:sp>
        <p:nvSpPr>
          <p:cNvPr id="29" name="Содержимое 2"/>
          <p:cNvSpPr txBox="1">
            <a:spLocks/>
          </p:cNvSpPr>
          <p:nvPr/>
        </p:nvSpPr>
        <p:spPr>
          <a:xfrm rot="2059780">
            <a:off x="6275495" y="3184023"/>
            <a:ext cx="3743826" cy="1553233"/>
          </a:xfrm>
          <a:prstGeom prst="rect">
            <a:avLst/>
          </a:prstGeom>
        </p:spPr>
        <p:txBody>
          <a:bodyPr vert="horz" lIns="91440" tIns="45720" rIns="91440" bIns="45720" rtlCol="0">
            <a:noAutofit/>
          </a:bodyPr>
          <a:lstStyle/>
          <a:p>
            <a:pPr lvl="0" algn="ctr">
              <a:lnSpc>
                <a:spcPct val="90000"/>
              </a:lnSpc>
              <a:spcBef>
                <a:spcPts val="1000"/>
              </a:spcBef>
              <a:defRPr/>
            </a:pPr>
            <a:r>
              <a:rPr lang="kk-KZ" sz="2800" dirty="0">
                <a:solidFill>
                  <a:schemeClr val="accent5">
                    <a:lumMod val="75000"/>
                  </a:schemeClr>
                </a:solidFill>
                <a:latin typeface="Times New Roman" panose="02020603050405020304" pitchFamily="18" charset="0"/>
                <a:ea typeface="Open Sans" pitchFamily="34" charset="0"/>
                <a:cs typeface="Times New Roman" panose="02020603050405020304" pitchFamily="18" charset="0"/>
              </a:rPr>
              <a:t>Ұлттық бірегейлікті сақтау</a:t>
            </a:r>
            <a:endParaRPr kumimoji="0" lang="kk-KZ" sz="2800" i="0" u="none" strike="noStrike" kern="1200" cap="none" spc="0" normalizeH="0" baseline="0" dirty="0">
              <a:ln>
                <a:noFill/>
              </a:ln>
              <a:solidFill>
                <a:schemeClr val="accent5">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26" name="Содержимое 2"/>
          <p:cNvSpPr txBox="1">
            <a:spLocks/>
          </p:cNvSpPr>
          <p:nvPr/>
        </p:nvSpPr>
        <p:spPr>
          <a:xfrm rot="19627686">
            <a:off x="1862180" y="2724854"/>
            <a:ext cx="3998779" cy="1522053"/>
          </a:xfrm>
          <a:prstGeom prst="rect">
            <a:avLst/>
          </a:prstGeom>
        </p:spPr>
        <p:txBody>
          <a:bodyPr vert="horz" lIns="91440" tIns="45720" rIns="91440" bIns="45720" rtlCol="0">
            <a:normAutofit lnSpcReduction="10000"/>
          </a:bodyPr>
          <a:lstStyle/>
          <a:p>
            <a:pPr lvl="0" algn="ctr">
              <a:lnSpc>
                <a:spcPct val="90000"/>
              </a:lnSpc>
              <a:spcBef>
                <a:spcPts val="1000"/>
              </a:spcBef>
              <a:defRPr/>
            </a:pPr>
            <a:r>
              <a:rPr lang="kk-KZ" sz="2800" dirty="0">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Прагматизм,                 білімнің салтанат құруы, бәсекелік қабілет, сананың ашықтығы</a:t>
            </a:r>
            <a:endParaRPr kumimoji="0" lang="kk-KZ" sz="2800" i="0" u="none" strike="noStrike" kern="1200" cap="none" spc="0" normalizeH="0" baseline="0" dirty="0">
              <a:ln>
                <a:noFill/>
              </a:ln>
              <a:solidFill>
                <a:schemeClr val="accent6">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30" name="Содержимое 2"/>
          <p:cNvSpPr txBox="1">
            <a:spLocks/>
          </p:cNvSpPr>
          <p:nvPr/>
        </p:nvSpPr>
        <p:spPr>
          <a:xfrm>
            <a:off x="3556955" y="4963540"/>
            <a:ext cx="5213281" cy="1232271"/>
          </a:xfrm>
          <a:prstGeom prst="rect">
            <a:avLst/>
          </a:prstGeom>
        </p:spPr>
        <p:txBody>
          <a:bodyPr vert="horz" lIns="91440" tIns="45720" rIns="91440" bIns="45720" rtlCol="0">
            <a:noAutofit/>
          </a:bodyPr>
          <a:lstStyle/>
          <a:p>
            <a:pPr lvl="0" algn="ctr">
              <a:lnSpc>
                <a:spcPct val="90000"/>
              </a:lnSpc>
              <a:spcBef>
                <a:spcPts val="1000"/>
              </a:spcBef>
              <a:defRPr/>
            </a:pPr>
            <a:r>
              <a:rPr lang="kk-KZ" sz="2800" b="1" dirty="0">
                <a:solidFill>
                  <a:schemeClr val="accent3">
                    <a:lumMod val="75000"/>
                  </a:schemeClr>
                </a:solidFill>
                <a:latin typeface="Times New Roman" panose="02020603050405020304" pitchFamily="18" charset="0"/>
                <a:ea typeface="Open Sans" pitchFamily="34" charset="0"/>
                <a:cs typeface="Times New Roman" panose="02020603050405020304" pitchFamily="18" charset="0"/>
              </a:rPr>
              <a:t>Қазақстанның эволюциялық дамуы</a:t>
            </a:r>
            <a:endParaRPr kumimoji="0" lang="kk-KZ" sz="2800" b="1" i="0" u="none" strike="noStrike" kern="1200" cap="none" spc="0" normalizeH="0" baseline="0" dirty="0">
              <a:ln>
                <a:noFill/>
              </a:ln>
              <a:solidFill>
                <a:schemeClr val="accent3">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33" name="Содержимое 2"/>
          <p:cNvSpPr txBox="1">
            <a:spLocks/>
          </p:cNvSpPr>
          <p:nvPr/>
        </p:nvSpPr>
        <p:spPr>
          <a:xfrm rot="19627686">
            <a:off x="845626" y="1968130"/>
            <a:ext cx="4588307" cy="653842"/>
          </a:xfrm>
          <a:prstGeom prst="rect">
            <a:avLst/>
          </a:prstGeom>
        </p:spPr>
        <p:txBody>
          <a:bodyPr vert="horz" lIns="91440" tIns="45720" rIns="91440" bIns="45720" rtlCol="0">
            <a:normAutofit/>
          </a:bodyPr>
          <a:lstStyle/>
          <a:p>
            <a:pPr lvl="0" algn="ctr">
              <a:lnSpc>
                <a:spcPct val="90000"/>
              </a:lnSpc>
              <a:spcBef>
                <a:spcPts val="1000"/>
              </a:spcBef>
              <a:defRPr/>
            </a:pPr>
            <a:r>
              <a:rPr lang="ru-RU" sz="2800" b="1" i="1" dirty="0" err="1">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Тұлғаның</a:t>
            </a:r>
            <a:r>
              <a:rPr lang="ru-RU" sz="2800" b="1" i="1" dirty="0">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 </a:t>
            </a:r>
            <a:r>
              <a:rPr lang="ru-RU" sz="2800" b="1" i="1" dirty="0" err="1">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дамуы</a:t>
            </a:r>
            <a:endParaRPr kumimoji="0" lang="ru-RU" sz="2800" b="1" i="1"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34" name="Содержимое 2"/>
          <p:cNvSpPr txBox="1">
            <a:spLocks/>
          </p:cNvSpPr>
          <p:nvPr/>
        </p:nvSpPr>
        <p:spPr>
          <a:xfrm>
            <a:off x="1" y="6166475"/>
            <a:ext cx="12191999" cy="415142"/>
          </a:xfrm>
          <a:prstGeom prst="rect">
            <a:avLst/>
          </a:prstGeom>
        </p:spPr>
        <p:txBody>
          <a:bodyPr vert="horz" lIns="91440" tIns="45720" rIns="91440" bIns="45720" rtlCol="0">
            <a:noAutofit/>
          </a:bodyPr>
          <a:lstStyle/>
          <a:p>
            <a:pPr lvl="0" algn="ctr">
              <a:lnSpc>
                <a:spcPct val="90000"/>
              </a:lnSpc>
              <a:spcBef>
                <a:spcPts val="1000"/>
              </a:spcBef>
              <a:defRPr/>
            </a:pPr>
            <a:r>
              <a:rPr lang="kk-KZ" sz="2400" i="1" dirty="0">
                <a:solidFill>
                  <a:schemeClr val="accent3">
                    <a:lumMod val="75000"/>
                  </a:schemeClr>
                </a:solidFill>
                <a:latin typeface="Times New Roman" panose="02020603050405020304" pitchFamily="18" charset="0"/>
                <a:ea typeface="Open Sans" pitchFamily="34" charset="0"/>
                <a:cs typeface="Times New Roman" panose="02020603050405020304" pitchFamily="18" charset="0"/>
              </a:rPr>
              <a:t>Мемлекеттің, азаматтық қоғамның, жергілікті қауымдастықтардың дамуы</a:t>
            </a:r>
            <a:endParaRPr kumimoji="0" lang="kk-KZ" sz="2400" i="1" u="none" strike="noStrike" kern="1200" cap="none" spc="0" normalizeH="0" baseline="0" dirty="0">
              <a:ln>
                <a:noFill/>
              </a:ln>
              <a:solidFill>
                <a:schemeClr val="accent3">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35" name="Содержимое 2"/>
          <p:cNvSpPr txBox="1">
            <a:spLocks/>
          </p:cNvSpPr>
          <p:nvPr/>
        </p:nvSpPr>
        <p:spPr>
          <a:xfrm rot="2059780">
            <a:off x="7332546" y="1847263"/>
            <a:ext cx="3743826" cy="1440515"/>
          </a:xfrm>
          <a:prstGeom prst="rect">
            <a:avLst/>
          </a:prstGeom>
        </p:spPr>
        <p:txBody>
          <a:bodyPr vert="horz" lIns="91440" tIns="45720" rIns="91440" bIns="45720" rtlCol="0">
            <a:noAutofit/>
          </a:bodyPr>
          <a:lstStyle/>
          <a:p>
            <a:pPr lvl="0" algn="ctr">
              <a:lnSpc>
                <a:spcPct val="90000"/>
              </a:lnSpc>
              <a:spcBef>
                <a:spcPts val="1000"/>
              </a:spcBef>
              <a:defRPr/>
            </a:pPr>
            <a:r>
              <a:rPr lang="kk-KZ" sz="2800" b="1" i="1" dirty="0">
                <a:solidFill>
                  <a:schemeClr val="accent5">
                    <a:lumMod val="75000"/>
                  </a:schemeClr>
                </a:solidFill>
                <a:latin typeface="Times New Roman" panose="02020603050405020304" pitchFamily="18" charset="0"/>
                <a:ea typeface="Open Sans" pitchFamily="34" charset="0"/>
                <a:cs typeface="Times New Roman" panose="02020603050405020304" pitchFamily="18" charset="0"/>
              </a:rPr>
              <a:t>Ұлттың дамуы, халықаралық позициялау</a:t>
            </a:r>
            <a:endParaRPr kumimoji="0" lang="kk-KZ" sz="2800" b="1" i="1" u="none" strike="noStrike" kern="1200" cap="none" spc="0" normalizeH="0" baseline="0" dirty="0">
              <a:ln>
                <a:noFill/>
              </a:ln>
              <a:solidFill>
                <a:schemeClr val="accent5">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Tree>
    <p:extLst>
      <p:ext uri="{BB962C8B-B14F-4D97-AF65-F5344CB8AC3E}">
        <p14:creationId xmlns:p14="http://schemas.microsoft.com/office/powerpoint/2010/main" val="9116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0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0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20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fade">
                                      <p:cBhvr>
                                        <p:cTn id="23" dur="2000"/>
                                        <p:tgtEl>
                                          <p:spTgt spid="3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xEl>
                                              <p:pRg st="0" end="0"/>
                                            </p:txEl>
                                          </p:spTgt>
                                        </p:tgtEl>
                                        <p:attrNameLst>
                                          <p:attrName>style.visibility</p:attrName>
                                        </p:attrNameLst>
                                      </p:cBhvr>
                                      <p:to>
                                        <p:strVal val="visible"/>
                                      </p:to>
                                    </p:set>
                                    <p:animEffect transition="in" filter="fade">
                                      <p:cBhvr>
                                        <p:cTn id="28" dur="2000"/>
                                        <p:tgtEl>
                                          <p:spTgt spid="2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fade">
                                      <p:cBhvr>
                                        <p:cTn id="33" dur="2000"/>
                                        <p:tgtEl>
                                          <p:spTgt spid="3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fade">
                                      <p:cBhvr>
                                        <p:cTn id="38" dur="2000"/>
                                        <p:tgtEl>
                                          <p:spTgt spid="3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animEffect transition="in" filter="fade">
                                      <p:cBhvr>
                                        <p:cTn id="43" dur="2000"/>
                                        <p:tgtEl>
                                          <p:spTgt spid="3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2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build="allAtOnce"/>
      <p:bldP spid="26" grpId="0" build="allAtOnce"/>
      <p:bldP spid="30" grpId="0" build="allAtOnce"/>
      <p:bldP spid="33" grpId="0" build="allAtOnce"/>
      <p:bldP spid="34" grpId="0" build="allAtOnce"/>
      <p:bldP spid="35"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Овал 32"/>
          <p:cNvSpPr/>
          <p:nvPr/>
        </p:nvSpPr>
        <p:spPr>
          <a:xfrm>
            <a:off x="643717" y="-11502"/>
            <a:ext cx="11368583" cy="6857999"/>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2948278" y="239017"/>
            <a:ext cx="6759462" cy="6490857"/>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4225517" y="1377159"/>
            <a:ext cx="4080681" cy="4080681"/>
          </a:xfrm>
          <a:prstGeom prst="ellipse">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083454" y="1724059"/>
            <a:ext cx="2591310" cy="400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4">
                    <a:lumMod val="50000"/>
                  </a:schemeClr>
                </a:solidFill>
                <a:latin typeface="Times New Roman" panose="02020603050405020304" pitchFamily="18" charset="0"/>
                <a:cs typeface="Times New Roman" panose="02020603050405020304" pitchFamily="18" charset="0"/>
              </a:rPr>
              <a:t>Бәсекелік қабілет</a:t>
            </a:r>
          </a:p>
        </p:txBody>
      </p:sp>
      <p:sp>
        <p:nvSpPr>
          <p:cNvPr id="18" name="Овал 17"/>
          <p:cNvSpPr/>
          <p:nvPr/>
        </p:nvSpPr>
        <p:spPr>
          <a:xfrm>
            <a:off x="5054269" y="2243982"/>
            <a:ext cx="2345578" cy="23470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835154" y="2494679"/>
            <a:ext cx="1840045" cy="400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lumMod val="50000"/>
                  </a:schemeClr>
                </a:solidFill>
                <a:latin typeface="Times New Roman" panose="02020603050405020304" pitchFamily="18" charset="0"/>
                <a:cs typeface="Times New Roman" panose="02020603050405020304" pitchFamily="18" charset="0"/>
              </a:rPr>
              <a:t>Прагматизм</a:t>
            </a:r>
          </a:p>
        </p:txBody>
      </p:sp>
      <p:sp>
        <p:nvSpPr>
          <p:cNvPr id="20" name="Прямоугольник 19"/>
          <p:cNvSpPr/>
          <p:nvPr/>
        </p:nvSpPr>
        <p:spPr>
          <a:xfrm>
            <a:off x="6767953" y="3778490"/>
            <a:ext cx="1860508" cy="625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4">
                    <a:lumMod val="50000"/>
                  </a:schemeClr>
                </a:solidFill>
                <a:latin typeface="Times New Roman" panose="02020603050405020304" pitchFamily="18" charset="0"/>
                <a:cs typeface="Times New Roman" panose="02020603050405020304" pitchFamily="18" charset="0"/>
              </a:rPr>
              <a:t>Сананың ашықтығы</a:t>
            </a:r>
          </a:p>
        </p:txBody>
      </p:sp>
      <p:sp>
        <p:nvSpPr>
          <p:cNvPr id="21" name="Прямоугольник 20"/>
          <p:cNvSpPr/>
          <p:nvPr/>
        </p:nvSpPr>
        <p:spPr>
          <a:xfrm>
            <a:off x="7138625" y="2512463"/>
            <a:ext cx="1400227" cy="630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4">
                    <a:lumMod val="50000"/>
                  </a:schemeClr>
                </a:solidFill>
                <a:latin typeface="Times New Roman" panose="02020603050405020304" pitchFamily="18" charset="0"/>
                <a:cs typeface="Times New Roman" panose="02020603050405020304" pitchFamily="18" charset="0"/>
              </a:rPr>
              <a:t>Білімнің салтанат құруы</a:t>
            </a:r>
          </a:p>
        </p:txBody>
      </p:sp>
      <p:sp>
        <p:nvSpPr>
          <p:cNvPr id="22" name="Прямоугольник 21"/>
          <p:cNvSpPr/>
          <p:nvPr/>
        </p:nvSpPr>
        <p:spPr>
          <a:xfrm>
            <a:off x="3489147" y="3729568"/>
            <a:ext cx="2026625" cy="604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4">
                    <a:lumMod val="50000"/>
                  </a:schemeClr>
                </a:solidFill>
                <a:latin typeface="Times New Roman" panose="02020603050405020304" pitchFamily="18" charset="0"/>
                <a:cs typeface="Times New Roman" panose="02020603050405020304" pitchFamily="18" charset="0"/>
              </a:rPr>
              <a:t>Ұлттық бірегейлікті сақтау</a:t>
            </a:r>
          </a:p>
        </p:txBody>
      </p:sp>
      <p:sp>
        <p:nvSpPr>
          <p:cNvPr id="23" name="Прямоугольник 22"/>
          <p:cNvSpPr/>
          <p:nvPr/>
        </p:nvSpPr>
        <p:spPr>
          <a:xfrm>
            <a:off x="5228009" y="4636121"/>
            <a:ext cx="2075696" cy="701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4">
                    <a:lumMod val="50000"/>
                  </a:schemeClr>
                </a:solidFill>
                <a:latin typeface="Times New Roman" panose="02020603050405020304" pitchFamily="18" charset="0"/>
                <a:cs typeface="Times New Roman" panose="02020603050405020304" pitchFamily="18" charset="0"/>
              </a:rPr>
              <a:t>Эволюциялық даму</a:t>
            </a:r>
          </a:p>
        </p:txBody>
      </p:sp>
      <p:sp>
        <p:nvSpPr>
          <p:cNvPr id="26" name="Прямоугольник 25"/>
          <p:cNvSpPr/>
          <p:nvPr/>
        </p:nvSpPr>
        <p:spPr>
          <a:xfrm>
            <a:off x="7412442" y="1209474"/>
            <a:ext cx="1787511" cy="401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Шығармашыл</a:t>
            </a:r>
          </a:p>
        </p:txBody>
      </p:sp>
      <p:sp>
        <p:nvSpPr>
          <p:cNvPr id="27" name="Прямоугольник 26"/>
          <p:cNvSpPr/>
          <p:nvPr/>
        </p:nvSpPr>
        <p:spPr>
          <a:xfrm>
            <a:off x="8070740" y="2139923"/>
            <a:ext cx="1787511" cy="401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Мәдениетті</a:t>
            </a:r>
            <a:r>
              <a:rPr lang="en-US" sz="1400" b="1" dirty="0">
                <a:solidFill>
                  <a:schemeClr val="accent1">
                    <a:lumMod val="75000"/>
                  </a:schemeClr>
                </a:solidFill>
                <a:latin typeface="Times New Roman" panose="02020603050405020304" pitchFamily="18" charset="0"/>
                <a:cs typeface="Times New Roman" panose="02020603050405020304" pitchFamily="18" charset="0"/>
              </a:rPr>
              <a:t> EQ</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8" name="Прямоугольник 27"/>
          <p:cNvSpPr/>
          <p:nvPr/>
        </p:nvSpPr>
        <p:spPr>
          <a:xfrm>
            <a:off x="2744722" y="2126065"/>
            <a:ext cx="1707299" cy="401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Үштілді меңгерген</a:t>
            </a:r>
          </a:p>
        </p:txBody>
      </p:sp>
      <p:sp>
        <p:nvSpPr>
          <p:cNvPr id="29" name="Прямоугольник 28"/>
          <p:cNvSpPr/>
          <p:nvPr/>
        </p:nvSpPr>
        <p:spPr>
          <a:xfrm>
            <a:off x="5960659" y="601219"/>
            <a:ext cx="2135734" cy="401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Алғыр</a:t>
            </a:r>
          </a:p>
        </p:txBody>
      </p:sp>
      <p:sp>
        <p:nvSpPr>
          <p:cNvPr id="30" name="Прямоугольник 29"/>
          <p:cNvSpPr/>
          <p:nvPr/>
        </p:nvSpPr>
        <p:spPr>
          <a:xfrm>
            <a:off x="4185310" y="547081"/>
            <a:ext cx="2012274" cy="535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Үнемі ізденісте</a:t>
            </a:r>
          </a:p>
        </p:txBody>
      </p:sp>
      <p:sp>
        <p:nvSpPr>
          <p:cNvPr id="31" name="Прямоугольник 30"/>
          <p:cNvSpPr/>
          <p:nvPr/>
        </p:nvSpPr>
        <p:spPr>
          <a:xfrm>
            <a:off x="2491657" y="3076403"/>
            <a:ext cx="1787511" cy="588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Экологиялық сауатты</a:t>
            </a:r>
          </a:p>
        </p:txBody>
      </p:sp>
      <p:sp>
        <p:nvSpPr>
          <p:cNvPr id="32" name="Прямоугольник 31"/>
          <p:cNvSpPr/>
          <p:nvPr/>
        </p:nvSpPr>
        <p:spPr>
          <a:xfrm>
            <a:off x="3434601" y="1424116"/>
            <a:ext cx="1435625" cy="401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75000"/>
                  </a:schemeClr>
                </a:solidFill>
                <a:latin typeface="Times New Roman" panose="02020603050405020304" pitchFamily="18" charset="0"/>
                <a:cs typeface="Times New Roman" panose="02020603050405020304" pitchFamily="18" charset="0"/>
              </a:rPr>
              <a:t>Digital</a:t>
            </a:r>
            <a:r>
              <a:rPr lang="ru-RU" sz="1400" b="1" dirty="0">
                <a:solidFill>
                  <a:schemeClr val="accent1">
                    <a:lumMod val="75000"/>
                  </a:schemeClr>
                </a:solidFill>
                <a:latin typeface="Times New Roman" panose="02020603050405020304" pitchFamily="18" charset="0"/>
                <a:cs typeface="Times New Roman" panose="02020603050405020304" pitchFamily="18" charset="0"/>
              </a:rPr>
              <a:t> </a:t>
            </a:r>
            <a:r>
              <a:rPr lang="en-US" sz="1400" b="1" dirty="0">
                <a:solidFill>
                  <a:schemeClr val="accent1">
                    <a:lumMod val="75000"/>
                  </a:schemeClr>
                </a:solidFill>
                <a:latin typeface="Times New Roman" panose="02020603050405020304" pitchFamily="18" charset="0"/>
                <a:cs typeface="Times New Roman" panose="02020603050405020304" pitchFamily="18" charset="0"/>
              </a:rPr>
              <a:t>man</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3411975" y="5053303"/>
            <a:ext cx="1787511" cy="62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Отанға адал</a:t>
            </a:r>
          </a:p>
        </p:txBody>
      </p:sp>
      <p:sp>
        <p:nvSpPr>
          <p:cNvPr id="36" name="Прямоугольник 35"/>
          <p:cNvSpPr/>
          <p:nvPr/>
        </p:nvSpPr>
        <p:spPr>
          <a:xfrm>
            <a:off x="6798913" y="5285947"/>
            <a:ext cx="2274046" cy="62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Коммуникабелді</a:t>
            </a:r>
          </a:p>
        </p:txBody>
      </p:sp>
      <p:sp>
        <p:nvSpPr>
          <p:cNvPr id="37" name="Прямоугольник 36"/>
          <p:cNvSpPr/>
          <p:nvPr/>
        </p:nvSpPr>
        <p:spPr>
          <a:xfrm>
            <a:off x="7513414" y="4700730"/>
            <a:ext cx="2274046" cy="62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Жауапты</a:t>
            </a:r>
            <a:r>
              <a:rPr lang="ru-RU" sz="1600" b="1" dirty="0">
                <a:solidFill>
                  <a:schemeClr val="accent1">
                    <a:lumMod val="75000"/>
                  </a:schemeClr>
                </a:solidFill>
              </a:rPr>
              <a:t> </a:t>
            </a:r>
          </a:p>
        </p:txBody>
      </p:sp>
      <p:sp>
        <p:nvSpPr>
          <p:cNvPr id="38" name="Прямоугольник 37"/>
          <p:cNvSpPr/>
          <p:nvPr/>
        </p:nvSpPr>
        <p:spPr>
          <a:xfrm>
            <a:off x="7888202" y="3891337"/>
            <a:ext cx="2635403" cy="62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Білікті</a:t>
            </a:r>
          </a:p>
        </p:txBody>
      </p:sp>
      <p:sp>
        <p:nvSpPr>
          <p:cNvPr id="39" name="Прямоугольник 38"/>
          <p:cNvSpPr/>
          <p:nvPr/>
        </p:nvSpPr>
        <p:spPr>
          <a:xfrm>
            <a:off x="8228599" y="2930460"/>
            <a:ext cx="2112606" cy="62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Білімді</a:t>
            </a:r>
            <a:r>
              <a:rPr lang="en-US" sz="1400" b="1" dirty="0">
                <a:solidFill>
                  <a:schemeClr val="accent1">
                    <a:lumMod val="75000"/>
                  </a:schemeClr>
                </a:solidFill>
                <a:latin typeface="Times New Roman" panose="02020603050405020304" pitchFamily="18" charset="0"/>
                <a:cs typeface="Times New Roman" panose="02020603050405020304" pitchFamily="18" charset="0"/>
              </a:rPr>
              <a:t> IQ </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5904504" y="5811692"/>
            <a:ext cx="1981567" cy="62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Бейбітшіл</a:t>
            </a:r>
            <a:r>
              <a:rPr lang="en-US" sz="1400" b="1" dirty="0">
                <a:solidFill>
                  <a:schemeClr val="accent1">
                    <a:lumMod val="75000"/>
                  </a:schemeClr>
                </a:solidFill>
                <a:latin typeface="Times New Roman" panose="02020603050405020304" pitchFamily="18" charset="0"/>
                <a:cs typeface="Times New Roman" panose="02020603050405020304" pitchFamily="18" charset="0"/>
              </a:rPr>
              <a:t> LQ</a:t>
            </a:r>
            <a:endParaRPr lang="ru-RU" sz="1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637" y="2766423"/>
            <a:ext cx="865198" cy="1337123"/>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9301" y="2864089"/>
            <a:ext cx="909923" cy="1188638"/>
          </a:xfrm>
          <a:prstGeom prst="rect">
            <a:avLst/>
          </a:prstGeom>
        </p:spPr>
      </p:pic>
      <p:sp>
        <p:nvSpPr>
          <p:cNvPr id="41" name="Прямоугольник 40"/>
          <p:cNvSpPr/>
          <p:nvPr/>
        </p:nvSpPr>
        <p:spPr>
          <a:xfrm>
            <a:off x="912027" y="3184276"/>
            <a:ext cx="1398691" cy="501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6">
                    <a:lumMod val="75000"/>
                  </a:schemeClr>
                </a:solidFill>
                <a:latin typeface="Times New Roman" panose="02020603050405020304" pitchFamily="18" charset="0"/>
                <a:cs typeface="Times New Roman" panose="02020603050405020304" pitchFamily="18" charset="0"/>
              </a:rPr>
              <a:t>Қоршаған ортаны ойла!</a:t>
            </a:r>
          </a:p>
        </p:txBody>
      </p:sp>
      <p:sp>
        <p:nvSpPr>
          <p:cNvPr id="42" name="Прямоугольник 41"/>
          <p:cNvSpPr/>
          <p:nvPr/>
        </p:nvSpPr>
        <p:spPr>
          <a:xfrm>
            <a:off x="1972674" y="995285"/>
            <a:ext cx="1745056" cy="76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6">
                    <a:lumMod val="75000"/>
                  </a:schemeClr>
                </a:solidFill>
                <a:latin typeface="Times New Roman" panose="02020603050405020304" pitchFamily="18" charset="0"/>
                <a:cs typeface="Times New Roman" panose="02020603050405020304" pitchFamily="18" charset="0"/>
              </a:rPr>
              <a:t>Болашақ жайлы ойла!</a:t>
            </a:r>
          </a:p>
        </p:txBody>
      </p:sp>
      <p:sp>
        <p:nvSpPr>
          <p:cNvPr id="43" name="Прямоугольник 42"/>
          <p:cNvSpPr/>
          <p:nvPr/>
        </p:nvSpPr>
        <p:spPr>
          <a:xfrm>
            <a:off x="8639367" y="830212"/>
            <a:ext cx="1915511" cy="60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6">
                    <a:lumMod val="75000"/>
                  </a:schemeClr>
                </a:solidFill>
                <a:latin typeface="Times New Roman" panose="02020603050405020304" pitchFamily="18" charset="0"/>
                <a:cs typeface="Times New Roman" panose="02020603050405020304" pitchFamily="18" charset="0"/>
              </a:rPr>
              <a:t>Әлемге сұлулық әкел!</a:t>
            </a:r>
          </a:p>
        </p:txBody>
      </p:sp>
      <p:sp>
        <p:nvSpPr>
          <p:cNvPr id="44" name="Прямоугольник 43"/>
          <p:cNvSpPr/>
          <p:nvPr/>
        </p:nvSpPr>
        <p:spPr>
          <a:xfrm>
            <a:off x="10230531" y="2783611"/>
            <a:ext cx="1429166" cy="945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6">
                    <a:lumMod val="75000"/>
                  </a:schemeClr>
                </a:solidFill>
                <a:latin typeface="Times New Roman" panose="02020603050405020304" pitchFamily="18" charset="0"/>
                <a:cs typeface="Times New Roman" panose="02020603050405020304" pitchFamily="18" charset="0"/>
              </a:rPr>
              <a:t>Өз кәсібіңді тап!</a:t>
            </a:r>
          </a:p>
        </p:txBody>
      </p:sp>
      <p:sp>
        <p:nvSpPr>
          <p:cNvPr id="45" name="Прямоугольник 44"/>
          <p:cNvSpPr/>
          <p:nvPr/>
        </p:nvSpPr>
        <p:spPr>
          <a:xfrm>
            <a:off x="9229651" y="4881379"/>
            <a:ext cx="1491117" cy="739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6">
                    <a:lumMod val="75000"/>
                  </a:schemeClr>
                </a:solidFill>
                <a:latin typeface="Times New Roman" panose="02020603050405020304" pitchFamily="18" charset="0"/>
                <a:cs typeface="Times New Roman" panose="02020603050405020304" pitchFamily="18" charset="0"/>
              </a:rPr>
              <a:t>Мүдделес тобыңды құр</a:t>
            </a:r>
          </a:p>
        </p:txBody>
      </p:sp>
      <p:sp>
        <p:nvSpPr>
          <p:cNvPr id="46" name="Прямоугольник 45"/>
          <p:cNvSpPr/>
          <p:nvPr/>
        </p:nvSpPr>
        <p:spPr>
          <a:xfrm>
            <a:off x="2513801" y="5226453"/>
            <a:ext cx="1278884" cy="929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6">
                    <a:lumMod val="75000"/>
                  </a:schemeClr>
                </a:solidFill>
                <a:latin typeface="Times New Roman" panose="02020603050405020304" pitchFamily="18" charset="0"/>
                <a:cs typeface="Times New Roman" panose="02020603050405020304" pitchFamily="18" charset="0"/>
              </a:rPr>
              <a:t>Қоғамның бір мүшесі бол!</a:t>
            </a:r>
          </a:p>
        </p:txBody>
      </p:sp>
      <p:sp>
        <p:nvSpPr>
          <p:cNvPr id="47" name="Прямоугольник 46"/>
          <p:cNvSpPr/>
          <p:nvPr/>
        </p:nvSpPr>
        <p:spPr>
          <a:xfrm>
            <a:off x="2756746" y="4282158"/>
            <a:ext cx="1890752" cy="55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Тарих пен дәстүрлерді білетін</a:t>
            </a:r>
          </a:p>
        </p:txBody>
      </p:sp>
      <p:sp>
        <p:nvSpPr>
          <p:cNvPr id="48" name="Прямоугольник 47"/>
          <p:cNvSpPr/>
          <p:nvPr/>
        </p:nvSpPr>
        <p:spPr>
          <a:xfrm>
            <a:off x="4200511" y="5680965"/>
            <a:ext cx="1981567" cy="627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a:solidFill>
                  <a:schemeClr val="accent1">
                    <a:lumMod val="75000"/>
                  </a:schemeClr>
                </a:solidFill>
                <a:latin typeface="Times New Roman" panose="02020603050405020304" pitchFamily="18" charset="0"/>
                <a:cs typeface="Times New Roman" panose="02020603050405020304" pitchFamily="18" charset="0"/>
              </a:rPr>
              <a:t>Қайырымды</a:t>
            </a:r>
          </a:p>
        </p:txBody>
      </p:sp>
      <p:sp>
        <p:nvSpPr>
          <p:cNvPr id="49" name="Заголовок 1"/>
          <p:cNvSpPr>
            <a:spLocks noGrp="1"/>
          </p:cNvSpPr>
          <p:nvPr>
            <p:ph type="title"/>
          </p:nvPr>
        </p:nvSpPr>
        <p:spPr>
          <a:xfrm rot="16200000">
            <a:off x="-3056726" y="3233098"/>
            <a:ext cx="6559038" cy="458520"/>
          </a:xfrm>
        </p:spPr>
        <p:txBody>
          <a:bodyPr>
            <a:normAutofit fontScale="90000"/>
          </a:bodyPr>
          <a:lstStyle/>
          <a:p>
            <a:pPr algn="ctr"/>
            <a:r>
              <a:rPr lang="kk-KZ" sz="3200" dirty="0">
                <a:solidFill>
                  <a:schemeClr val="accent6">
                    <a:lumMod val="50000"/>
                  </a:schemeClr>
                </a:solidFill>
                <a:latin typeface="Times New Roman" panose="02020603050405020304" pitchFamily="18" charset="0"/>
                <a:cs typeface="Times New Roman" panose="02020603050405020304" pitchFamily="18" charset="0"/>
              </a:rPr>
              <a:t>Қазақстан азаматының бейнесі</a:t>
            </a:r>
          </a:p>
        </p:txBody>
      </p:sp>
    </p:spTree>
    <p:extLst>
      <p:ext uri="{BB962C8B-B14F-4D97-AF65-F5344CB8AC3E}">
        <p14:creationId xmlns:p14="http://schemas.microsoft.com/office/powerpoint/2010/main" val="383641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500"/>
                                        <p:tgtEl>
                                          <p:spTgt spid="2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down)">
                                      <p:cBhvr>
                                        <p:cTn id="64" dur="500"/>
                                        <p:tgtEl>
                                          <p:spTgt spid="3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down)">
                                      <p:cBhvr>
                                        <p:cTn id="67" dur="500"/>
                                        <p:tgtEl>
                                          <p:spTgt spid="3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down)">
                                      <p:cBhvr>
                                        <p:cTn id="73" dur="500"/>
                                        <p:tgtEl>
                                          <p:spTgt spid="4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down)">
                                      <p:cBhvr>
                                        <p:cTn id="79" dur="500"/>
                                        <p:tgtEl>
                                          <p:spTgt spid="4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500"/>
                                        <p:tgtEl>
                                          <p:spTgt spid="3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down)">
                                      <p:cBhvr>
                                        <p:cTn id="85" dur="500"/>
                                        <p:tgtEl>
                                          <p:spTgt spid="2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down)">
                                      <p:cBhvr>
                                        <p:cTn id="93" dur="500"/>
                                        <p:tgtEl>
                                          <p:spTgt spid="3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ipe(down)">
                                      <p:cBhvr>
                                        <p:cTn id="96" dur="500"/>
                                        <p:tgtEl>
                                          <p:spTgt spid="42"/>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down)">
                                      <p:cBhvr>
                                        <p:cTn id="99" dur="500"/>
                                        <p:tgtEl>
                                          <p:spTgt spid="4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down)">
                                      <p:cBhvr>
                                        <p:cTn id="102" dur="500"/>
                                        <p:tgtEl>
                                          <p:spTgt spid="4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down)">
                                      <p:cBhvr>
                                        <p:cTn id="105" dur="500"/>
                                        <p:tgtEl>
                                          <p:spTgt spid="45"/>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wipe(down)">
                                      <p:cBhvr>
                                        <p:cTn id="108" dur="500"/>
                                        <p:tgtEl>
                                          <p:spTgt spid="44"/>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down)">
                                      <p:cBhvr>
                                        <p:cTn id="1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5" grpId="0" animBg="1"/>
      <p:bldP spid="5" grpId="0" animBg="1"/>
      <p:bldP spid="15" grpId="0"/>
      <p:bldP spid="19" grpId="0"/>
      <p:bldP spid="20" grpId="0"/>
      <p:bldP spid="21" grpId="0"/>
      <p:bldP spid="22" grpId="0"/>
      <p:bldP spid="23" grpId="0"/>
      <p:bldP spid="26" grpId="0"/>
      <p:bldP spid="27" grpId="0"/>
      <p:bldP spid="28" grpId="0"/>
      <p:bldP spid="29" grpId="0"/>
      <p:bldP spid="30" grpId="0"/>
      <p:bldP spid="31" grpId="0"/>
      <p:bldP spid="32"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238461" y="6356350"/>
            <a:ext cx="2743200" cy="365125"/>
          </a:xfrm>
        </p:spPr>
        <p:txBody>
          <a:bodyPr/>
          <a:lstStyle/>
          <a:p>
            <a:fld id="{D7AFB8AC-86DE-41D5-9CEF-AF47F1E9E05C}" type="slidenum">
              <a:rPr lang="ru-RU" smtClean="0"/>
              <a:pPr/>
              <a:t>18</a:t>
            </a:fld>
            <a:endParaRPr lang="ru-RU"/>
          </a:p>
        </p:txBody>
      </p:sp>
      <p:sp>
        <p:nvSpPr>
          <p:cNvPr id="26" name="Содержимое 2"/>
          <p:cNvSpPr txBox="1">
            <a:spLocks/>
          </p:cNvSpPr>
          <p:nvPr/>
        </p:nvSpPr>
        <p:spPr>
          <a:xfrm>
            <a:off x="6834862" y="1371575"/>
            <a:ext cx="5262874" cy="1576831"/>
          </a:xfrm>
          <a:prstGeom prst="rect">
            <a:avLst/>
          </a:prstGeom>
        </p:spPr>
        <p:txBody>
          <a:bodyPr vert="horz" lIns="91440" tIns="45720" rIns="91440" bIns="45720" rtlCol="0">
            <a:noAutofit/>
          </a:bodyPr>
          <a:lstStyle/>
          <a:p>
            <a:pPr lvl="0" algn="ctr">
              <a:lnSpc>
                <a:spcPct val="90000"/>
              </a:lnSpc>
              <a:spcBef>
                <a:spcPts val="1000"/>
              </a:spcBef>
              <a:defRPr/>
            </a:pPr>
            <a:r>
              <a:rPr lang="ru-RU" sz="3600" b="1" dirty="0">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ХАЛЫҚАРАЛЫҚ АРЕНАДАҒЫ МИССИЯ</a:t>
            </a:r>
            <a:endParaRPr kumimoji="0" lang="ru-RU" sz="36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28" name="Содержимое 2"/>
          <p:cNvSpPr txBox="1">
            <a:spLocks/>
          </p:cNvSpPr>
          <p:nvPr/>
        </p:nvSpPr>
        <p:spPr>
          <a:xfrm>
            <a:off x="7107996" y="4218767"/>
            <a:ext cx="4906252" cy="1203783"/>
          </a:xfrm>
          <a:prstGeom prst="rect">
            <a:avLst/>
          </a:prstGeom>
        </p:spPr>
        <p:txBody>
          <a:bodyPr vert="horz" lIns="91440" tIns="45720" rIns="91440" bIns="45720" rtlCol="0">
            <a:noAutofit/>
          </a:bodyPr>
          <a:lstStyle/>
          <a:p>
            <a:pPr lvl="0" algn="ctr">
              <a:lnSpc>
                <a:spcPct val="90000"/>
              </a:lnSpc>
              <a:spcBef>
                <a:spcPts val="1000"/>
              </a:spcBef>
              <a:defRPr/>
            </a:pPr>
            <a:r>
              <a:rPr lang="ru-RU" sz="3600" b="1" dirty="0">
                <a:solidFill>
                  <a:schemeClr val="accent4">
                    <a:lumMod val="75000"/>
                  </a:schemeClr>
                </a:solidFill>
                <a:latin typeface="Times New Roman" panose="02020603050405020304" pitchFamily="18" charset="0"/>
                <a:ea typeface="Open Sans" pitchFamily="34" charset="0"/>
                <a:cs typeface="Times New Roman" panose="02020603050405020304" pitchFamily="18" charset="0"/>
              </a:rPr>
              <a:t>ӘЛЕМДІК ПРОЦЕСТЕРГЕ ӘСЕР ЕТУ ДӘРЕЖЕСІ</a:t>
            </a:r>
            <a:endParaRPr kumimoji="0" lang="ru-RU" sz="3600" b="1"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29" name="Содержимое 2"/>
          <p:cNvSpPr txBox="1">
            <a:spLocks/>
          </p:cNvSpPr>
          <p:nvPr/>
        </p:nvSpPr>
        <p:spPr>
          <a:xfrm>
            <a:off x="2123857" y="4218767"/>
            <a:ext cx="4579124" cy="1304499"/>
          </a:xfrm>
          <a:prstGeom prst="rect">
            <a:avLst/>
          </a:prstGeom>
        </p:spPr>
        <p:txBody>
          <a:bodyPr vert="horz" lIns="91440" tIns="45720" rIns="91440" bIns="45720" rtlCol="0">
            <a:noAutofit/>
          </a:bodyPr>
          <a:lstStyle/>
          <a:p>
            <a:pPr lvl="0" algn="ctr">
              <a:lnSpc>
                <a:spcPct val="90000"/>
              </a:lnSpc>
              <a:spcBef>
                <a:spcPts val="1000"/>
              </a:spcBef>
              <a:defRPr/>
            </a:pPr>
            <a:r>
              <a:rPr lang="ru-RU" sz="3600" b="1" dirty="0">
                <a:solidFill>
                  <a:schemeClr val="accent5"/>
                </a:solidFill>
                <a:latin typeface="Times New Roman" panose="02020603050405020304" pitchFamily="18" charset="0"/>
                <a:ea typeface="Open Sans" pitchFamily="34" charset="0"/>
                <a:cs typeface="Times New Roman" panose="02020603050405020304" pitchFamily="18" charset="0"/>
              </a:rPr>
              <a:t>БАСҚА ЕЛДЕР ҚАТАРЫНДАҒЫ ОРЫН</a:t>
            </a:r>
            <a:endParaRPr kumimoji="0" lang="ru-RU" sz="3600" b="1" i="0" u="none" strike="noStrike" kern="1200" cap="none" spc="0" normalizeH="0" baseline="0" noProof="0" dirty="0">
              <a:ln>
                <a:noFill/>
              </a:ln>
              <a:solidFill>
                <a:schemeClr val="accent5"/>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30" name="Содержимое 2"/>
          <p:cNvSpPr txBox="1">
            <a:spLocks/>
          </p:cNvSpPr>
          <p:nvPr/>
        </p:nvSpPr>
        <p:spPr>
          <a:xfrm>
            <a:off x="2269764" y="1609579"/>
            <a:ext cx="4575542" cy="998137"/>
          </a:xfrm>
          <a:prstGeom prst="rect">
            <a:avLst/>
          </a:prstGeom>
        </p:spPr>
        <p:txBody>
          <a:bodyPr vert="horz" lIns="91440" tIns="45720" rIns="91440" bIns="45720" rtlCol="0">
            <a:noAutofit/>
          </a:bodyPr>
          <a:lstStyle/>
          <a:p>
            <a:pPr lvl="0" algn="ctr">
              <a:lnSpc>
                <a:spcPct val="90000"/>
              </a:lnSpc>
              <a:spcBef>
                <a:spcPts val="1000"/>
              </a:spcBef>
              <a:defRPr/>
            </a:pPr>
            <a:r>
              <a:rPr lang="ru-RU" sz="3600" b="1" dirty="0">
                <a:solidFill>
                  <a:schemeClr val="accent2">
                    <a:lumMod val="75000"/>
                  </a:schemeClr>
                </a:solidFill>
                <a:latin typeface="Times New Roman" panose="02020603050405020304" pitchFamily="18" charset="0"/>
                <a:ea typeface="Open Sans" pitchFamily="34" charset="0"/>
                <a:cs typeface="Times New Roman" panose="02020603050405020304" pitchFamily="18" charset="0"/>
              </a:rPr>
              <a:t>ТАРИХ, МӘДЕНИЕТ, БІРЕГЕЙЛІК</a:t>
            </a:r>
            <a:endParaRPr kumimoji="0" lang="ru-RU"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cxnSp>
        <p:nvCxnSpPr>
          <p:cNvPr id="31" name="Прямая соединительная линия 30"/>
          <p:cNvCxnSpPr/>
          <p:nvPr/>
        </p:nvCxnSpPr>
        <p:spPr>
          <a:xfrm>
            <a:off x="6929130" y="0"/>
            <a:ext cx="75415" cy="685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2715349" y="3403076"/>
            <a:ext cx="8239027" cy="94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Содержимое 2"/>
          <p:cNvSpPr txBox="1">
            <a:spLocks/>
          </p:cNvSpPr>
          <p:nvPr/>
        </p:nvSpPr>
        <p:spPr>
          <a:xfrm>
            <a:off x="2269764" y="5422550"/>
            <a:ext cx="4294541" cy="933800"/>
          </a:xfrm>
          <a:prstGeom prst="rect">
            <a:avLst/>
          </a:prstGeom>
        </p:spPr>
        <p:txBody>
          <a:bodyPr vert="horz" lIns="91440" tIns="45720" rIns="91440" bIns="45720" rtlCol="0">
            <a:noAutofit/>
          </a:bodyPr>
          <a:lstStyle/>
          <a:p>
            <a:pPr algn="ctr">
              <a:lnSpc>
                <a:spcPct val="90000"/>
              </a:lnSpc>
              <a:spcBef>
                <a:spcPts val="1000"/>
              </a:spcBef>
              <a:defRPr/>
            </a:pPr>
            <a:endParaRPr kumimoji="0" lang="ru-RU" sz="2400" b="1" i="0" u="none" strike="noStrike" kern="1200" cap="none" spc="0" normalizeH="0" baseline="0" noProof="0" dirty="0">
              <a:ln>
                <a:noFill/>
              </a:ln>
              <a:solidFill>
                <a:schemeClr val="accent5"/>
              </a:solidFill>
              <a:effectLst/>
              <a:uLnTx/>
              <a:uFillTx/>
            </a:endParaRPr>
          </a:p>
        </p:txBody>
      </p:sp>
      <p:sp>
        <p:nvSpPr>
          <p:cNvPr id="35" name="Содержимое 2"/>
          <p:cNvSpPr txBox="1">
            <a:spLocks/>
          </p:cNvSpPr>
          <p:nvPr/>
        </p:nvSpPr>
        <p:spPr>
          <a:xfrm>
            <a:off x="7261302" y="5415188"/>
            <a:ext cx="4599641" cy="948524"/>
          </a:xfrm>
          <a:prstGeom prst="rect">
            <a:avLst/>
          </a:prstGeom>
        </p:spPr>
        <p:txBody>
          <a:bodyPr vert="horz" lIns="91440" tIns="45720" rIns="91440" bIns="45720" rtlCol="0">
            <a:noAutofit/>
          </a:bodyPr>
          <a:lstStyle/>
          <a:p>
            <a:pPr marR="0" lvl="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1" i="0" u="none" strike="noStrike" kern="1200" cap="none" spc="0" normalizeH="0" baseline="0" noProof="0" dirty="0">
              <a:ln>
                <a:noFill/>
              </a:ln>
              <a:solidFill>
                <a:schemeClr val="accent4">
                  <a:lumMod val="75000"/>
                </a:schemeClr>
              </a:solidFill>
              <a:effectLst/>
              <a:uLnTx/>
              <a:uFillTx/>
            </a:endParaRPr>
          </a:p>
        </p:txBody>
      </p:sp>
      <p:sp>
        <p:nvSpPr>
          <p:cNvPr id="41" name="Содержимое 2"/>
          <p:cNvSpPr txBox="1">
            <a:spLocks/>
          </p:cNvSpPr>
          <p:nvPr/>
        </p:nvSpPr>
        <p:spPr>
          <a:xfrm>
            <a:off x="7369370" y="658192"/>
            <a:ext cx="4558554" cy="719073"/>
          </a:xfrm>
          <a:prstGeom prst="rect">
            <a:avLst/>
          </a:prstGeom>
        </p:spPr>
        <p:txBody>
          <a:bodyPr vert="horz" lIns="91440" tIns="45720" rIns="91440" bIns="45720" rtlCol="0">
            <a:noAutofit/>
          </a:bodyPr>
          <a:lstStyle/>
          <a:p>
            <a:pPr lvl="0" algn="ctr">
              <a:lnSpc>
                <a:spcPct val="90000"/>
              </a:lnSpc>
              <a:spcBef>
                <a:spcPts val="1000"/>
              </a:spcBef>
              <a:defRPr/>
            </a:pPr>
            <a:endParaRPr kumimoji="0" lang="ru-RU" sz="2400" b="1" u="none" strike="noStrike" kern="1200" cap="none" spc="0" normalizeH="0" baseline="0" noProof="0" dirty="0">
              <a:ln>
                <a:noFill/>
              </a:ln>
              <a:solidFill>
                <a:schemeClr val="accent6">
                  <a:lumMod val="75000"/>
                </a:schemeClr>
              </a:solidFill>
              <a:effectLst/>
              <a:uLnTx/>
              <a:uFillTx/>
            </a:endParaRPr>
          </a:p>
        </p:txBody>
      </p:sp>
      <p:sp>
        <p:nvSpPr>
          <p:cNvPr id="23" name="Прямоугольник 22"/>
          <p:cNvSpPr/>
          <p:nvPr/>
        </p:nvSpPr>
        <p:spPr>
          <a:xfrm>
            <a:off x="-15369" y="0"/>
            <a:ext cx="1882469" cy="6870466"/>
          </a:xfrm>
          <a:prstGeom prst="rect">
            <a:avLst/>
          </a:prstGeom>
          <a:solidFill>
            <a:schemeClr val="accent5">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Заголовок 1"/>
          <p:cNvSpPr>
            <a:spLocks noGrp="1"/>
          </p:cNvSpPr>
          <p:nvPr>
            <p:ph type="title"/>
          </p:nvPr>
        </p:nvSpPr>
        <p:spPr>
          <a:xfrm rot="16200000">
            <a:off x="-2414634" y="2500230"/>
            <a:ext cx="6680999" cy="1882470"/>
          </a:xfrm>
        </p:spPr>
        <p:txBody>
          <a:bodyPr>
            <a:noAutofit/>
          </a:bodyPr>
          <a:lstStyle/>
          <a:p>
            <a:pPr lvl="0" algn="ctr">
              <a:spcBef>
                <a:spcPts val="1000"/>
              </a:spcBef>
              <a:defRPr/>
            </a:pPr>
            <a:r>
              <a:rPr lang="ru-RU" sz="3600" b="1" dirty="0">
                <a:solidFill>
                  <a:schemeClr val="bg1"/>
                </a:solidFill>
                <a:latin typeface="Times New Roman" panose="02020603050405020304" pitchFamily="18" charset="0"/>
                <a:cs typeface="Times New Roman" panose="02020603050405020304" pitchFamily="18" charset="0"/>
              </a:rPr>
              <a:t>ҚАЗАҚСТАН</a:t>
            </a:r>
            <a:br>
              <a:rPr lang="ru-RU" sz="3600" dirty="0">
                <a:solidFill>
                  <a:schemeClr val="bg1"/>
                </a:solidFill>
                <a:latin typeface="+mn-lt"/>
              </a:rPr>
            </a:br>
            <a:br>
              <a:rPr lang="ru-RU" sz="2400" dirty="0">
                <a:solidFill>
                  <a:schemeClr val="bg1"/>
                </a:solidFill>
                <a:latin typeface="+mn-lt"/>
              </a:rPr>
            </a:br>
            <a:r>
              <a:rPr lang="ru-RU" sz="2400" dirty="0" err="1">
                <a:solidFill>
                  <a:schemeClr val="bg1"/>
                </a:solidFill>
                <a:latin typeface="Times New Roman" panose="02020603050405020304" pitchFamily="18" charset="0"/>
                <a:ea typeface="Open Sans" pitchFamily="34" charset="0"/>
                <a:cs typeface="Times New Roman" panose="02020603050405020304" pitchFamily="18" charset="0"/>
              </a:rPr>
              <a:t>Ұлтты</a:t>
            </a:r>
            <a:r>
              <a:rPr lang="ru-RU" sz="2400" dirty="0">
                <a:solidFill>
                  <a:schemeClr val="bg1"/>
                </a:solidFill>
                <a:latin typeface="Times New Roman" panose="02020603050405020304" pitchFamily="18" charset="0"/>
                <a:ea typeface="Open Sans" pitchFamily="34" charset="0"/>
                <a:cs typeface="Times New Roman" panose="02020603050405020304" pitchFamily="18" charset="0"/>
              </a:rPr>
              <a:t> </a:t>
            </a:r>
            <a:r>
              <a:rPr lang="ru-RU" sz="2400" dirty="0" err="1">
                <a:solidFill>
                  <a:schemeClr val="bg1"/>
                </a:solidFill>
                <a:latin typeface="Times New Roman" panose="02020603050405020304" pitchFamily="18" charset="0"/>
                <a:ea typeface="Open Sans" pitchFamily="34" charset="0"/>
                <a:cs typeface="Times New Roman" panose="02020603050405020304" pitchFamily="18" charset="0"/>
              </a:rPr>
              <a:t>дамыту</a:t>
            </a:r>
            <a:r>
              <a:rPr lang="ru-RU" sz="2400" dirty="0">
                <a:solidFill>
                  <a:schemeClr val="bg1"/>
                </a:solidFill>
                <a:latin typeface="Times New Roman" panose="02020603050405020304" pitchFamily="18" charset="0"/>
                <a:ea typeface="Open Sans" pitchFamily="34" charset="0"/>
                <a:cs typeface="Times New Roman" panose="02020603050405020304" pitchFamily="18" charset="0"/>
              </a:rPr>
              <a:t>, </a:t>
            </a:r>
            <a:r>
              <a:rPr lang="ru-RU" sz="2400" dirty="0" err="1">
                <a:solidFill>
                  <a:schemeClr val="bg1"/>
                </a:solidFill>
                <a:latin typeface="Times New Roman" panose="02020603050405020304" pitchFamily="18" charset="0"/>
                <a:ea typeface="Open Sans" pitchFamily="34" charset="0"/>
                <a:cs typeface="Times New Roman" panose="02020603050405020304" pitchFamily="18" charset="0"/>
              </a:rPr>
              <a:t>халықаралық</a:t>
            </a:r>
            <a:r>
              <a:rPr lang="ru-RU" sz="2400" dirty="0">
                <a:solidFill>
                  <a:schemeClr val="bg1"/>
                </a:solidFill>
                <a:latin typeface="Times New Roman" panose="02020603050405020304" pitchFamily="18" charset="0"/>
                <a:ea typeface="Open Sans" pitchFamily="34" charset="0"/>
                <a:cs typeface="Times New Roman" panose="02020603050405020304" pitchFamily="18" charset="0"/>
              </a:rPr>
              <a:t> </a:t>
            </a:r>
            <a:r>
              <a:rPr lang="ru-RU" sz="2400" dirty="0" err="1">
                <a:solidFill>
                  <a:schemeClr val="bg1"/>
                </a:solidFill>
                <a:latin typeface="Times New Roman" panose="02020603050405020304" pitchFamily="18" charset="0"/>
                <a:ea typeface="Open Sans" pitchFamily="34" charset="0"/>
                <a:cs typeface="Times New Roman" panose="02020603050405020304" pitchFamily="18" charset="0"/>
              </a:rPr>
              <a:t>позициялау</a:t>
            </a:r>
            <a:endParaRPr lang="ru-RU" sz="24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36" name="Содержимое 2"/>
          <p:cNvSpPr txBox="1">
            <a:spLocks/>
          </p:cNvSpPr>
          <p:nvPr/>
        </p:nvSpPr>
        <p:spPr>
          <a:xfrm>
            <a:off x="2049577" y="805218"/>
            <a:ext cx="4697076" cy="914859"/>
          </a:xfrm>
          <a:prstGeom prst="rect">
            <a:avLst/>
          </a:prstGeom>
        </p:spPr>
        <p:txBody>
          <a:bodyPr vert="horz" lIns="91440" tIns="45720" rIns="91440" bIns="45720" rtlCol="0">
            <a:noAutofit/>
          </a:bodyPr>
          <a:lstStyle/>
          <a:p>
            <a:pPr lvl="0" algn="ctr">
              <a:lnSpc>
                <a:spcPct val="90000"/>
              </a:lnSpc>
              <a:spcBef>
                <a:spcPts val="1000"/>
              </a:spcBef>
              <a:defRPr/>
            </a:pPr>
            <a:endParaRPr kumimoji="0" lang="ru-RU" sz="2400" b="1" i="0" u="none" strike="noStrike" kern="120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21592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2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fade">
                                      <p:cBhvr>
                                        <p:cTn id="23" dur="2000"/>
                                        <p:tgtEl>
                                          <p:spTgt spid="3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2000"/>
                                        <p:tgtEl>
                                          <p:spTgt spid="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fade">
                                      <p:cBhvr>
                                        <p:cTn id="33" dur="2000"/>
                                        <p:tgtEl>
                                          <p:spTgt spid="2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fade">
                                      <p:cBhvr>
                                        <p:cTn id="38"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P spid="28" grpId="0" build="allAtOnce"/>
      <p:bldP spid="29" grpId="0" build="allAtOnce"/>
      <p:bldP spid="30" grpId="0" build="allAtOnce"/>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238461" y="6356350"/>
            <a:ext cx="2743200" cy="365125"/>
          </a:xfrm>
        </p:spPr>
        <p:txBody>
          <a:bodyPr/>
          <a:lstStyle/>
          <a:p>
            <a:fld id="{D7AFB8AC-86DE-41D5-9CEF-AF47F1E9E05C}" type="slidenum">
              <a:rPr lang="ru-RU" smtClean="0"/>
              <a:pPr/>
              <a:t>19</a:t>
            </a:fld>
            <a:endParaRPr lang="ru-RU" dirty="0"/>
          </a:p>
        </p:txBody>
      </p:sp>
      <p:sp>
        <p:nvSpPr>
          <p:cNvPr id="26" name="Содержимое 2"/>
          <p:cNvSpPr txBox="1">
            <a:spLocks/>
          </p:cNvSpPr>
          <p:nvPr/>
        </p:nvSpPr>
        <p:spPr>
          <a:xfrm>
            <a:off x="7866149" y="3986978"/>
            <a:ext cx="3291134" cy="763851"/>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3600" b="1" dirty="0">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ИНКЛЮЗИЯ</a:t>
            </a:r>
            <a:endParaRPr kumimoji="0" lang="ru-RU" sz="36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28" name="Содержимое 2"/>
          <p:cNvSpPr txBox="1">
            <a:spLocks/>
          </p:cNvSpPr>
          <p:nvPr/>
        </p:nvSpPr>
        <p:spPr>
          <a:xfrm>
            <a:off x="1904456" y="3756045"/>
            <a:ext cx="5100089" cy="997102"/>
          </a:xfrm>
          <a:prstGeom prst="rect">
            <a:avLst/>
          </a:prstGeom>
        </p:spPr>
        <p:txBody>
          <a:bodyPr vert="horz" lIns="91440" tIns="45720" rIns="91440" bIns="45720" rtlCol="0">
            <a:noAutofit/>
          </a:bodyPr>
          <a:lstStyle/>
          <a:p>
            <a:pPr lvl="0" algn="ctr">
              <a:lnSpc>
                <a:spcPct val="90000"/>
              </a:lnSpc>
              <a:spcBef>
                <a:spcPts val="1000"/>
              </a:spcBef>
              <a:defRPr/>
            </a:pPr>
            <a:r>
              <a:rPr lang="kk-KZ" sz="3200" b="1" dirty="0">
                <a:solidFill>
                  <a:schemeClr val="accent4">
                    <a:lumMod val="75000"/>
                  </a:schemeClr>
                </a:solidFill>
                <a:latin typeface="Times New Roman" panose="02020603050405020304" pitchFamily="18" charset="0"/>
                <a:ea typeface="Open Sans" pitchFamily="34" charset="0"/>
                <a:cs typeface="Times New Roman" panose="02020603050405020304" pitchFamily="18" charset="0"/>
              </a:rPr>
              <a:t>ШЫҒАРМАШЫЛЫҚ ЖӘНЕ МӘДЕНИ ДАМУ</a:t>
            </a:r>
            <a:endParaRPr kumimoji="0" lang="kk-KZ" sz="3200" b="1" i="0" u="none" strike="noStrike" kern="1200" cap="none" spc="0" normalizeH="0" baseline="0" dirty="0">
              <a:ln>
                <a:noFill/>
              </a:ln>
              <a:solidFill>
                <a:schemeClr val="accent4">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29" name="Содержимое 2"/>
          <p:cNvSpPr txBox="1">
            <a:spLocks/>
          </p:cNvSpPr>
          <p:nvPr/>
        </p:nvSpPr>
        <p:spPr>
          <a:xfrm>
            <a:off x="2212286" y="2110382"/>
            <a:ext cx="4471056" cy="1304499"/>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3600" b="1" i="0" u="none" strike="noStrike" kern="1200" cap="none" spc="0" normalizeH="0" baseline="0" noProof="0" dirty="0">
                <a:ln>
                  <a:noFill/>
                </a:ln>
                <a:solidFill>
                  <a:schemeClr val="accent5"/>
                </a:solidFill>
                <a:effectLst/>
                <a:uLnTx/>
                <a:uFillTx/>
                <a:latin typeface="Times New Roman" panose="02020603050405020304" pitchFamily="18" charset="0"/>
                <a:ea typeface="Open Sans" pitchFamily="34" charset="0"/>
                <a:cs typeface="Times New Roman" panose="02020603050405020304" pitchFamily="18" charset="0"/>
              </a:rPr>
              <a:t>ЭКОНОМИКАЛЫҚ</a:t>
            </a:r>
            <a:r>
              <a:rPr kumimoji="0" lang="ru-RU" sz="3600" b="1" i="0" u="none" strike="noStrike" kern="1200" cap="none" spc="0" normalizeH="0" noProof="0" dirty="0">
                <a:ln>
                  <a:noFill/>
                </a:ln>
                <a:solidFill>
                  <a:schemeClr val="accent5"/>
                </a:solidFill>
                <a:effectLst/>
                <a:uLnTx/>
                <a:uFillTx/>
                <a:latin typeface="Times New Roman" panose="02020603050405020304" pitchFamily="18" charset="0"/>
                <a:ea typeface="Open Sans" pitchFamily="34" charset="0"/>
                <a:cs typeface="Times New Roman" panose="02020603050405020304" pitchFamily="18" charset="0"/>
              </a:rPr>
              <a:t> ТӘУЕЛСІЗДІК</a:t>
            </a:r>
            <a:endParaRPr kumimoji="0" lang="ru-RU" sz="3600" b="1" i="0" u="none" strike="noStrike" kern="1200" cap="none" spc="0" normalizeH="0" baseline="0" noProof="0" dirty="0">
              <a:ln>
                <a:noFill/>
              </a:ln>
              <a:solidFill>
                <a:schemeClr val="accent5"/>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30" name="Содержимое 2"/>
          <p:cNvSpPr txBox="1">
            <a:spLocks/>
          </p:cNvSpPr>
          <p:nvPr/>
        </p:nvSpPr>
        <p:spPr>
          <a:xfrm>
            <a:off x="7223945" y="2145361"/>
            <a:ext cx="4575542" cy="998137"/>
          </a:xfrm>
          <a:prstGeom prst="rect">
            <a:avLst/>
          </a:prstGeom>
        </p:spPr>
        <p:txBody>
          <a:bodyPr vert="horz" lIns="91440" tIns="45720" rIns="91440" bIns="45720" rtlCol="0">
            <a:noAutofit/>
          </a:bodyPr>
          <a:lstStyle/>
          <a:p>
            <a:pPr lvl="0" algn="ctr">
              <a:lnSpc>
                <a:spcPct val="90000"/>
              </a:lnSpc>
              <a:spcBef>
                <a:spcPts val="1000"/>
              </a:spcBef>
              <a:defRPr/>
            </a:pPr>
            <a:r>
              <a:rPr lang="ru-RU" sz="2800" b="1" dirty="0">
                <a:solidFill>
                  <a:schemeClr val="accent2">
                    <a:lumMod val="75000"/>
                  </a:schemeClr>
                </a:solidFill>
                <a:latin typeface="Times New Roman" panose="02020603050405020304" pitchFamily="18" charset="0"/>
                <a:ea typeface="Open Sans" pitchFamily="34" charset="0"/>
                <a:cs typeface="Times New Roman" panose="02020603050405020304" pitchFamily="18" charset="0"/>
              </a:rPr>
              <a:t>ХАЛЫҚТЫҢ ӨЗІН-ӨЗІ ҰЙЫМДАСТЫРУЫ</a:t>
            </a:r>
            <a:endParaRPr kumimoji="0" lang="ru-RU" sz="28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cxnSp>
        <p:nvCxnSpPr>
          <p:cNvPr id="31" name="Прямая соединительная линия 30"/>
          <p:cNvCxnSpPr/>
          <p:nvPr/>
        </p:nvCxnSpPr>
        <p:spPr>
          <a:xfrm>
            <a:off x="6929130" y="0"/>
            <a:ext cx="75415" cy="685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2715349" y="3403076"/>
            <a:ext cx="8239027" cy="94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Содержимое 2"/>
          <p:cNvSpPr txBox="1">
            <a:spLocks/>
          </p:cNvSpPr>
          <p:nvPr/>
        </p:nvSpPr>
        <p:spPr>
          <a:xfrm>
            <a:off x="2484155" y="800564"/>
            <a:ext cx="4213779" cy="933800"/>
          </a:xfrm>
          <a:prstGeom prst="rect">
            <a:avLst/>
          </a:prstGeom>
        </p:spPr>
        <p:txBody>
          <a:bodyPr vert="horz" lIns="91440" tIns="45720" rIns="91440" bIns="45720" rtlCol="0">
            <a:noAutofit/>
          </a:bodyPr>
          <a:lstStyle/>
          <a:p>
            <a:pPr algn="ctr">
              <a:lnSpc>
                <a:spcPct val="90000"/>
              </a:lnSpc>
              <a:spcBef>
                <a:spcPts val="1000"/>
              </a:spcBef>
              <a:defRPr/>
            </a:pPr>
            <a:r>
              <a:rPr lang="kk-KZ" sz="2400" b="1" dirty="0">
                <a:solidFill>
                  <a:schemeClr val="accent5"/>
                </a:solidFill>
                <a:latin typeface="Times New Roman" panose="02020603050405020304" pitchFamily="18" charset="0"/>
                <a:cs typeface="Times New Roman" panose="02020603050405020304" pitchFamily="18" charset="0"/>
              </a:rPr>
              <a:t>Нарық, кәсіпкерлік, тұрақты даму</a:t>
            </a:r>
            <a:endParaRPr kumimoji="0" lang="kk-KZ" sz="2400" b="1" i="0" u="none" strike="noStrike" kern="1200" cap="none" spc="0" normalizeH="0" baseline="0" dirty="0">
              <a:ln>
                <a:noFill/>
              </a:ln>
              <a:solidFill>
                <a:schemeClr val="accent5"/>
              </a:solidFill>
              <a:effectLst/>
              <a:uLnTx/>
              <a:uFillTx/>
              <a:latin typeface="Times New Roman" panose="02020603050405020304" pitchFamily="18" charset="0"/>
              <a:cs typeface="Times New Roman" panose="02020603050405020304" pitchFamily="18" charset="0"/>
            </a:endParaRPr>
          </a:p>
        </p:txBody>
      </p:sp>
      <p:sp>
        <p:nvSpPr>
          <p:cNvPr id="35" name="Содержимое 2"/>
          <p:cNvSpPr txBox="1">
            <a:spLocks/>
          </p:cNvSpPr>
          <p:nvPr/>
        </p:nvSpPr>
        <p:spPr>
          <a:xfrm>
            <a:off x="2098293" y="5015548"/>
            <a:ext cx="4599641" cy="607632"/>
          </a:xfrm>
          <a:prstGeom prst="rect">
            <a:avLst/>
          </a:prstGeom>
        </p:spPr>
        <p:txBody>
          <a:bodyPr vert="horz" lIns="91440" tIns="45720" rIns="91440" bIns="45720" rtlCol="0">
            <a:noAutofit/>
          </a:bodyPr>
          <a:lstStyle/>
          <a:p>
            <a:pPr lvl="0" algn="ctr">
              <a:lnSpc>
                <a:spcPct val="90000"/>
              </a:lnSpc>
              <a:spcBef>
                <a:spcPts val="1000"/>
              </a:spcBef>
              <a:defRPr/>
            </a:pPr>
            <a:r>
              <a:rPr lang="kk-KZ" sz="2400" b="1" noProof="1">
                <a:solidFill>
                  <a:schemeClr val="accent4">
                    <a:lumMod val="75000"/>
                  </a:schemeClr>
                </a:solidFill>
                <a:latin typeface="Times New Roman" panose="02020603050405020304" pitchFamily="18" charset="0"/>
                <a:cs typeface="Times New Roman" panose="02020603050405020304" pitchFamily="18" charset="0"/>
              </a:rPr>
              <a:t>Дәстүрлер, мерекелер, шығармашылық, өнер</a:t>
            </a:r>
            <a:endParaRPr kumimoji="0" lang="kk-KZ" sz="2400" b="1" i="0" u="none" strike="noStrike" kern="1200" cap="none" spc="0" normalizeH="0" baseline="0" noProof="1">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p:txBody>
      </p:sp>
      <p:sp>
        <p:nvSpPr>
          <p:cNvPr id="41" name="Содержимое 2"/>
          <p:cNvSpPr txBox="1">
            <a:spLocks/>
          </p:cNvSpPr>
          <p:nvPr/>
        </p:nvSpPr>
        <p:spPr>
          <a:xfrm>
            <a:off x="7330784" y="4959828"/>
            <a:ext cx="4558554" cy="719073"/>
          </a:xfrm>
          <a:prstGeom prst="rect">
            <a:avLst/>
          </a:prstGeom>
        </p:spPr>
        <p:txBody>
          <a:bodyPr vert="horz" lIns="91440" tIns="45720" rIns="91440" bIns="45720" rtlCol="0">
            <a:noAutofit/>
          </a:bodyPr>
          <a:lstStyle/>
          <a:p>
            <a:pPr lvl="0" algn="ctr">
              <a:lnSpc>
                <a:spcPct val="90000"/>
              </a:lnSpc>
              <a:spcBef>
                <a:spcPts val="1000"/>
              </a:spcBef>
              <a:defRPr/>
            </a:pPr>
            <a:r>
              <a:rPr lang="kk-KZ" sz="2400" b="1" dirty="0">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Қоғамның бірлігі, әлеуметтену, оңалту</a:t>
            </a:r>
            <a:endParaRPr kumimoji="0" lang="kk-KZ" sz="2400" b="1" u="none" strike="noStrike" kern="1200" cap="none" spc="0" normalizeH="0" baseline="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15369" y="0"/>
            <a:ext cx="1882469" cy="6870466"/>
          </a:xfrm>
          <a:prstGeom prst="rect">
            <a:avLst/>
          </a:prstGeom>
          <a:solidFill>
            <a:schemeClr val="accent5">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Заголовок 1"/>
          <p:cNvSpPr>
            <a:spLocks noGrp="1"/>
          </p:cNvSpPr>
          <p:nvPr>
            <p:ph type="title"/>
          </p:nvPr>
        </p:nvSpPr>
        <p:spPr>
          <a:xfrm rot="16200000">
            <a:off x="-2414634" y="2500230"/>
            <a:ext cx="6680999" cy="1882470"/>
          </a:xfrm>
        </p:spPr>
        <p:txBody>
          <a:bodyPr>
            <a:noAutofit/>
          </a:bodyPr>
          <a:lstStyle/>
          <a:p>
            <a:pPr lvl="0" algn="ctr">
              <a:spcBef>
                <a:spcPts val="1000"/>
              </a:spcBef>
              <a:defRPr/>
            </a:pPr>
            <a:r>
              <a:rPr lang="ru-RU" sz="3600" b="1" dirty="0">
                <a:solidFill>
                  <a:schemeClr val="bg1"/>
                </a:solidFill>
                <a:latin typeface="Times New Roman" panose="02020603050405020304" pitchFamily="18" charset="0"/>
                <a:cs typeface="Times New Roman" panose="02020603050405020304" pitchFamily="18" charset="0"/>
              </a:rPr>
              <a:t>ҚОҒАМ</a:t>
            </a:r>
            <a:br>
              <a:rPr lang="ru-RU" sz="3600" dirty="0">
                <a:solidFill>
                  <a:schemeClr val="bg1"/>
                </a:solidFill>
                <a:latin typeface="+mn-lt"/>
              </a:rPr>
            </a:br>
            <a:br>
              <a:rPr lang="ru-RU" sz="2400" dirty="0">
                <a:solidFill>
                  <a:schemeClr val="bg1"/>
                </a:solidFill>
                <a:latin typeface="+mn-lt"/>
              </a:rPr>
            </a:br>
            <a:r>
              <a:rPr lang="kk-KZ" sz="2400" dirty="0">
                <a:solidFill>
                  <a:schemeClr val="bg1"/>
                </a:solidFill>
                <a:latin typeface="Times New Roman" panose="02020603050405020304" pitchFamily="18" charset="0"/>
                <a:ea typeface="Open Sans" pitchFamily="34" charset="0"/>
                <a:cs typeface="Times New Roman" panose="02020603050405020304" pitchFamily="18" charset="0"/>
              </a:rPr>
              <a:t>Мемлекеттің, азаматтық қоғамның, жергілікті қауымдастықтардың дамуы</a:t>
            </a:r>
            <a:endParaRPr lang="kk-KZ" sz="24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36" name="Содержимое 2"/>
          <p:cNvSpPr txBox="1">
            <a:spLocks/>
          </p:cNvSpPr>
          <p:nvPr/>
        </p:nvSpPr>
        <p:spPr>
          <a:xfrm>
            <a:off x="7004545" y="689093"/>
            <a:ext cx="4987246" cy="1156743"/>
          </a:xfrm>
          <a:prstGeom prst="rect">
            <a:avLst/>
          </a:prstGeom>
        </p:spPr>
        <p:txBody>
          <a:bodyPr vert="horz" lIns="91440" tIns="45720" rIns="91440" bIns="45720" rtlCol="0">
            <a:noAutofit/>
          </a:bodyPr>
          <a:lstStyle/>
          <a:p>
            <a:pPr lvl="0" algn="ctr">
              <a:lnSpc>
                <a:spcPct val="90000"/>
              </a:lnSpc>
              <a:spcBef>
                <a:spcPts val="1000"/>
              </a:spcBef>
              <a:defRPr/>
            </a:pPr>
            <a:r>
              <a:rPr lang="kk-KZ" sz="2400" b="1" dirty="0">
                <a:solidFill>
                  <a:schemeClr val="accent2">
                    <a:lumMod val="75000"/>
                  </a:schemeClr>
                </a:solidFill>
                <a:latin typeface="Times New Roman" panose="02020603050405020304" pitchFamily="18" charset="0"/>
                <a:cs typeface="Times New Roman" panose="02020603050405020304" pitchFamily="18" charset="0"/>
              </a:rPr>
              <a:t>Қоғамның байланысы, әлеуметтік мәселелерді дербес шешу</a:t>
            </a:r>
            <a:endParaRPr kumimoji="0" lang="kk-KZ" sz="2400" b="1" i="0" u="none" strike="noStrike" kern="1200" cap="none" spc="0" normalizeH="0" baseline="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44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20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fade">
                                      <p:cBhvr>
                                        <p:cTn id="23" dur="2000"/>
                                        <p:tgtEl>
                                          <p:spTgt spid="29">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Effect transition="in" filter="fade">
                                      <p:cBhvr>
                                        <p:cTn id="26" dur="2000"/>
                                        <p:tgtEl>
                                          <p:spTgt spid="3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fade">
                                      <p:cBhvr>
                                        <p:cTn id="31" dur="2000"/>
                                        <p:tgtEl>
                                          <p:spTgt spid="3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xEl>
                                              <p:pRg st="0" end="0"/>
                                            </p:txEl>
                                          </p:spTgt>
                                        </p:tgtEl>
                                        <p:attrNameLst>
                                          <p:attrName>style.visibility</p:attrName>
                                        </p:attrNameLst>
                                      </p:cBhvr>
                                      <p:to>
                                        <p:strVal val="visible"/>
                                      </p:to>
                                    </p:set>
                                    <p:animEffect transition="in" filter="fade">
                                      <p:cBhvr>
                                        <p:cTn id="34" dur="2000"/>
                                        <p:tgtEl>
                                          <p:spTgt spid="3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fade">
                                      <p:cBhvr>
                                        <p:cTn id="39" dur="2000"/>
                                        <p:tgtEl>
                                          <p:spTgt spid="26">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xEl>
                                              <p:pRg st="0" end="0"/>
                                            </p:txEl>
                                          </p:spTgt>
                                        </p:tgtEl>
                                        <p:attrNameLst>
                                          <p:attrName>style.visibility</p:attrName>
                                        </p:attrNameLst>
                                      </p:cBhvr>
                                      <p:to>
                                        <p:strVal val="visible"/>
                                      </p:to>
                                    </p:set>
                                    <p:animEffect transition="in" filter="fade">
                                      <p:cBhvr>
                                        <p:cTn id="42" dur="2000"/>
                                        <p:tgtEl>
                                          <p:spTgt spid="4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fade">
                                      <p:cBhvr>
                                        <p:cTn id="47" dur="2000"/>
                                        <p:tgtEl>
                                          <p:spTgt spid="28">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Effect transition="in" filter="fade">
                                      <p:cBhvr>
                                        <p:cTn id="50" dur="20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P spid="28" grpId="0" build="allAtOnce"/>
      <p:bldP spid="29" grpId="0" build="allAtOnce"/>
      <p:bldP spid="30" grpId="0" build="allAtOnce"/>
      <p:bldP spid="38" grpId="0" build="allAtOnce"/>
      <p:bldP spid="35" grpId="0" build="allAtOnce"/>
      <p:bldP spid="41" grpId="0" build="allAtOnce"/>
      <p:bldP spid="23" grpId="0" animBg="1"/>
      <p:bldP spid="24" grpId="0"/>
      <p:bldP spid="3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3AA6FE40-A401-4C96-A2D2-F122D9BB1F5E}"/>
              </a:ext>
            </a:extLst>
          </p:cNvPr>
          <p:cNvSpPr>
            <a:spLocks noGrp="1"/>
          </p:cNvSpPr>
          <p:nvPr>
            <p:ph type="sldNum" sz="quarter" idx="12"/>
          </p:nvPr>
        </p:nvSpPr>
        <p:spPr/>
        <p:txBody>
          <a:bodyPr/>
          <a:lstStyle/>
          <a:p>
            <a:fld id="{1BCB5AEA-2185-4A9B-840C-E0FB0C63C807}" type="slidenum">
              <a:rPr lang="ru-RU" smtClean="0"/>
              <a:pPr/>
              <a:t>2</a:t>
            </a:fld>
            <a:endParaRPr lang="ru-RU"/>
          </a:p>
        </p:txBody>
      </p:sp>
      <p:sp>
        <p:nvSpPr>
          <p:cNvPr id="5" name="Полилиния 18">
            <a:extLst>
              <a:ext uri="{FF2B5EF4-FFF2-40B4-BE49-F238E27FC236}">
                <a16:creationId xmlns:a16="http://schemas.microsoft.com/office/drawing/2014/main" id="{16C62B40-0226-4520-A8F4-94D1C0957B45}"/>
              </a:ext>
            </a:extLst>
          </p:cNvPr>
          <p:cNvSpPr/>
          <p:nvPr/>
        </p:nvSpPr>
        <p:spPr>
          <a:xfrm>
            <a:off x="-18288" y="297927"/>
            <a:ext cx="12192000" cy="6858000"/>
          </a:xfrm>
          <a:custGeom>
            <a:avLst/>
            <a:gdLst>
              <a:gd name="connsiteX0" fmla="*/ 561067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49626 h 6858000"/>
              <a:gd name="connsiteX5" fmla="*/ 1146304 w 12192000"/>
              <a:gd name="connsiteY5" fmla="*/ 6691384 h 6858000"/>
              <a:gd name="connsiteX6" fmla="*/ 7967791 w 12192000"/>
              <a:gd name="connsiteY6" fmla="*/ 2142143 h 6858000"/>
              <a:gd name="connsiteX7" fmla="*/ 5610674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10674" y="0"/>
                </a:moveTo>
                <a:lnTo>
                  <a:pt x="12192000" y="0"/>
                </a:lnTo>
                <a:lnTo>
                  <a:pt x="12192000" y="6858000"/>
                </a:lnTo>
                <a:lnTo>
                  <a:pt x="0" y="6858000"/>
                </a:lnTo>
                <a:lnTo>
                  <a:pt x="0" y="5649626"/>
                </a:lnTo>
                <a:lnTo>
                  <a:pt x="1146304" y="6691384"/>
                </a:lnTo>
                <a:lnTo>
                  <a:pt x="7967791" y="2142143"/>
                </a:lnTo>
                <a:lnTo>
                  <a:pt x="5610674" y="0"/>
                </a:lnTo>
                <a:close/>
              </a:path>
            </a:pathLst>
          </a:custGeom>
          <a:solidFill>
            <a:srgbClr val="2C56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7" name="Прямоугольник 2">
            <a:extLst>
              <a:ext uri="{FF2B5EF4-FFF2-40B4-BE49-F238E27FC236}">
                <a16:creationId xmlns:a16="http://schemas.microsoft.com/office/drawing/2014/main" id="{41071990-63E2-475A-ABCD-1D8C94A324DD}"/>
              </a:ext>
            </a:extLst>
          </p:cNvPr>
          <p:cNvSpPr/>
          <p:nvPr/>
        </p:nvSpPr>
        <p:spPr>
          <a:xfrm>
            <a:off x="6918325" y="454025"/>
            <a:ext cx="5273675" cy="790575"/>
          </a:xfrm>
          <a:custGeom>
            <a:avLst/>
            <a:gdLst>
              <a:gd name="connsiteX0" fmla="*/ 0 w 4575858"/>
              <a:gd name="connsiteY0" fmla="*/ 0 h 1064871"/>
              <a:gd name="connsiteX1" fmla="*/ 4575858 w 4575858"/>
              <a:gd name="connsiteY1" fmla="*/ 0 h 1064871"/>
              <a:gd name="connsiteX2" fmla="*/ 4575858 w 4575858"/>
              <a:gd name="connsiteY2" fmla="*/ 1064871 h 1064871"/>
              <a:gd name="connsiteX3" fmla="*/ 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128479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978216 w 4575858"/>
              <a:gd name="connsiteY3" fmla="*/ 1053297 h 1064871"/>
              <a:gd name="connsiteX4" fmla="*/ 0 w 4575858"/>
              <a:gd name="connsiteY4" fmla="*/ 0 h 1064871"/>
              <a:gd name="connsiteX0" fmla="*/ 0 w 4365088"/>
              <a:gd name="connsiteY0" fmla="*/ 0 h 1064871"/>
              <a:gd name="connsiteX1" fmla="*/ 4365088 w 4365088"/>
              <a:gd name="connsiteY1" fmla="*/ 0 h 1064871"/>
              <a:gd name="connsiteX2" fmla="*/ 4365088 w 4365088"/>
              <a:gd name="connsiteY2" fmla="*/ 1064871 h 1064871"/>
              <a:gd name="connsiteX3" fmla="*/ 767446 w 4365088"/>
              <a:gd name="connsiteY3" fmla="*/ 1053297 h 1064871"/>
              <a:gd name="connsiteX4" fmla="*/ 0 w 4365088"/>
              <a:gd name="connsiteY4" fmla="*/ 0 h 106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088" h="1064871">
                <a:moveTo>
                  <a:pt x="0" y="0"/>
                </a:moveTo>
                <a:lnTo>
                  <a:pt x="4365088" y="0"/>
                </a:lnTo>
                <a:lnTo>
                  <a:pt x="4365088" y="1064871"/>
                </a:lnTo>
                <a:lnTo>
                  <a:pt x="767446" y="105329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9" name="Рисунок 25">
            <a:extLst>
              <a:ext uri="{FF2B5EF4-FFF2-40B4-BE49-F238E27FC236}">
                <a16:creationId xmlns:a16="http://schemas.microsoft.com/office/drawing/2014/main" id="{4F0788A3-B777-4C76-A1AA-E1C4D547B684}"/>
              </a:ext>
            </a:extLst>
          </p:cNvPr>
          <p:cNvPicPr>
            <a:picLocks noChangeAspect="1"/>
          </p:cNvPicPr>
          <p:nvPr/>
        </p:nvPicPr>
        <p:blipFill>
          <a:blip r:embed="rId2" cstate="print"/>
          <a:srcRect/>
          <a:stretch>
            <a:fillRect/>
          </a:stretch>
        </p:blipFill>
        <p:spPr bwMode="auto">
          <a:xfrm>
            <a:off x="402019" y="100806"/>
            <a:ext cx="1965325" cy="1497012"/>
          </a:xfrm>
          <a:prstGeom prst="rect">
            <a:avLst/>
          </a:prstGeom>
          <a:noFill/>
          <a:ln w="9525">
            <a:noFill/>
            <a:miter lim="800000"/>
            <a:headEnd/>
            <a:tailEnd/>
          </a:ln>
        </p:spPr>
      </p:pic>
      <p:pic>
        <p:nvPicPr>
          <p:cNvPr id="11" name="Рисунок 11">
            <a:extLst>
              <a:ext uri="{FF2B5EF4-FFF2-40B4-BE49-F238E27FC236}">
                <a16:creationId xmlns:a16="http://schemas.microsoft.com/office/drawing/2014/main" id="{3EF89042-90CA-4EE5-B093-0BE0FC1FFACC}"/>
              </a:ext>
            </a:extLst>
          </p:cNvPr>
          <p:cNvPicPr>
            <a:picLocks noChangeAspect="1"/>
          </p:cNvPicPr>
          <p:nvPr/>
        </p:nvPicPr>
        <p:blipFill>
          <a:blip r:embed="rId3" cstate="print"/>
          <a:srcRect/>
          <a:stretch>
            <a:fillRect/>
          </a:stretch>
        </p:blipFill>
        <p:spPr bwMode="auto">
          <a:xfrm>
            <a:off x="8150709" y="564124"/>
            <a:ext cx="2033587" cy="493713"/>
          </a:xfrm>
          <a:prstGeom prst="rect">
            <a:avLst/>
          </a:prstGeom>
          <a:noFill/>
          <a:ln w="9525">
            <a:noFill/>
            <a:miter lim="800000"/>
            <a:headEnd/>
            <a:tailEnd/>
          </a:ln>
        </p:spPr>
      </p:pic>
      <p:sp>
        <p:nvSpPr>
          <p:cNvPr id="13" name="Прямоугольник 12">
            <a:extLst>
              <a:ext uri="{FF2B5EF4-FFF2-40B4-BE49-F238E27FC236}">
                <a16:creationId xmlns:a16="http://schemas.microsoft.com/office/drawing/2014/main" id="{6572888E-8379-4681-8F23-ADF56119F368}"/>
              </a:ext>
            </a:extLst>
          </p:cNvPr>
          <p:cNvSpPr/>
          <p:nvPr/>
        </p:nvSpPr>
        <p:spPr>
          <a:xfrm>
            <a:off x="1633030" y="4608543"/>
            <a:ext cx="9697278" cy="771242"/>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kk-KZ" sz="2000" dirty="0">
                <a:latin typeface="Times New Roman" panose="02020603050405020304" pitchFamily="18" charset="0"/>
                <a:cs typeface="Times New Roman" panose="02020603050405020304" pitchFamily="18" charset="0"/>
              </a:rPr>
              <a:t>4</a:t>
            </a:r>
            <a:r>
              <a:rPr lang="ru-RU" sz="2000" dirty="0">
                <a:latin typeface="Times New Roman" panose="02020603050405020304" pitchFamily="18" charset="0"/>
                <a:cs typeface="Times New Roman" panose="02020603050405020304" pitchFamily="18" charset="0"/>
              </a:rPr>
              <a:t>) </a:t>
            </a:r>
            <a:r>
              <a:rPr lang="kk-KZ" sz="1800" dirty="0">
                <a:effectLst/>
                <a:latin typeface="Times New Roman" panose="02020603050405020304" pitchFamily="18" charset="0"/>
                <a:ea typeface="Calibri" panose="020F0502020204030204" pitchFamily="34" charset="0"/>
              </a:rPr>
              <a:t>Акселератор: біз әлемді жақсартамыз</a:t>
            </a:r>
            <a:endParaRPr lang="x-none" sz="2000" dirty="0">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6AC55968-0B60-4676-BB84-08BA3C638E7D}"/>
              </a:ext>
            </a:extLst>
          </p:cNvPr>
          <p:cNvSpPr/>
          <p:nvPr/>
        </p:nvSpPr>
        <p:spPr>
          <a:xfrm>
            <a:off x="1633030" y="3695023"/>
            <a:ext cx="9697278" cy="758167"/>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000" dirty="0">
                <a:latin typeface="Times New Roman" panose="02020603050405020304" pitchFamily="18" charset="0"/>
                <a:cs typeface="Times New Roman" panose="02020603050405020304" pitchFamily="18" charset="0"/>
              </a:rPr>
              <a:t>3) </a:t>
            </a:r>
            <a:r>
              <a:rPr lang="kk-KZ" sz="2000" dirty="0">
                <a:effectLst/>
                <a:latin typeface="Times New Roman" panose="02020603050405020304" pitchFamily="18" charset="0"/>
                <a:ea typeface="Calibri" panose="020F0502020204030204" pitchFamily="34" charset="0"/>
              </a:rPr>
              <a:t>Форсайт: болашақты көру және құру</a:t>
            </a:r>
            <a:endParaRPr lang="x-none" sz="2000" dirty="0"/>
          </a:p>
        </p:txBody>
      </p:sp>
      <p:sp>
        <p:nvSpPr>
          <p:cNvPr id="17" name="Прямоугольник 16">
            <a:extLst>
              <a:ext uri="{FF2B5EF4-FFF2-40B4-BE49-F238E27FC236}">
                <a16:creationId xmlns:a16="http://schemas.microsoft.com/office/drawing/2014/main" id="{1F037B0F-B8EB-49F7-8DA0-DE88BF31D9A5}"/>
              </a:ext>
            </a:extLst>
          </p:cNvPr>
          <p:cNvSpPr/>
          <p:nvPr/>
        </p:nvSpPr>
        <p:spPr>
          <a:xfrm>
            <a:off x="1633030" y="2789601"/>
            <a:ext cx="9697278" cy="730544"/>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000" dirty="0">
                <a:latin typeface="Times New Roman" panose="02020603050405020304" pitchFamily="18" charset="0"/>
                <a:cs typeface="Times New Roman" panose="02020603050405020304" pitchFamily="18" charset="0"/>
              </a:rPr>
              <a:t>2</a:t>
            </a:r>
            <a:r>
              <a:rPr lang="kk-KZ" sz="2000" dirty="0">
                <a:latin typeface="Times New Roman" panose="02020603050405020304" pitchFamily="18" charset="0"/>
                <a:cs typeface="Times New Roman" panose="02020603050405020304" pitchFamily="18" charset="0"/>
              </a:rPr>
              <a:t>) Бағдарламаны ілгерілетуде заманауи технологияларды қолдану.</a:t>
            </a:r>
          </a:p>
        </p:txBody>
      </p:sp>
      <p:sp>
        <p:nvSpPr>
          <p:cNvPr id="19" name="Прямоугольник 18">
            <a:extLst>
              <a:ext uri="{FF2B5EF4-FFF2-40B4-BE49-F238E27FC236}">
                <a16:creationId xmlns:a16="http://schemas.microsoft.com/office/drawing/2014/main" id="{0B8F9B9A-C356-4AD3-87AE-735FBA3C1DC0}"/>
              </a:ext>
            </a:extLst>
          </p:cNvPr>
          <p:cNvSpPr/>
          <p:nvPr/>
        </p:nvSpPr>
        <p:spPr>
          <a:xfrm>
            <a:off x="1633030" y="1824831"/>
            <a:ext cx="9720770" cy="823524"/>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fontAlgn="auto">
              <a:spcBef>
                <a:spcPts val="0"/>
              </a:spcBef>
              <a:spcAft>
                <a:spcPts val="0"/>
              </a:spcAft>
              <a:buAutoNum type="arabicParenR"/>
              <a:defRPr/>
            </a:pPr>
            <a:r>
              <a:rPr lang="kk-KZ" sz="2000" dirty="0">
                <a:latin typeface="Times New Roman" panose="02020603050405020304" pitchFamily="18" charset="0"/>
                <a:cs typeface="Times New Roman" panose="02020603050405020304" pitchFamily="18" charset="0"/>
              </a:rPr>
              <a:t>Бағдарламаны іске асыруда жүйелік тәсілді қалыптастыру. </a:t>
            </a:r>
          </a:p>
          <a:p>
            <a:pPr fontAlgn="auto">
              <a:spcBef>
                <a:spcPts val="0"/>
              </a:spcBef>
              <a:spcAft>
                <a:spcPts val="0"/>
              </a:spcAft>
              <a:defRPr/>
            </a:pPr>
            <a:r>
              <a:rPr lang="kk-KZ" sz="2000" dirty="0">
                <a:latin typeface="Times New Roman" panose="02020603050405020304" pitchFamily="18" charset="0"/>
                <a:cs typeface="Times New Roman" panose="02020603050405020304" pitchFamily="18" charset="0"/>
              </a:rPr>
              <a:t>       Бағдарламаны іске асыруға барлық институттарды тарту.</a:t>
            </a:r>
            <a:endParaRPr lang="x-none" sz="3200" dirty="0">
              <a:latin typeface="Times New Roman" panose="02020603050405020304" pitchFamily="18" charset="0"/>
              <a:cs typeface="Times New Roman" panose="02020603050405020304" pitchFamily="18" charset="0"/>
            </a:endParaRPr>
          </a:p>
        </p:txBody>
      </p:sp>
      <p:sp>
        <p:nvSpPr>
          <p:cNvPr id="21" name="Прямоугольник 20">
            <a:extLst>
              <a:ext uri="{FF2B5EF4-FFF2-40B4-BE49-F238E27FC236}">
                <a16:creationId xmlns:a16="http://schemas.microsoft.com/office/drawing/2014/main" id="{E4774724-E3C2-42AB-800B-21497B9BF7E8}"/>
              </a:ext>
            </a:extLst>
          </p:cNvPr>
          <p:cNvSpPr/>
          <p:nvPr/>
        </p:nvSpPr>
        <p:spPr>
          <a:xfrm>
            <a:off x="1633030" y="5535138"/>
            <a:ext cx="9697278" cy="639867"/>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kk-KZ" sz="1800" dirty="0">
                <a:effectLst/>
                <a:latin typeface="Times New Roman" panose="02020603050405020304" pitchFamily="18" charset="0"/>
                <a:ea typeface="Calibri" panose="020F0502020204030204" pitchFamily="34" charset="0"/>
              </a:rPr>
              <a:t>5) Nudge итермелеу технологиясы</a:t>
            </a:r>
            <a:endParaRPr lang="kk-K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44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36808" y="4674542"/>
            <a:ext cx="414491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spcAft>
                <a:spcPts val="600"/>
              </a:spcAft>
            </a:pPr>
            <a:r>
              <a:rPr lang="ru-RU" b="1" dirty="0">
                <a:solidFill>
                  <a:schemeClr val="tx2"/>
                </a:solidFill>
                <a:ea typeface="Times New Roman" panose="02020603050405020304" pitchFamily="18" charset="0"/>
              </a:rPr>
              <a:t>ФОРСАЙТТЫҚ-ЗЕРТТЕУ ҚАТЫСУШЫЛАР</a:t>
            </a:r>
          </a:p>
        </p:txBody>
      </p:sp>
      <p:sp>
        <p:nvSpPr>
          <p:cNvPr id="3" name="Прямоугольник 2"/>
          <p:cNvSpPr/>
          <p:nvPr/>
        </p:nvSpPr>
        <p:spPr>
          <a:xfrm>
            <a:off x="3455124" y="5203385"/>
            <a:ext cx="526222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spcAft>
                <a:spcPts val="600"/>
              </a:spcAft>
              <a:buFont typeface="Wingdings" panose="05000000000000000000" pitchFamily="2" charset="2"/>
              <a:buChar char="§"/>
            </a:pPr>
            <a:r>
              <a:rPr lang="ru-RU"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Сарапшылар</a:t>
            </a:r>
            <a:endParaRPr 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600"/>
              </a:spcAft>
              <a:buFont typeface="Wingdings" panose="05000000000000000000" pitchFamily="2" charset="2"/>
              <a:buChar char="§"/>
            </a:pPr>
            <a:r>
              <a:rPr lang="ru-RU"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Стейкхолдерлер</a:t>
            </a:r>
            <a:endParaRPr lang="ru-RU"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600"/>
              </a:spcAft>
              <a:buFont typeface="Wingdings" panose="05000000000000000000" pitchFamily="2" charset="2"/>
              <a:buChar char="§"/>
            </a:pPr>
            <a:r>
              <a:rPr lang="ru-RU" dirty="0" err="1">
                <a:solidFill>
                  <a:schemeClr val="tx1"/>
                </a:solidFill>
                <a:latin typeface="Times New Roman" panose="02020603050405020304" pitchFamily="18" charset="0"/>
                <a:cs typeface="Times New Roman" panose="02020603050405020304" pitchFamily="18" charset="0"/>
              </a:rPr>
              <a:t>Шешім</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қабылдаушы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тұлға</a:t>
            </a:r>
            <a:r>
              <a:rPr lang="ru-RU" dirty="0">
                <a:solidFill>
                  <a:schemeClr val="tx1"/>
                </a:solidFill>
                <a:latin typeface="Times New Roman" panose="02020603050405020304" pitchFamily="18" charset="0"/>
                <a:cs typeface="Times New Roman" panose="02020603050405020304" pitchFamily="18" charset="0"/>
              </a:rPr>
              <a:t> – ОМО </a:t>
            </a:r>
            <a:r>
              <a:rPr lang="ru-RU" dirty="0" err="1">
                <a:solidFill>
                  <a:schemeClr val="tx1"/>
                </a:solidFill>
                <a:latin typeface="Times New Roman" panose="02020603050405020304" pitchFamily="18" charset="0"/>
                <a:cs typeface="Times New Roman" panose="02020603050405020304" pitchFamily="18" charset="0"/>
              </a:rPr>
              <a:t>және</a:t>
            </a:r>
            <a:r>
              <a:rPr lang="ru-RU" dirty="0">
                <a:solidFill>
                  <a:schemeClr val="tx1"/>
                </a:solidFill>
                <a:latin typeface="Times New Roman" panose="02020603050405020304" pitchFamily="18" charset="0"/>
                <a:cs typeface="Times New Roman" panose="02020603050405020304" pitchFamily="18" charset="0"/>
              </a:rPr>
              <a:t> ЖАО</a:t>
            </a:r>
          </a:p>
        </p:txBody>
      </p:sp>
      <p:sp>
        <p:nvSpPr>
          <p:cNvPr id="4" name="Прямоугольник 3"/>
          <p:cNvSpPr/>
          <p:nvPr/>
        </p:nvSpPr>
        <p:spPr>
          <a:xfrm>
            <a:off x="3803651" y="794212"/>
            <a:ext cx="461709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spcAft>
                <a:spcPts val="600"/>
              </a:spcAft>
            </a:pPr>
            <a:r>
              <a:rPr lang="ru-RU"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ФОРСАЙТТЫҚ-ЗЕРТТЕУ БАҒЫТТАРЫ</a:t>
            </a:r>
          </a:p>
        </p:txBody>
      </p:sp>
      <p:sp>
        <p:nvSpPr>
          <p:cNvPr id="5" name="Прямоугольник 4"/>
          <p:cNvSpPr/>
          <p:nvPr/>
        </p:nvSpPr>
        <p:spPr>
          <a:xfrm>
            <a:off x="904222" y="1943100"/>
            <a:ext cx="3006970" cy="817685"/>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1600" dirty="0">
                <a:solidFill>
                  <a:schemeClr val="tx1"/>
                </a:solidFill>
                <a:latin typeface="Times New Roman" panose="02020603050405020304" pitchFamily="18" charset="0"/>
                <a:cs typeface="Times New Roman" panose="02020603050405020304" pitchFamily="18" charset="0"/>
              </a:rPr>
              <a:t>Инклюзивті дүниетаным және инклюзивті қоғам</a:t>
            </a:r>
          </a:p>
        </p:txBody>
      </p:sp>
      <p:sp>
        <p:nvSpPr>
          <p:cNvPr id="6" name="Прямоугольник 5"/>
          <p:cNvSpPr/>
          <p:nvPr/>
        </p:nvSpPr>
        <p:spPr>
          <a:xfrm>
            <a:off x="4608712" y="1943099"/>
            <a:ext cx="3006970" cy="817685"/>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1600" dirty="0">
                <a:latin typeface="Times New Roman" panose="02020603050405020304" pitchFamily="18" charset="0"/>
                <a:cs typeface="Times New Roman" panose="02020603050405020304" pitchFamily="18" charset="0"/>
              </a:rPr>
              <a:t>Болашақ жас Қазақстандықтың бейнесін қалыптастыру</a:t>
            </a:r>
          </a:p>
        </p:txBody>
      </p:sp>
      <p:sp>
        <p:nvSpPr>
          <p:cNvPr id="7" name="Прямоугольник 6"/>
          <p:cNvSpPr/>
          <p:nvPr/>
        </p:nvSpPr>
        <p:spPr>
          <a:xfrm>
            <a:off x="8329354" y="1943099"/>
            <a:ext cx="3006970" cy="817685"/>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1600" dirty="0">
                <a:latin typeface="Times New Roman" panose="02020603050405020304" pitchFamily="18" charset="0"/>
                <a:cs typeface="Times New Roman" panose="02020603050405020304" pitchFamily="18" charset="0"/>
              </a:rPr>
              <a:t>Қазақстан халықаралық аренада</a:t>
            </a:r>
          </a:p>
        </p:txBody>
      </p:sp>
      <p:cxnSp>
        <p:nvCxnSpPr>
          <p:cNvPr id="9" name="Прямая соединительная линия 8"/>
          <p:cNvCxnSpPr/>
          <p:nvPr/>
        </p:nvCxnSpPr>
        <p:spPr>
          <a:xfrm flipV="1">
            <a:off x="2407707" y="978878"/>
            <a:ext cx="1047417" cy="5861"/>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Прямая соединительная линия 10"/>
          <p:cNvCxnSpPr/>
          <p:nvPr/>
        </p:nvCxnSpPr>
        <p:spPr>
          <a:xfrm flipV="1">
            <a:off x="8769271" y="973017"/>
            <a:ext cx="1047417" cy="5861"/>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Прямая соединительная линия 12"/>
          <p:cNvCxnSpPr/>
          <p:nvPr/>
        </p:nvCxnSpPr>
        <p:spPr>
          <a:xfrm>
            <a:off x="2416499" y="973017"/>
            <a:ext cx="0" cy="961291"/>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Прямая соединительная линия 13"/>
          <p:cNvCxnSpPr/>
          <p:nvPr/>
        </p:nvCxnSpPr>
        <p:spPr>
          <a:xfrm>
            <a:off x="9816688" y="973016"/>
            <a:ext cx="0" cy="961291"/>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a:stCxn id="4" idx="2"/>
            <a:endCxn id="6" idx="0"/>
          </p:cNvCxnSpPr>
          <p:nvPr/>
        </p:nvCxnSpPr>
        <p:spPr>
          <a:xfrm flipH="1">
            <a:off x="6112197" y="1163544"/>
            <a:ext cx="3" cy="779555"/>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Прямая соединительная линия 17"/>
          <p:cNvCxnSpPr/>
          <p:nvPr/>
        </p:nvCxnSpPr>
        <p:spPr>
          <a:xfrm>
            <a:off x="2416499" y="2760784"/>
            <a:ext cx="0" cy="961291"/>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Прямая соединительная линия 18"/>
          <p:cNvCxnSpPr/>
          <p:nvPr/>
        </p:nvCxnSpPr>
        <p:spPr>
          <a:xfrm>
            <a:off x="6112197" y="2760783"/>
            <a:ext cx="0" cy="961291"/>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Прямая соединительная линия 19"/>
          <p:cNvCxnSpPr/>
          <p:nvPr/>
        </p:nvCxnSpPr>
        <p:spPr>
          <a:xfrm>
            <a:off x="9844563" y="2760782"/>
            <a:ext cx="0" cy="961291"/>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Прямая соединительная линия 21"/>
          <p:cNvCxnSpPr/>
          <p:nvPr/>
        </p:nvCxnSpPr>
        <p:spPr>
          <a:xfrm>
            <a:off x="2416499" y="3722073"/>
            <a:ext cx="742806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Прямая соединительная линия 22"/>
          <p:cNvCxnSpPr/>
          <p:nvPr/>
        </p:nvCxnSpPr>
        <p:spPr>
          <a:xfrm>
            <a:off x="6109265" y="3722073"/>
            <a:ext cx="0" cy="961291"/>
          </a:xfrm>
          <a:prstGeom prst="line">
            <a:avLst/>
          </a:prstGeom>
        </p:spPr>
        <p:style>
          <a:lnRef idx="3">
            <a:schemeClr val="accent1"/>
          </a:lnRef>
          <a:fillRef idx="0">
            <a:schemeClr val="accent1"/>
          </a:fillRef>
          <a:effectRef idx="2">
            <a:schemeClr val="accent1"/>
          </a:effectRef>
          <a:fontRef idx="minor">
            <a:schemeClr val="tx1"/>
          </a:fontRef>
        </p:style>
      </p:cxnSp>
      <p:pic>
        <p:nvPicPr>
          <p:cNvPr id="8" name="Рисунок 25">
            <a:extLst>
              <a:ext uri="{FF2B5EF4-FFF2-40B4-BE49-F238E27FC236}">
                <a16:creationId xmlns:a16="http://schemas.microsoft.com/office/drawing/2014/main" id="{336B6077-F632-4CA6-AC6F-EDFFFBBCED82}"/>
              </a:ext>
            </a:extLst>
          </p:cNvPr>
          <p:cNvPicPr>
            <a:picLocks noChangeAspect="1"/>
          </p:cNvPicPr>
          <p:nvPr/>
        </p:nvPicPr>
        <p:blipFill>
          <a:blip r:embed="rId2" cstate="print"/>
          <a:srcRect/>
          <a:stretch>
            <a:fillRect/>
          </a:stretch>
        </p:blipFill>
        <p:spPr bwMode="auto">
          <a:xfrm>
            <a:off x="209995" y="5203385"/>
            <a:ext cx="1965325" cy="1497012"/>
          </a:xfrm>
          <a:prstGeom prst="rect">
            <a:avLst/>
          </a:prstGeom>
          <a:noFill/>
          <a:ln w="9525">
            <a:noFill/>
            <a:miter lim="800000"/>
            <a:headEnd/>
            <a:tailEnd/>
          </a:ln>
        </p:spPr>
      </p:pic>
    </p:spTree>
    <p:extLst>
      <p:ext uri="{BB962C8B-B14F-4D97-AF65-F5344CB8AC3E}">
        <p14:creationId xmlns:p14="http://schemas.microsoft.com/office/powerpoint/2010/main" val="43435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5334" y="629110"/>
            <a:ext cx="7881645" cy="461665"/>
          </a:xfrm>
          <a:prstGeom prst="rect">
            <a:avLst/>
          </a:prstGeom>
        </p:spPr>
        <p:txBody>
          <a:bodyPr wrap="none">
            <a:spAutoFit/>
          </a:bodyPr>
          <a:lstStyle/>
          <a:p>
            <a:r>
              <a:rPr lang="kk-KZ" sz="24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ФОРСАЙТ-ЗЕРТТЕУДІҢ КҮТІЛЕТІН НӘТИЖЕЛЕРІ</a:t>
            </a:r>
            <a:endParaRPr lang="ru-RU" sz="2400"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711946" y="1810896"/>
            <a:ext cx="10828420" cy="4017446"/>
          </a:xfrm>
          <a:prstGeom prst="rect">
            <a:avLst/>
          </a:prstGeom>
        </p:spPr>
        <p:txBody>
          <a:bodyPr wrap="square">
            <a:spAutoFit/>
          </a:bodyPr>
          <a:lstStyle/>
          <a:p>
            <a:pPr marL="285750" indent="-285750" algn="just">
              <a:lnSpc>
                <a:spcPct val="107000"/>
              </a:lnSpc>
              <a:buFont typeface="Wingdings" panose="05000000000000000000" pitchFamily="2" charset="2"/>
              <a:buChar char="§"/>
            </a:pPr>
            <a:r>
              <a:rPr lang="kk-KZ" sz="2400" dirty="0">
                <a:solidFill>
                  <a:schemeClr val="tx2"/>
                </a:solidFill>
                <a:latin typeface="Times New Roman" panose="02020603050405020304" pitchFamily="18" charset="0"/>
                <a:ea typeface="Merriweather"/>
                <a:cs typeface="Times New Roman" panose="02020603050405020304" pitchFamily="18" charset="0"/>
              </a:rPr>
              <a:t>Белгіленген үш саланы дамыту бойынша бірлескен өзара қолайлы шараларды әзірлеу.</a:t>
            </a:r>
          </a:p>
          <a:p>
            <a:pPr marL="285750" indent="-285750" algn="just">
              <a:lnSpc>
                <a:spcPct val="107000"/>
              </a:lnSpc>
              <a:buFont typeface="Wingdings" panose="05000000000000000000" pitchFamily="2" charset="2"/>
              <a:buChar char="§"/>
            </a:pPr>
            <a:endParaRPr lang="kk-KZ" sz="2400" dirty="0">
              <a:solidFill>
                <a:schemeClr val="tx2"/>
              </a:solidFill>
              <a:latin typeface="Times New Roman" panose="02020603050405020304" pitchFamily="18" charset="0"/>
              <a:ea typeface="Merriweather"/>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
            </a:pPr>
            <a:r>
              <a:rPr lang="kk-KZ" sz="2400" dirty="0">
                <a:solidFill>
                  <a:schemeClr val="tx2"/>
                </a:solidFill>
                <a:latin typeface="Times New Roman" panose="02020603050405020304" pitchFamily="18" charset="0"/>
                <a:ea typeface="Merriweather"/>
                <a:cs typeface="Times New Roman" panose="02020603050405020304" pitchFamily="18" charset="0"/>
              </a:rPr>
              <a:t>Белгіленген бағыттарды дамыту саласындағы қолданыстағы шешімдерді түзету.</a:t>
            </a:r>
          </a:p>
          <a:p>
            <a:pPr marL="285750" lvl="0" indent="-285750" algn="just">
              <a:lnSpc>
                <a:spcPct val="107000"/>
              </a:lnSpc>
              <a:spcAft>
                <a:spcPts val="0"/>
              </a:spcAft>
              <a:buFont typeface="Wingdings" panose="05000000000000000000" pitchFamily="2" charset="2"/>
              <a:buChar char="§"/>
            </a:pPr>
            <a:endParaRPr lang="kk-KZ" sz="2400" dirty="0">
              <a:solidFill>
                <a:schemeClr val="tx2"/>
              </a:solidFill>
              <a:latin typeface="Times New Roman" panose="02020603050405020304" pitchFamily="18" charset="0"/>
              <a:ea typeface="Merriweather"/>
              <a:cs typeface="Times New Roman" panose="02020603050405020304" pitchFamily="18" charset="0"/>
            </a:endParaRPr>
          </a:p>
          <a:p>
            <a:pPr marL="285750" lvl="0" indent="-285750" algn="just">
              <a:lnSpc>
                <a:spcPct val="107000"/>
              </a:lnSpc>
              <a:spcAft>
                <a:spcPts val="0"/>
              </a:spcAft>
              <a:buFont typeface="Wingdings" panose="05000000000000000000" pitchFamily="2" charset="2"/>
              <a:buChar char="§"/>
            </a:pPr>
            <a:r>
              <a:rPr lang="kk-KZ" sz="2400" dirty="0">
                <a:solidFill>
                  <a:schemeClr val="tx2"/>
                </a:solidFill>
                <a:latin typeface="Times New Roman" panose="02020603050405020304" pitchFamily="18" charset="0"/>
                <a:ea typeface="Merriweather"/>
                <a:cs typeface="Times New Roman" panose="02020603050405020304" pitchFamily="18" charset="0"/>
              </a:rPr>
              <a:t>Орталық мемлекеттік органдар мен жергілікті атқарушы органдар  қызметінде тұрақты негізде форсайт-зерттеулерді әзірлеу және енгізу.</a:t>
            </a:r>
          </a:p>
          <a:p>
            <a:pPr marL="285750" lvl="0" indent="-285750" algn="just">
              <a:lnSpc>
                <a:spcPct val="107000"/>
              </a:lnSpc>
              <a:spcAft>
                <a:spcPts val="0"/>
              </a:spcAft>
              <a:buFont typeface="Wingdings" panose="05000000000000000000" pitchFamily="2" charset="2"/>
              <a:buChar char="§"/>
            </a:pPr>
            <a:r>
              <a:rPr lang="kk-KZ" sz="2400" dirty="0">
                <a:solidFill>
                  <a:schemeClr val="tx2"/>
                </a:solidFill>
                <a:latin typeface="Times New Roman" panose="02020603050405020304" pitchFamily="18" charset="0"/>
                <a:ea typeface="Merriweather"/>
                <a:cs typeface="Times New Roman" panose="02020603050405020304" pitchFamily="18" charset="0"/>
              </a:rPr>
              <a:t>Форсайттың қорытындысы 4 қараша күні болады. 10-15 жыл алдыға болжалды.</a:t>
            </a:r>
          </a:p>
        </p:txBody>
      </p:sp>
      <p:pic>
        <p:nvPicPr>
          <p:cNvPr id="3" name="Рисунок 25">
            <a:extLst>
              <a:ext uri="{FF2B5EF4-FFF2-40B4-BE49-F238E27FC236}">
                <a16:creationId xmlns:a16="http://schemas.microsoft.com/office/drawing/2014/main" id="{5C33E00F-D2F2-4C05-8797-8BF9EEB32527}"/>
              </a:ext>
            </a:extLst>
          </p:cNvPr>
          <p:cNvPicPr>
            <a:picLocks noChangeAspect="1"/>
          </p:cNvPicPr>
          <p:nvPr/>
        </p:nvPicPr>
        <p:blipFill>
          <a:blip r:embed="rId2" cstate="print"/>
          <a:srcRect/>
          <a:stretch>
            <a:fillRect/>
          </a:stretch>
        </p:blipFill>
        <p:spPr bwMode="auto">
          <a:xfrm>
            <a:off x="127699" y="5264595"/>
            <a:ext cx="1965325" cy="1497012"/>
          </a:xfrm>
          <a:prstGeom prst="rect">
            <a:avLst/>
          </a:prstGeom>
          <a:noFill/>
          <a:ln w="9525">
            <a:noFill/>
            <a:miter lim="800000"/>
            <a:headEnd/>
            <a:tailEnd/>
          </a:ln>
        </p:spPr>
      </p:pic>
    </p:spTree>
    <p:extLst>
      <p:ext uri="{BB962C8B-B14F-4D97-AF65-F5344CB8AC3E}">
        <p14:creationId xmlns:p14="http://schemas.microsoft.com/office/powerpoint/2010/main" val="2026967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24"/>
          <p:cNvPicPr>
            <a:picLocks noChangeAspect="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19" name="Полилиния 18"/>
          <p:cNvSpPr/>
          <p:nvPr/>
        </p:nvSpPr>
        <p:spPr>
          <a:xfrm>
            <a:off x="0" y="297927"/>
            <a:ext cx="12192000" cy="6858000"/>
          </a:xfrm>
          <a:custGeom>
            <a:avLst/>
            <a:gdLst>
              <a:gd name="connsiteX0" fmla="*/ 561067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49626 h 6858000"/>
              <a:gd name="connsiteX5" fmla="*/ 1146304 w 12192000"/>
              <a:gd name="connsiteY5" fmla="*/ 6691384 h 6858000"/>
              <a:gd name="connsiteX6" fmla="*/ 7967791 w 12192000"/>
              <a:gd name="connsiteY6" fmla="*/ 2142143 h 6858000"/>
              <a:gd name="connsiteX7" fmla="*/ 5610674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10674" y="0"/>
                </a:moveTo>
                <a:lnTo>
                  <a:pt x="12192000" y="0"/>
                </a:lnTo>
                <a:lnTo>
                  <a:pt x="12192000" y="6858000"/>
                </a:lnTo>
                <a:lnTo>
                  <a:pt x="0" y="6858000"/>
                </a:lnTo>
                <a:lnTo>
                  <a:pt x="0" y="5649626"/>
                </a:lnTo>
                <a:lnTo>
                  <a:pt x="1146304" y="6691384"/>
                </a:lnTo>
                <a:lnTo>
                  <a:pt x="7967791" y="2142143"/>
                </a:lnTo>
                <a:lnTo>
                  <a:pt x="5610674" y="0"/>
                </a:lnTo>
                <a:close/>
              </a:path>
            </a:pathLst>
          </a:custGeom>
          <a:solidFill>
            <a:srgbClr val="2C56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15366" name="Заголовок 1"/>
          <p:cNvSpPr>
            <a:spLocks noGrp="1"/>
          </p:cNvSpPr>
          <p:nvPr>
            <p:ph type="ctrTitle"/>
          </p:nvPr>
        </p:nvSpPr>
        <p:spPr>
          <a:xfrm>
            <a:off x="5164137" y="3429000"/>
            <a:ext cx="5480671" cy="695325"/>
          </a:xfrm>
        </p:spPr>
        <p:txBody>
          <a:bodyPr/>
          <a:lstStyle/>
          <a:p>
            <a:pPr algn="l" eaLnBrk="1" hangingPunct="1"/>
            <a:r>
              <a:rPr lang="ru-RU" sz="2400" dirty="0">
                <a:solidFill>
                  <a:schemeClr val="bg1"/>
                </a:solidFill>
                <a:latin typeface="Effra Medium"/>
              </a:rPr>
              <a:t>Программа «</a:t>
            </a:r>
            <a:r>
              <a:rPr lang="ru-RU" sz="2400" dirty="0" err="1">
                <a:solidFill>
                  <a:schemeClr val="bg1"/>
                </a:solidFill>
                <a:latin typeface="Effra Medium"/>
              </a:rPr>
              <a:t>рухани</a:t>
            </a:r>
            <a:r>
              <a:rPr lang="ru-RU" sz="2400" dirty="0">
                <a:solidFill>
                  <a:schemeClr val="bg1"/>
                </a:solidFill>
                <a:latin typeface="Effra Medium"/>
              </a:rPr>
              <a:t> жа</a:t>
            </a:r>
            <a:r>
              <a:rPr lang="kk-KZ" sz="2400" dirty="0">
                <a:solidFill>
                  <a:schemeClr val="bg1"/>
                </a:solidFill>
                <a:latin typeface="Effra Medium"/>
              </a:rPr>
              <a:t>ңғ</a:t>
            </a:r>
            <a:r>
              <a:rPr lang="ru-RU" sz="2400" dirty="0" err="1">
                <a:solidFill>
                  <a:schemeClr val="bg1"/>
                </a:solidFill>
                <a:latin typeface="Effra Medium"/>
              </a:rPr>
              <a:t>ыру</a:t>
            </a:r>
            <a:r>
              <a:rPr lang="ru-RU" sz="2400" dirty="0">
                <a:solidFill>
                  <a:schemeClr val="bg1"/>
                </a:solidFill>
                <a:latin typeface="Effra Medium"/>
              </a:rPr>
              <a:t>»</a:t>
            </a:r>
          </a:p>
        </p:txBody>
      </p:sp>
      <p:sp>
        <p:nvSpPr>
          <p:cNvPr id="20" name="Прямоугольник 19"/>
          <p:cNvSpPr/>
          <p:nvPr/>
        </p:nvSpPr>
        <p:spPr>
          <a:xfrm>
            <a:off x="2765425" y="3681207"/>
            <a:ext cx="8112318" cy="871538"/>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kk-KZ" sz="3200" dirty="0">
                <a:effectLst/>
                <a:latin typeface="Times New Roman" panose="02020603050405020304" pitchFamily="18" charset="0"/>
                <a:ea typeface="Calibri" panose="020F0502020204030204" pitchFamily="34" charset="0"/>
              </a:rPr>
              <a:t>Акселератор: біз әлемді жақсартамыз</a:t>
            </a:r>
            <a:endParaRPr lang="x-none" sz="3200" dirty="0">
              <a:latin typeface="Times New Roman" panose="02020603050405020304" pitchFamily="18" charset="0"/>
              <a:cs typeface="Times New Roman" panose="02020603050405020304" pitchFamily="18" charset="0"/>
            </a:endParaRPr>
          </a:p>
        </p:txBody>
      </p:sp>
      <p:pic>
        <p:nvPicPr>
          <p:cNvPr id="15367" name="Рисунок 25"/>
          <p:cNvPicPr>
            <a:picLocks noChangeAspect="1"/>
          </p:cNvPicPr>
          <p:nvPr/>
        </p:nvPicPr>
        <p:blipFill>
          <a:blip r:embed="rId3" cstate="print"/>
          <a:srcRect/>
          <a:stretch>
            <a:fillRect/>
          </a:stretch>
        </p:blipFill>
        <p:spPr bwMode="auto">
          <a:xfrm>
            <a:off x="1782763" y="4779963"/>
            <a:ext cx="1965325" cy="1497012"/>
          </a:xfrm>
          <a:prstGeom prst="rect">
            <a:avLst/>
          </a:prstGeom>
          <a:noFill/>
          <a:ln w="9525">
            <a:noFill/>
            <a:miter lim="800000"/>
            <a:headEnd/>
            <a:tailEnd/>
          </a:ln>
        </p:spPr>
      </p:pic>
      <p:sp>
        <p:nvSpPr>
          <p:cNvPr id="27" name="Прямоугольник 2"/>
          <p:cNvSpPr/>
          <p:nvPr/>
        </p:nvSpPr>
        <p:spPr>
          <a:xfrm>
            <a:off x="6918325" y="454025"/>
            <a:ext cx="5273675" cy="790575"/>
          </a:xfrm>
          <a:custGeom>
            <a:avLst/>
            <a:gdLst>
              <a:gd name="connsiteX0" fmla="*/ 0 w 4575858"/>
              <a:gd name="connsiteY0" fmla="*/ 0 h 1064871"/>
              <a:gd name="connsiteX1" fmla="*/ 4575858 w 4575858"/>
              <a:gd name="connsiteY1" fmla="*/ 0 h 1064871"/>
              <a:gd name="connsiteX2" fmla="*/ 4575858 w 4575858"/>
              <a:gd name="connsiteY2" fmla="*/ 1064871 h 1064871"/>
              <a:gd name="connsiteX3" fmla="*/ 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128479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978216 w 4575858"/>
              <a:gd name="connsiteY3" fmla="*/ 1053297 h 1064871"/>
              <a:gd name="connsiteX4" fmla="*/ 0 w 4575858"/>
              <a:gd name="connsiteY4" fmla="*/ 0 h 1064871"/>
              <a:gd name="connsiteX0" fmla="*/ 0 w 4365088"/>
              <a:gd name="connsiteY0" fmla="*/ 0 h 1064871"/>
              <a:gd name="connsiteX1" fmla="*/ 4365088 w 4365088"/>
              <a:gd name="connsiteY1" fmla="*/ 0 h 1064871"/>
              <a:gd name="connsiteX2" fmla="*/ 4365088 w 4365088"/>
              <a:gd name="connsiteY2" fmla="*/ 1064871 h 1064871"/>
              <a:gd name="connsiteX3" fmla="*/ 767446 w 4365088"/>
              <a:gd name="connsiteY3" fmla="*/ 1053297 h 1064871"/>
              <a:gd name="connsiteX4" fmla="*/ 0 w 4365088"/>
              <a:gd name="connsiteY4" fmla="*/ 0 h 106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088" h="1064871">
                <a:moveTo>
                  <a:pt x="0" y="0"/>
                </a:moveTo>
                <a:lnTo>
                  <a:pt x="4365088" y="0"/>
                </a:lnTo>
                <a:lnTo>
                  <a:pt x="4365088" y="1064871"/>
                </a:lnTo>
                <a:lnTo>
                  <a:pt x="767446" y="105329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15371" name="Рисунок 11"/>
          <p:cNvPicPr>
            <a:picLocks noChangeAspect="1"/>
          </p:cNvPicPr>
          <p:nvPr/>
        </p:nvPicPr>
        <p:blipFill>
          <a:blip r:embed="rId4" cstate="print"/>
          <a:srcRect/>
          <a:stretch>
            <a:fillRect/>
          </a:stretch>
        </p:blipFill>
        <p:spPr bwMode="auto">
          <a:xfrm>
            <a:off x="8150709" y="564124"/>
            <a:ext cx="2033587" cy="493713"/>
          </a:xfrm>
          <a:prstGeom prst="rect">
            <a:avLst/>
          </a:prstGeom>
          <a:noFill/>
          <a:ln w="9525">
            <a:noFill/>
            <a:miter lim="800000"/>
            <a:headEnd/>
            <a:tailEnd/>
          </a:ln>
        </p:spPr>
      </p:pic>
    </p:spTree>
    <p:extLst>
      <p:ext uri="{BB962C8B-B14F-4D97-AF65-F5344CB8AC3E}">
        <p14:creationId xmlns:p14="http://schemas.microsoft.com/office/powerpoint/2010/main" val="2173045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0B690CD7-9627-EF4A-84BD-BC4DA387464A}"/>
              </a:ext>
            </a:extLst>
          </p:cNvPr>
          <p:cNvSpPr txBox="1">
            <a:spLocks/>
          </p:cNvSpPr>
          <p:nvPr/>
        </p:nvSpPr>
        <p:spPr>
          <a:xfrm>
            <a:off x="233681" y="616632"/>
            <a:ext cx="9792016" cy="6520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err="1">
                <a:solidFill>
                  <a:srgbClr val="D93888"/>
                </a:solidFill>
                <a:latin typeface="Times New Roman" panose="02020603050405020304" pitchFamily="18" charset="0"/>
                <a:cs typeface="Times New Roman" panose="02020603050405020304" pitchFamily="18" charset="0"/>
              </a:rPr>
              <a:t>Акселератордың</a:t>
            </a:r>
            <a:r>
              <a:rPr lang="ru-RU" sz="2800" b="1" dirty="0">
                <a:solidFill>
                  <a:srgbClr val="D93888"/>
                </a:solidFill>
                <a:latin typeface="Times New Roman" panose="02020603050405020304" pitchFamily="18" charset="0"/>
                <a:cs typeface="Times New Roman" panose="02020603050405020304" pitchFamily="18" charset="0"/>
              </a:rPr>
              <a:t> миссиясы, </a:t>
            </a:r>
            <a:r>
              <a:rPr lang="ru-RU" sz="2800" b="1" dirty="0" err="1">
                <a:solidFill>
                  <a:srgbClr val="D93888"/>
                </a:solidFill>
                <a:latin typeface="Times New Roman" panose="02020603050405020304" pitchFamily="18" charset="0"/>
                <a:cs typeface="Times New Roman" panose="02020603050405020304" pitchFamily="18" charset="0"/>
              </a:rPr>
              <a:t>мақсаты</a:t>
            </a:r>
            <a:r>
              <a:rPr lang="ru-RU" sz="2800" b="1" dirty="0">
                <a:solidFill>
                  <a:srgbClr val="D93888"/>
                </a:solidFill>
                <a:latin typeface="Times New Roman" panose="02020603050405020304" pitchFamily="18" charset="0"/>
                <a:cs typeface="Times New Roman" panose="02020603050405020304" pitchFamily="18" charset="0"/>
              </a:rPr>
              <a:t> </a:t>
            </a:r>
            <a:r>
              <a:rPr lang="ru-RU" sz="2800" b="1" dirty="0" err="1">
                <a:solidFill>
                  <a:srgbClr val="D93888"/>
                </a:solidFill>
                <a:latin typeface="Times New Roman" panose="02020603050405020304" pitchFamily="18" charset="0"/>
                <a:cs typeface="Times New Roman" panose="02020603050405020304" pitchFamily="18" charset="0"/>
              </a:rPr>
              <a:t>және</a:t>
            </a:r>
            <a:r>
              <a:rPr lang="ru-RU" sz="2800" b="1" dirty="0">
                <a:solidFill>
                  <a:srgbClr val="D93888"/>
                </a:solidFill>
                <a:latin typeface="Times New Roman" panose="02020603050405020304" pitchFamily="18" charset="0"/>
                <a:cs typeface="Times New Roman" panose="02020603050405020304" pitchFamily="18" charset="0"/>
              </a:rPr>
              <a:t> </a:t>
            </a:r>
            <a:r>
              <a:rPr lang="ru-RU" sz="2800" b="1" dirty="0" err="1">
                <a:solidFill>
                  <a:srgbClr val="D93888"/>
                </a:solidFill>
                <a:latin typeface="Times New Roman" panose="02020603050405020304" pitchFamily="18" charset="0"/>
                <a:cs typeface="Times New Roman" panose="02020603050405020304" pitchFamily="18" charset="0"/>
              </a:rPr>
              <a:t>міндеттері</a:t>
            </a:r>
            <a:endParaRPr lang="ru-RU" sz="2800" b="1" dirty="0">
              <a:solidFill>
                <a:srgbClr val="D93888"/>
              </a:solidFill>
              <a:latin typeface="Times New Roman" panose="02020603050405020304" pitchFamily="18" charset="0"/>
              <a:cs typeface="Times New Roman" panose="02020603050405020304" pitchFamily="18" charset="0"/>
            </a:endParaRPr>
          </a:p>
        </p:txBody>
      </p:sp>
      <p:cxnSp>
        <p:nvCxnSpPr>
          <p:cNvPr id="4" name="Прямая соединительная линия 3"/>
          <p:cNvCxnSpPr/>
          <p:nvPr/>
        </p:nvCxnSpPr>
        <p:spPr>
          <a:xfrm>
            <a:off x="0" y="1220151"/>
            <a:ext cx="12192000" cy="0"/>
          </a:xfrm>
          <a:prstGeom prst="line">
            <a:avLst/>
          </a:prstGeom>
          <a:ln w="38100">
            <a:solidFill>
              <a:srgbClr val="D93888"/>
            </a:solidFill>
            <a:prstDash val="solid"/>
          </a:ln>
        </p:spPr>
        <p:style>
          <a:lnRef idx="3">
            <a:schemeClr val="dk1"/>
          </a:lnRef>
          <a:fillRef idx="0">
            <a:schemeClr val="dk1"/>
          </a:fillRef>
          <a:effectRef idx="2">
            <a:schemeClr val="dk1"/>
          </a:effectRef>
          <a:fontRef idx="minor">
            <a:schemeClr val="tx1"/>
          </a:fontRef>
        </p:style>
      </p:cxnSp>
      <p:pic>
        <p:nvPicPr>
          <p:cNvPr id="7" name="Рисунок 6">
            <a:extLst>
              <a:ext uri="{FF2B5EF4-FFF2-40B4-BE49-F238E27FC236}">
                <a16:creationId xmlns:a16="http://schemas.microsoft.com/office/drawing/2014/main" id="{6128F28E-9E34-014E-9FE7-C31E58722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8201" y="550141"/>
            <a:ext cx="1987357" cy="392499"/>
          </a:xfrm>
          <a:prstGeom prst="rect">
            <a:avLst/>
          </a:prstGeom>
        </p:spPr>
      </p:pic>
      <p:sp>
        <p:nvSpPr>
          <p:cNvPr id="8" name="Объект 2">
            <a:extLst>
              <a:ext uri="{FF2B5EF4-FFF2-40B4-BE49-F238E27FC236}">
                <a16:creationId xmlns:a16="http://schemas.microsoft.com/office/drawing/2014/main" id="{81AC20A7-40B9-7E48-B002-1D54D69C41B9}"/>
              </a:ext>
            </a:extLst>
          </p:cNvPr>
          <p:cNvSpPr>
            <a:spLocks noGrp="1"/>
          </p:cNvSpPr>
          <p:nvPr>
            <p:ph idx="1"/>
          </p:nvPr>
        </p:nvSpPr>
        <p:spPr>
          <a:xfrm>
            <a:off x="325121" y="1497663"/>
            <a:ext cx="11511279" cy="5254292"/>
          </a:xfrm>
        </p:spPr>
        <p:txBody>
          <a:bodyPr>
            <a:normAutofit/>
          </a:bodyPr>
          <a:lstStyle/>
          <a:p>
            <a:pPr>
              <a:buFont typeface="Wingdings" panose="05000000000000000000" pitchFamily="2" charset="2"/>
              <a:buChar char="v"/>
            </a:pPr>
            <a:r>
              <a:rPr lang="ru-RU" sz="2000" b="1" dirty="0">
                <a:solidFill>
                  <a:srgbClr val="D93888"/>
                </a:solidFill>
                <a:latin typeface="Times New Roman" panose="02020603050405020304" pitchFamily="18" charset="0"/>
                <a:cs typeface="Times New Roman" panose="02020603050405020304" pitchFamily="18" charset="0"/>
              </a:rPr>
              <a:t>Акселератор миссиясы </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халықтың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өзін-өзі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ұйымдастыру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процестеріне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жәрдемдесу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жолымен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Мемлекеттік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және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мемлекеттік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емес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институттармен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өзара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іс-қимыл</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арқылы</a:t>
            </a:r>
            <a:r>
              <a:rPr lang="ru-RU" sz="1800" dirty="0">
                <a:latin typeface="Times New Roman" panose="02020603050405020304" pitchFamily="18" charset="0"/>
                <a:cs typeface="Times New Roman" panose="02020603050405020304" pitchFamily="18" charset="0"/>
              </a:rPr>
              <a:t> «Рухани жаңғыру» </a:t>
            </a:r>
            <a:r>
              <a:rPr lang="ru-RU" sz="1800" dirty="0" err="1">
                <a:latin typeface="Times New Roman" panose="02020603050405020304" pitchFamily="18" charset="0"/>
                <a:cs typeface="Times New Roman" panose="02020603050405020304" pitchFamily="18" charset="0"/>
              </a:rPr>
              <a:t>бағдарламасының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бағыттарын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ілгерілету</a:t>
            </a:r>
            <a:endParaRPr lang="ru-RU" sz="800" dirty="0">
              <a:solidFill>
                <a:srgbClr val="FF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2000" b="1" dirty="0">
                <a:solidFill>
                  <a:srgbClr val="D93888"/>
                </a:solidFill>
                <a:latin typeface="Times New Roman" panose="02020603050405020304" pitchFamily="18" charset="0"/>
                <a:cs typeface="Times New Roman" panose="02020603050405020304" pitchFamily="18" charset="0"/>
              </a:rPr>
              <a:t>Акселератор </a:t>
            </a:r>
            <a:r>
              <a:rPr lang="ru-RU" sz="2000" b="1" dirty="0" err="1">
                <a:solidFill>
                  <a:srgbClr val="D93888"/>
                </a:solidFill>
                <a:latin typeface="Times New Roman" panose="02020603050405020304" pitchFamily="18" charset="0"/>
                <a:cs typeface="Times New Roman" panose="02020603050405020304" pitchFamily="18" charset="0"/>
              </a:rPr>
              <a:t>мақсаты</a:t>
            </a:r>
            <a:r>
              <a:rPr lang="ru-RU" sz="2000" b="1" dirty="0">
                <a:solidFill>
                  <a:srgbClr val="D93888"/>
                </a:solidFill>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 «Рухани жаңғыру» </a:t>
            </a:r>
            <a:r>
              <a:rPr lang="ru-RU" sz="1800" dirty="0" err="1">
                <a:latin typeface="Times New Roman" panose="02020603050405020304" pitchFamily="18" charset="0"/>
                <a:cs typeface="Times New Roman" panose="02020603050405020304" pitchFamily="18" charset="0"/>
              </a:rPr>
              <a:t>бағдарламасының</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қағидаттары</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бойынша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жобалар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портфелін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құру</a:t>
            </a:r>
            <a:endParaRPr lang="en-US" sz="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2000" b="1" dirty="0">
                <a:solidFill>
                  <a:srgbClr val="D93888"/>
                </a:solidFill>
                <a:latin typeface="Times New Roman" panose="02020603050405020304" pitchFamily="18" charset="0"/>
                <a:cs typeface="Times New Roman" panose="02020603050405020304" pitchFamily="18" charset="0"/>
              </a:rPr>
              <a:t>Акселератор </a:t>
            </a:r>
            <a:r>
              <a:rPr lang="ru-RU" sz="2000" b="1" dirty="0" err="1">
                <a:solidFill>
                  <a:srgbClr val="D93888"/>
                </a:solidFill>
                <a:latin typeface="Times New Roman" panose="02020603050405020304" pitchFamily="18" charset="0"/>
                <a:cs typeface="Times New Roman" panose="02020603050405020304" pitchFamily="18" charset="0"/>
              </a:rPr>
              <a:t>міндеттері</a:t>
            </a:r>
            <a:r>
              <a:rPr lang="ru-RU" sz="2000" b="1" dirty="0">
                <a:solidFill>
                  <a:srgbClr val="D93888"/>
                </a:solidFill>
                <a:latin typeface="Times New Roman" panose="02020603050405020304" pitchFamily="18" charset="0"/>
                <a:cs typeface="Times New Roman" panose="02020603050405020304" pitchFamily="18" charset="0"/>
              </a:rPr>
              <a:t>:</a:t>
            </a:r>
          </a:p>
          <a:p>
            <a:pPr lvl="1"/>
            <a:r>
              <a:rPr lang="ru-RU" sz="1600" dirty="0" err="1">
                <a:latin typeface="Times New Roman" panose="02020603050405020304" pitchFamily="18" charset="0"/>
                <a:cs typeface="Times New Roman" panose="02020603050405020304" pitchFamily="18" charset="0"/>
              </a:rPr>
              <a:t>Акселераторға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іріктеу</a:t>
            </a:r>
            <a:r>
              <a:rPr lang="ru-RU" sz="1600" dirty="0">
                <a:latin typeface="Times New Roman" panose="02020603050405020304" pitchFamily="18" charset="0"/>
                <a:cs typeface="Times New Roman" panose="02020603050405020304" pitchFamily="18" charset="0"/>
              </a:rPr>
              <a:t>,</a:t>
            </a:r>
          </a:p>
          <a:p>
            <a:pPr lvl="1"/>
            <a:r>
              <a:rPr lang="ru-RU" sz="1600" dirty="0" err="1">
                <a:latin typeface="Times New Roman" panose="02020603050405020304" pitchFamily="18" charset="0"/>
                <a:cs typeface="Times New Roman" panose="02020603050405020304" pitchFamily="18" charset="0"/>
              </a:rPr>
              <a:t>Жобаларды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сараптамалық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әдістемелік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сүйемелдеу</a:t>
            </a:r>
            <a:r>
              <a:rPr lang="ru-RU" sz="1600" dirty="0">
                <a:latin typeface="Times New Roman" panose="02020603050405020304" pitchFamily="18" charset="0"/>
                <a:cs typeface="Times New Roman" panose="02020603050405020304" pitchFamily="18" charset="0"/>
              </a:rPr>
              <a:t>, акселерация </a:t>
            </a:r>
            <a:r>
              <a:rPr lang="ru-RU" sz="1600" dirty="0" err="1">
                <a:latin typeface="Times New Roman" panose="02020603050405020304" pitchFamily="18" charset="0"/>
                <a:cs typeface="Times New Roman" panose="02020603050405020304" pitchFamily="18" charset="0"/>
              </a:rPr>
              <a:t>бағдарламасы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шеңберінде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командаларды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оқыту</a:t>
            </a:r>
            <a:r>
              <a:rPr lang="ru-RU" sz="1600" dirty="0">
                <a:latin typeface="Times New Roman" panose="02020603050405020304" pitchFamily="18" charset="0"/>
                <a:cs typeface="Times New Roman" panose="02020603050405020304" pitchFamily="18" charset="0"/>
              </a:rPr>
              <a:t>,</a:t>
            </a:r>
          </a:p>
          <a:p>
            <a:pPr lvl="1"/>
            <a:r>
              <a:rPr lang="ru-RU" sz="1600" dirty="0" err="1">
                <a:latin typeface="Times New Roman" panose="02020603050405020304" pitchFamily="18" charset="0"/>
                <a:cs typeface="Times New Roman" panose="02020603050405020304" pitchFamily="18" charset="0"/>
              </a:rPr>
              <a:t>Тақырыптық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бағыттар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бойынша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кластерлерін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қалыптастыру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тиісті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ведомстволармен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негізгі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ұйымдарымен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өзара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a:t>
            </a:r>
            <a:r>
              <a:rPr lang="ru-RU"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қимылын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үйлестіру</a:t>
            </a:r>
            <a:r>
              <a:rPr lang="ru-RU" sz="1600" dirty="0">
                <a:latin typeface="Times New Roman" panose="02020603050405020304" pitchFamily="18" charset="0"/>
                <a:cs typeface="Times New Roman" panose="02020603050405020304" pitchFamily="18" charset="0"/>
              </a:rPr>
              <a:t>,</a:t>
            </a:r>
          </a:p>
          <a:p>
            <a:pPr lvl="1"/>
            <a:r>
              <a:rPr lang="ru-RU" sz="1600" dirty="0" err="1">
                <a:latin typeface="Times New Roman" panose="02020603050405020304" pitchFamily="18" charset="0"/>
                <a:cs typeface="Times New Roman" panose="02020603050405020304" pitchFamily="18" charset="0"/>
              </a:rPr>
              <a:t>Жобалық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командалардың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инвесторлармен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меценаттармен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кездесулерін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ұйымдастыру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әлеуметтік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конкурстарына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Асар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алаңына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қатысу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дайындауға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көмектесу</a:t>
            </a:r>
            <a:r>
              <a:rPr lang="ru-RU" sz="1600" dirty="0">
                <a:latin typeface="Times New Roman" panose="02020603050405020304" pitchFamily="18" charset="0"/>
                <a:cs typeface="Times New Roman" panose="02020603050405020304" pitchFamily="18" charset="0"/>
              </a:rPr>
              <a:t>,</a:t>
            </a:r>
          </a:p>
          <a:p>
            <a:pPr lvl="1"/>
            <a:r>
              <a:rPr lang="ru-RU" sz="1600" dirty="0" err="1">
                <a:latin typeface="Times New Roman" panose="02020603050405020304" pitchFamily="18" charset="0"/>
                <a:cs typeface="Times New Roman" panose="02020603050405020304" pitchFamily="18" charset="0"/>
              </a:rPr>
              <a:t>Жобалардың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өзін-өзі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ақтауға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тұрақты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дербес</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дамуға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шығуы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жағдайлар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жасау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Қазақстан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өңірлеріне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масштабтау</a:t>
            </a:r>
            <a:r>
              <a:rPr lang="ru-RU" sz="1600" dirty="0">
                <a:latin typeface="Times New Roman" panose="02020603050405020304" pitchFamily="18" charset="0"/>
                <a:cs typeface="Times New Roman" panose="02020603050405020304" pitchFamily="18" charset="0"/>
              </a:rPr>
              <a:t>,</a:t>
            </a:r>
          </a:p>
          <a:p>
            <a:pPr lvl="1"/>
            <a:r>
              <a:rPr lang="ru-RU" sz="1600" dirty="0" err="1">
                <a:latin typeface="Times New Roman" panose="02020603050405020304" pitchFamily="18" charset="0"/>
                <a:cs typeface="Times New Roman" panose="02020603050405020304" pitchFamily="18" charset="0"/>
              </a:rPr>
              <a:t>Әлеуметтік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жобаларды</a:t>
            </a:r>
            <a:r>
              <a:rPr lang="ru-RU" sz="1600" dirty="0">
                <a:latin typeface="Times New Roman" panose="02020603050405020304" pitchFamily="18" charset="0"/>
                <a:cs typeface="Times New Roman" panose="02020603050405020304" pitchFamily="18" charset="0"/>
              </a:rPr>
              <a:t> бизнес </a:t>
            </a:r>
            <a:r>
              <a:rPr lang="ru-RU" sz="1600" dirty="0" err="1">
                <a:latin typeface="Times New Roman" panose="02020603050405020304" pitchFamily="18" charset="0"/>
                <a:cs typeface="Times New Roman" panose="02020603050405020304" pitchFamily="18" charset="0"/>
              </a:rPr>
              <a:t>ортамен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платформасын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құру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экожүйені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қалыптастыру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және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әлеуметтік</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салаға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ресурстарды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тарту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мақсатты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аудиторияны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кеңінен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қамтитын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қолдау</a:t>
            </a:r>
            <a:r>
              <a:rPr lang="ru-RU" sz="1600" dirty="0">
                <a:latin typeface="Times New Roman" panose="02020603050405020304" pitchFamily="18" charset="0"/>
                <a:cs typeface="Times New Roman" panose="02020603050405020304" pitchFamily="18" charset="0"/>
              </a:rPr>
              <a:t>.</a:t>
            </a:r>
          </a:p>
        </p:txBody>
      </p:sp>
      <p:sp>
        <p:nvSpPr>
          <p:cNvPr id="2" name="Номер слайда 1"/>
          <p:cNvSpPr>
            <a:spLocks noGrp="1"/>
          </p:cNvSpPr>
          <p:nvPr>
            <p:ph type="sldNum" sz="quarter" idx="12"/>
          </p:nvPr>
        </p:nvSpPr>
        <p:spPr>
          <a:xfrm>
            <a:off x="9093200" y="6386830"/>
            <a:ext cx="2743200" cy="365125"/>
          </a:xfrm>
        </p:spPr>
        <p:txBody>
          <a:bodyPr/>
          <a:lstStyle/>
          <a:p>
            <a:fld id="{BEF8F545-2667-4787-8FEA-A2A7CE9C9C60}" type="slidenum">
              <a:rPr lang="ru-RU" smtClean="0">
                <a:latin typeface="Arial Narrow" panose="020B0606020202030204" pitchFamily="34" charset="0"/>
              </a:rPr>
              <a:pPr/>
              <a:t>23</a:t>
            </a:fld>
            <a:endParaRPr lang="ru-RU" dirty="0">
              <a:latin typeface="Arial Narrow" panose="020B0606020202030204" pitchFamily="34" charset="0"/>
            </a:endParaRPr>
          </a:p>
        </p:txBody>
      </p:sp>
    </p:spTree>
    <p:extLst>
      <p:ext uri="{BB962C8B-B14F-4D97-AF65-F5344CB8AC3E}">
        <p14:creationId xmlns:p14="http://schemas.microsoft.com/office/powerpoint/2010/main" val="3895283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167803831"/>
              </p:ext>
            </p:extLst>
          </p:nvPr>
        </p:nvGraphicFramePr>
        <p:xfrm>
          <a:off x="0" y="1337667"/>
          <a:ext cx="12192000" cy="247391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4333696"/>
                    </a:ext>
                  </a:extLst>
                </a:gridCol>
                <a:gridCol w="4064000">
                  <a:extLst>
                    <a:ext uri="{9D8B030D-6E8A-4147-A177-3AD203B41FA5}">
                      <a16:colId xmlns:a16="http://schemas.microsoft.com/office/drawing/2014/main" val="679028765"/>
                    </a:ext>
                  </a:extLst>
                </a:gridCol>
                <a:gridCol w="4064000">
                  <a:extLst>
                    <a:ext uri="{9D8B030D-6E8A-4147-A177-3AD203B41FA5}">
                      <a16:colId xmlns:a16="http://schemas.microsoft.com/office/drawing/2014/main" val="3022658583"/>
                    </a:ext>
                  </a:extLst>
                </a:gridCol>
              </a:tblGrid>
              <a:tr h="79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chemeClr val="accent5">
                              <a:lumMod val="20000"/>
                              <a:lumOff val="80000"/>
                            </a:schemeClr>
                          </a:solidFill>
                          <a:effectLst/>
                          <a:uLnTx/>
                          <a:uFillTx/>
                          <a:latin typeface="Times New Roman" panose="02020603050405020304" pitchFamily="18" charset="0"/>
                          <a:ea typeface="Open Sans" pitchFamily="34" charset="0"/>
                          <a:cs typeface="Times New Roman" panose="02020603050405020304" pitchFamily="18" charset="0"/>
                        </a:rPr>
                        <a:t>КӘСІПКЕРЛІК</a:t>
                      </a:r>
                      <a:endParaRPr lang="ru-RU"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400" b="1" i="0" u="none" strike="noStrike" kern="1200" cap="none" spc="0" normalizeH="0" baseline="0" noProof="0" dirty="0">
                          <a:ln>
                            <a:noFill/>
                          </a:ln>
                          <a:solidFill>
                            <a:schemeClr val="accent4">
                              <a:lumMod val="20000"/>
                              <a:lumOff val="80000"/>
                            </a:schemeClr>
                          </a:solidFill>
                          <a:effectLst/>
                          <a:uLnTx/>
                          <a:uFillTx/>
                          <a:latin typeface="Times New Roman" panose="02020603050405020304" pitchFamily="18" charset="0"/>
                          <a:ea typeface="Open Sans" pitchFamily="34" charset="0"/>
                          <a:cs typeface="Times New Roman" panose="02020603050405020304" pitchFamily="18" charset="0"/>
                        </a:rPr>
                        <a:t>ШЫҒАРМАШЫЛЫҚ ЖӘНЕ МӘДЕНИ ДАМУ</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chemeClr val="accent6">
                              <a:lumMod val="20000"/>
                              <a:lumOff val="80000"/>
                            </a:schemeClr>
                          </a:solidFill>
                          <a:effectLst/>
                          <a:uLnTx/>
                          <a:uFillTx/>
                          <a:latin typeface="Times New Roman" panose="02020603050405020304" pitchFamily="18" charset="0"/>
                          <a:ea typeface="Open Sans" pitchFamily="34" charset="0"/>
                          <a:cs typeface="Times New Roman" panose="02020603050405020304" pitchFamily="18" charset="0"/>
                        </a:rPr>
                        <a:t>ИНКЛЮЗИВТІ ҚОҒАМ</a:t>
                      </a:r>
                      <a:endParaRPr lang="ru-RU" sz="2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1765436"/>
                  </a:ext>
                </a:extLst>
              </a:tr>
              <a:tr h="1677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err="1">
                          <a:solidFill>
                            <a:schemeClr val="accent5"/>
                          </a:solidFill>
                          <a:latin typeface="Times New Roman" panose="02020603050405020304" pitchFamily="18" charset="0"/>
                          <a:cs typeface="Times New Roman" panose="02020603050405020304" pitchFamily="18" charset="0"/>
                        </a:rPr>
                        <a:t>Жобалық</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ойлауды</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дамыту</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негізгі</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ұйымдар</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жанынан</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жобалар</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акселераторларын</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құру</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әлеуметтік</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жобалар</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марафондарын</a:t>
                      </a:r>
                      <a:r>
                        <a:rPr lang="ru-RU" sz="1800" b="1" dirty="0">
                          <a:solidFill>
                            <a:schemeClr val="accent5"/>
                          </a:solidFill>
                          <a:latin typeface="Times New Roman" panose="02020603050405020304" pitchFamily="18" charset="0"/>
                          <a:cs typeface="Times New Roman" panose="02020603050405020304" pitchFamily="18" charset="0"/>
                        </a:rPr>
                        <a:t> </a:t>
                      </a:r>
                      <a:r>
                        <a:rPr lang="ru-RU" sz="1800" b="1" dirty="0" err="1">
                          <a:solidFill>
                            <a:schemeClr val="accent5"/>
                          </a:solidFill>
                          <a:latin typeface="Times New Roman" panose="02020603050405020304" pitchFamily="18" charset="0"/>
                          <a:cs typeface="Times New Roman" panose="02020603050405020304" pitchFamily="18" charset="0"/>
                        </a:rPr>
                        <a:t>өткізу</a:t>
                      </a:r>
                      <a:r>
                        <a:rPr lang="ru-RU" sz="1800" b="1" dirty="0">
                          <a:solidFill>
                            <a:schemeClr val="accent5"/>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err="1">
                          <a:solidFill>
                            <a:schemeClr val="accent4">
                              <a:lumMod val="75000"/>
                            </a:schemeClr>
                          </a:solidFill>
                          <a:latin typeface="Times New Roman" panose="02020603050405020304" pitchFamily="18" charset="0"/>
                          <a:cs typeface="Times New Roman" panose="02020603050405020304" pitchFamily="18" charset="0"/>
                        </a:rPr>
                        <a:t>Мәдениет</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өнер</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және</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халық</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шығармашылығы</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саласындағы</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жобаларды</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біріктіретін</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өнер</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алаңдарын</a:t>
                      </a:r>
                      <a:r>
                        <a:rPr lang="ru-RU" sz="1800" b="1" dirty="0">
                          <a:solidFill>
                            <a:schemeClr val="accent4">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4">
                              <a:lumMod val="75000"/>
                            </a:schemeClr>
                          </a:solidFill>
                          <a:latin typeface="Times New Roman" panose="02020603050405020304" pitchFamily="18" charset="0"/>
                          <a:cs typeface="Times New Roman" panose="02020603050405020304" pitchFamily="18" charset="0"/>
                        </a:rPr>
                        <a:t>дамыту</a:t>
                      </a:r>
                      <a:r>
                        <a:rPr lang="ru-RU" sz="1800" b="1" dirty="0">
                          <a:solidFill>
                            <a:schemeClr val="accent4">
                              <a:lumMod val="75000"/>
                            </a:schemeClr>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ru-RU" sz="1800" b="1" dirty="0" err="1">
                          <a:solidFill>
                            <a:schemeClr val="accent6">
                              <a:lumMod val="75000"/>
                            </a:schemeClr>
                          </a:solidFill>
                          <a:latin typeface="Times New Roman" panose="02020603050405020304" pitchFamily="18" charset="0"/>
                          <a:cs typeface="Times New Roman" panose="02020603050405020304" pitchFamily="18" charset="0"/>
                        </a:rPr>
                        <a:t>жетім</a:t>
                      </a:r>
                      <a:r>
                        <a:rPr lang="ru-RU" sz="1800" b="1" dirty="0">
                          <a:solidFill>
                            <a:schemeClr val="accent6">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6">
                              <a:lumMod val="75000"/>
                            </a:schemeClr>
                          </a:solidFill>
                          <a:latin typeface="Times New Roman" panose="02020603050405020304" pitchFamily="18" charset="0"/>
                          <a:cs typeface="Times New Roman" panose="02020603050405020304" pitchFamily="18" charset="0"/>
                        </a:rPr>
                        <a:t>және</a:t>
                      </a:r>
                      <a:r>
                        <a:rPr lang="ru-RU" sz="1800" b="1" dirty="0">
                          <a:solidFill>
                            <a:schemeClr val="accent6">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6">
                              <a:lumMod val="75000"/>
                            </a:schemeClr>
                          </a:solidFill>
                          <a:latin typeface="Times New Roman" panose="02020603050405020304" pitchFamily="18" charset="0"/>
                          <a:cs typeface="Times New Roman" panose="02020603050405020304" pitchFamily="18" charset="0"/>
                        </a:rPr>
                        <a:t>ата-анасының</a:t>
                      </a:r>
                      <a:r>
                        <a:rPr lang="ru-RU" sz="1800" b="1" dirty="0">
                          <a:solidFill>
                            <a:schemeClr val="accent6">
                              <a:lumMod val="75000"/>
                            </a:schemeClr>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800" b="1" dirty="0" err="1">
                          <a:solidFill>
                            <a:schemeClr val="accent6">
                              <a:lumMod val="75000"/>
                            </a:schemeClr>
                          </a:solidFill>
                          <a:latin typeface="Times New Roman" panose="02020603050405020304" pitchFamily="18" charset="0"/>
                          <a:cs typeface="Times New Roman" panose="02020603050405020304" pitchFamily="18" charset="0"/>
                        </a:rPr>
                        <a:t>қарт</a:t>
                      </a:r>
                      <a:r>
                        <a:rPr lang="ru-RU" sz="1800" b="1" dirty="0">
                          <a:solidFill>
                            <a:schemeClr val="accent6">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6">
                              <a:lumMod val="75000"/>
                            </a:schemeClr>
                          </a:solidFill>
                          <a:latin typeface="Times New Roman" panose="02020603050405020304" pitchFamily="18" charset="0"/>
                          <a:cs typeface="Times New Roman" panose="02020603050405020304" pitchFamily="18" charset="0"/>
                        </a:rPr>
                        <a:t>адамдар</a:t>
                      </a:r>
                      <a:r>
                        <a:rPr lang="ru-RU" sz="1800" b="1" dirty="0">
                          <a:solidFill>
                            <a:schemeClr val="accent6">
                              <a:lumMod val="75000"/>
                            </a:schemeClr>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800" b="1" dirty="0" err="1">
                          <a:solidFill>
                            <a:schemeClr val="accent6">
                              <a:lumMod val="75000"/>
                            </a:schemeClr>
                          </a:solidFill>
                          <a:latin typeface="Times New Roman" panose="02020603050405020304" pitchFamily="18" charset="0"/>
                          <a:cs typeface="Times New Roman" panose="02020603050405020304" pitchFamily="18" charset="0"/>
                        </a:rPr>
                        <a:t>ерекше</a:t>
                      </a:r>
                      <a:r>
                        <a:rPr lang="ru-RU" sz="1800" b="1" dirty="0">
                          <a:solidFill>
                            <a:schemeClr val="accent6">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6">
                              <a:lumMod val="75000"/>
                            </a:schemeClr>
                          </a:solidFill>
                          <a:latin typeface="Times New Roman" panose="02020603050405020304" pitchFamily="18" charset="0"/>
                          <a:cs typeface="Times New Roman" panose="02020603050405020304" pitchFamily="18" charset="0"/>
                        </a:rPr>
                        <a:t>қажеттіліктері</a:t>
                      </a:r>
                      <a:r>
                        <a:rPr lang="ru-RU" sz="1800" b="1" dirty="0">
                          <a:solidFill>
                            <a:schemeClr val="accent6">
                              <a:lumMod val="75000"/>
                            </a:schemeClr>
                          </a:solidFill>
                          <a:latin typeface="Times New Roman" panose="02020603050405020304" pitchFamily="18" charset="0"/>
                          <a:cs typeface="Times New Roman" panose="02020603050405020304" pitchFamily="18" charset="0"/>
                        </a:rPr>
                        <a:t> бар </a:t>
                      </a:r>
                      <a:r>
                        <a:rPr lang="ru-RU" sz="1800" b="1" dirty="0" err="1">
                          <a:solidFill>
                            <a:schemeClr val="accent6">
                              <a:lumMod val="75000"/>
                            </a:schemeClr>
                          </a:solidFill>
                          <a:latin typeface="Times New Roman" panose="02020603050405020304" pitchFamily="18" charset="0"/>
                          <a:cs typeface="Times New Roman" panose="02020603050405020304" pitchFamily="18" charset="0"/>
                        </a:rPr>
                        <a:t>адамдар</a:t>
                      </a:r>
                      <a:r>
                        <a:rPr lang="ru-RU" sz="1800" b="1" dirty="0">
                          <a:solidFill>
                            <a:schemeClr val="accent6">
                              <a:lumMod val="75000"/>
                            </a:schemeClr>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800" b="1" dirty="0">
                          <a:solidFill>
                            <a:schemeClr val="accent6">
                              <a:lumMod val="75000"/>
                            </a:schemeClr>
                          </a:solidFill>
                          <a:latin typeface="Times New Roman" panose="02020603050405020304" pitchFamily="18" charset="0"/>
                          <a:cs typeface="Times New Roman" panose="02020603050405020304" pitchFamily="18" charset="0"/>
                        </a:rPr>
                        <a:t>аз </a:t>
                      </a:r>
                      <a:r>
                        <a:rPr lang="ru-RU" sz="1800" b="1" dirty="0" err="1">
                          <a:solidFill>
                            <a:schemeClr val="accent6">
                              <a:lumMod val="75000"/>
                            </a:schemeClr>
                          </a:solidFill>
                          <a:latin typeface="Times New Roman" panose="02020603050405020304" pitchFamily="18" charset="0"/>
                          <a:cs typeface="Times New Roman" panose="02020603050405020304" pitchFamily="18" charset="0"/>
                        </a:rPr>
                        <a:t>қамтылған</a:t>
                      </a:r>
                      <a:r>
                        <a:rPr lang="ru-RU" sz="1800" b="1" dirty="0">
                          <a:solidFill>
                            <a:schemeClr val="accent6">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6">
                              <a:lumMod val="75000"/>
                            </a:schemeClr>
                          </a:solidFill>
                          <a:latin typeface="Times New Roman" panose="02020603050405020304" pitchFamily="18" charset="0"/>
                          <a:cs typeface="Times New Roman" panose="02020603050405020304" pitchFamily="18" charset="0"/>
                        </a:rPr>
                        <a:t>отбасылар</a:t>
                      </a:r>
                      <a:r>
                        <a:rPr lang="ru-RU" sz="1800" b="1" dirty="0">
                          <a:solidFill>
                            <a:schemeClr val="accent6">
                              <a:lumMod val="75000"/>
                            </a:schemeClr>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634237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305269863"/>
              </p:ext>
            </p:extLst>
          </p:nvPr>
        </p:nvGraphicFramePr>
        <p:xfrm>
          <a:off x="-1" y="4111624"/>
          <a:ext cx="12192000" cy="250009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4333696"/>
                    </a:ext>
                  </a:extLst>
                </a:gridCol>
                <a:gridCol w="4064000">
                  <a:extLst>
                    <a:ext uri="{9D8B030D-6E8A-4147-A177-3AD203B41FA5}">
                      <a16:colId xmlns:a16="http://schemas.microsoft.com/office/drawing/2014/main" val="679028765"/>
                    </a:ext>
                  </a:extLst>
                </a:gridCol>
                <a:gridCol w="4064000">
                  <a:extLst>
                    <a:ext uri="{9D8B030D-6E8A-4147-A177-3AD203B41FA5}">
                      <a16:colId xmlns:a16="http://schemas.microsoft.com/office/drawing/2014/main" val="3022658583"/>
                    </a:ext>
                  </a:extLst>
                </a:gridCol>
              </a:tblGrid>
              <a:tr h="796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chemeClr val="accent3">
                              <a:lumMod val="20000"/>
                              <a:lumOff val="80000"/>
                            </a:schemeClr>
                          </a:solidFill>
                          <a:effectLst/>
                          <a:uLnTx/>
                          <a:uFillTx/>
                          <a:latin typeface="Times New Roman" panose="02020603050405020304" pitchFamily="18" charset="0"/>
                          <a:ea typeface="Open Sans" pitchFamily="34" charset="0"/>
                          <a:cs typeface="Times New Roman" panose="02020603050405020304" pitchFamily="18" charset="0"/>
                        </a:rPr>
                        <a:t>ЭКОЛОГИЯ</a:t>
                      </a:r>
                    </a:p>
                    <a:p>
                      <a:pPr algn="ctr"/>
                      <a:endParaRPr lang="ru-RU" sz="24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2400" b="1" i="0" u="none" strike="noStrike" kern="1200" cap="none" spc="0" normalizeH="0" baseline="0" noProof="0" dirty="0">
                          <a:ln>
                            <a:noFill/>
                          </a:ln>
                          <a:solidFill>
                            <a:schemeClr val="accent2">
                              <a:lumMod val="20000"/>
                              <a:lumOff val="80000"/>
                            </a:schemeClr>
                          </a:solidFill>
                          <a:effectLst/>
                          <a:uLnTx/>
                          <a:uFillTx/>
                          <a:latin typeface="Times New Roman" panose="02020603050405020304" pitchFamily="18" charset="0"/>
                          <a:ea typeface="Open Sans" pitchFamily="34" charset="0"/>
                          <a:cs typeface="Times New Roman" panose="02020603050405020304" pitchFamily="18" charset="0"/>
                        </a:rPr>
                        <a:t>БІЛІМ БЕРУ ЖОБАЛАРЫ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noProof="0" dirty="0">
                          <a:solidFill>
                            <a:schemeClr val="accent1">
                              <a:lumMod val="20000"/>
                              <a:lumOff val="80000"/>
                            </a:schemeClr>
                          </a:solidFill>
                          <a:latin typeface="Times New Roman" panose="02020603050405020304" pitchFamily="18" charset="0"/>
                          <a:ea typeface="Open Sans" pitchFamily="34" charset="0"/>
                          <a:cs typeface="Times New Roman" panose="02020603050405020304" pitchFamily="18" charset="0"/>
                        </a:rPr>
                        <a:t>ТУРИЗМ</a:t>
                      </a:r>
                      <a:endParaRPr lang="ru-RU" sz="24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1765436"/>
                  </a:ext>
                </a:extLst>
              </a:tr>
              <a:tr h="1677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err="1">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Халықтың</a:t>
                      </a:r>
                      <a:r>
                        <a:rPr lang="ru-RU" sz="1800" b="1" kern="1200" dirty="0">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экологиялық</a:t>
                      </a:r>
                      <a:r>
                        <a:rPr lang="ru-RU" sz="1800" b="1" kern="1200" dirty="0">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көзқарасын</a:t>
                      </a:r>
                      <a:r>
                        <a:rPr lang="ru-RU" sz="1800" b="1" kern="1200" dirty="0">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қалыптастыру</a:t>
                      </a:r>
                      <a:r>
                        <a:rPr lang="ru-RU" sz="1800" b="1" kern="1200" dirty="0">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экологиялық</a:t>
                      </a:r>
                      <a:r>
                        <a:rPr lang="ru-RU" sz="1800" b="1" kern="1200" dirty="0">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жобаларды</a:t>
                      </a:r>
                      <a:r>
                        <a:rPr lang="ru-RU" sz="1800" b="1" kern="1200" dirty="0">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lumMod val="75000"/>
                              <a:lumOff val="25000"/>
                            </a:schemeClr>
                          </a:solidFill>
                          <a:effectLst/>
                          <a:latin typeface="Times New Roman" panose="02020603050405020304" pitchFamily="18" charset="0"/>
                          <a:ea typeface="+mn-ea"/>
                          <a:cs typeface="Times New Roman" panose="02020603050405020304" pitchFamily="18" charset="0"/>
                        </a:rPr>
                        <a:t>қолдау</a:t>
                      </a:r>
                      <a:endParaRPr lang="ru-RU" b="1" dirty="0">
                        <a:solidFill>
                          <a:schemeClr val="tx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1" dirty="0">
                          <a:solidFill>
                            <a:schemeClr val="accent2">
                              <a:lumMod val="75000"/>
                            </a:schemeClr>
                          </a:solidFill>
                          <a:latin typeface="Times New Roman" panose="02020603050405020304" pitchFamily="18" charset="0"/>
                          <a:cs typeface="Times New Roman" panose="02020603050405020304" pitchFamily="18" charset="0"/>
                        </a:rPr>
                        <a:t>IT-</a:t>
                      </a:r>
                      <a:r>
                        <a:rPr lang="ru-RU" sz="1800" b="1" dirty="0" err="1">
                          <a:solidFill>
                            <a:schemeClr val="accent2">
                              <a:lumMod val="75000"/>
                            </a:schemeClr>
                          </a:solidFill>
                          <a:latin typeface="Times New Roman" panose="02020603050405020304" pitchFamily="18" charset="0"/>
                          <a:cs typeface="Times New Roman" panose="02020603050405020304" pitchFamily="18" charset="0"/>
                        </a:rPr>
                        <a:t>сауаттылық</a:t>
                      </a:r>
                      <a:endParaRPr lang="ru-RU" sz="1800" b="1" dirty="0">
                        <a:solidFill>
                          <a:schemeClr val="accent2">
                            <a:lumMod val="75000"/>
                          </a:schemeClr>
                        </a:solidFill>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1" dirty="0" err="1">
                          <a:solidFill>
                            <a:schemeClr val="accent2">
                              <a:lumMod val="75000"/>
                            </a:schemeClr>
                          </a:solidFill>
                          <a:latin typeface="Times New Roman" panose="02020603050405020304" pitchFamily="18" charset="0"/>
                          <a:cs typeface="Times New Roman" panose="02020603050405020304" pitchFamily="18" charset="0"/>
                        </a:rPr>
                        <a:t>Қаржылық</a:t>
                      </a:r>
                      <a:r>
                        <a:rPr lang="ru-RU" sz="1800" b="1" dirty="0">
                          <a:solidFill>
                            <a:schemeClr val="accent2">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2">
                              <a:lumMod val="75000"/>
                            </a:schemeClr>
                          </a:solidFill>
                          <a:latin typeface="Times New Roman" panose="02020603050405020304" pitchFamily="18" charset="0"/>
                          <a:cs typeface="Times New Roman" panose="02020603050405020304" pitchFamily="18" charset="0"/>
                        </a:rPr>
                        <a:t>сауаттылық</a:t>
                      </a:r>
                      <a:endParaRPr lang="ru-RU" sz="1800" b="1" dirty="0">
                        <a:solidFill>
                          <a:schemeClr val="accent2">
                            <a:lumMod val="75000"/>
                          </a:schemeClr>
                        </a:solidFill>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1" dirty="0" err="1">
                          <a:solidFill>
                            <a:schemeClr val="accent2">
                              <a:lumMod val="75000"/>
                            </a:schemeClr>
                          </a:solidFill>
                          <a:latin typeface="Times New Roman" panose="02020603050405020304" pitchFamily="18" charset="0"/>
                          <a:cs typeface="Times New Roman" panose="02020603050405020304" pitchFamily="18" charset="0"/>
                        </a:rPr>
                        <a:t>Құқықтық</a:t>
                      </a:r>
                      <a:r>
                        <a:rPr lang="ru-RU" sz="1800" b="1" dirty="0">
                          <a:solidFill>
                            <a:schemeClr val="accent2">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2">
                              <a:lumMod val="75000"/>
                            </a:schemeClr>
                          </a:solidFill>
                          <a:latin typeface="Times New Roman" panose="02020603050405020304" pitchFamily="18" charset="0"/>
                          <a:cs typeface="Times New Roman" panose="02020603050405020304" pitchFamily="18" charset="0"/>
                        </a:rPr>
                        <a:t>сауаттылық</a:t>
                      </a:r>
                      <a:endParaRPr lang="ru-RU" sz="1800" b="1" dirty="0">
                        <a:solidFill>
                          <a:schemeClr val="accent2">
                            <a:lumMod val="75000"/>
                          </a:schemeClr>
                        </a:solidFill>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1" dirty="0">
                          <a:solidFill>
                            <a:schemeClr val="accent2">
                              <a:lumMod val="75000"/>
                            </a:schemeClr>
                          </a:solidFill>
                          <a:latin typeface="Times New Roman" panose="02020603050405020304" pitchFamily="18" charset="0"/>
                          <a:cs typeface="Times New Roman" panose="02020603050405020304" pitchFamily="18" charset="0"/>
                        </a:rPr>
                        <a:t>Медиа </a:t>
                      </a:r>
                      <a:r>
                        <a:rPr lang="ru-RU" sz="1800" b="1" dirty="0" err="1">
                          <a:solidFill>
                            <a:schemeClr val="accent2">
                              <a:lumMod val="75000"/>
                            </a:schemeClr>
                          </a:solidFill>
                          <a:latin typeface="Times New Roman" panose="02020603050405020304" pitchFamily="18" charset="0"/>
                          <a:cs typeface="Times New Roman" panose="02020603050405020304" pitchFamily="18" charset="0"/>
                        </a:rPr>
                        <a:t>сауаттылық</a:t>
                      </a:r>
                      <a:endParaRPr lang="ru-RU" sz="1800" b="1" dirty="0">
                        <a:solidFill>
                          <a:schemeClr val="accent2">
                            <a:lumMod val="75000"/>
                          </a:schemeClr>
                        </a:solidFill>
                        <a:latin typeface="Times New Roman" panose="02020603050405020304" pitchFamily="18" charset="0"/>
                        <a:cs typeface="Times New Roman" panose="02020603050405020304" pitchFamily="18"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1" dirty="0" err="1">
                          <a:solidFill>
                            <a:schemeClr val="accent2">
                              <a:lumMod val="75000"/>
                            </a:schemeClr>
                          </a:solidFill>
                          <a:latin typeface="Times New Roman" panose="02020603050405020304" pitchFamily="18" charset="0"/>
                          <a:cs typeface="Times New Roman" panose="02020603050405020304" pitchFamily="18" charset="0"/>
                        </a:rPr>
                        <a:t>Қазақ</a:t>
                      </a:r>
                      <a:r>
                        <a:rPr lang="ru-RU" sz="1800" b="1" dirty="0">
                          <a:solidFill>
                            <a:schemeClr val="accent2">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2">
                              <a:lumMod val="75000"/>
                            </a:schemeClr>
                          </a:solidFill>
                          <a:latin typeface="Times New Roman" panose="02020603050405020304" pitchFamily="18" charset="0"/>
                          <a:cs typeface="Times New Roman" panose="02020603050405020304" pitchFamily="18" charset="0"/>
                        </a:rPr>
                        <a:t>тілі</a:t>
                      </a:r>
                      <a:r>
                        <a:rPr lang="ru-RU" sz="1800" b="1" dirty="0">
                          <a:solidFill>
                            <a:schemeClr val="accent2">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2">
                              <a:lumMod val="75000"/>
                            </a:schemeClr>
                          </a:solidFill>
                          <a:latin typeface="Times New Roman" panose="02020603050405020304" pitchFamily="18" charset="0"/>
                          <a:cs typeface="Times New Roman" panose="02020603050405020304" pitchFamily="18" charset="0"/>
                        </a:rPr>
                        <a:t>ағылшын</a:t>
                      </a:r>
                      <a:r>
                        <a:rPr lang="ru-RU" sz="1800" b="1" dirty="0">
                          <a:solidFill>
                            <a:schemeClr val="accent2">
                              <a:lumMod val="75000"/>
                            </a:schemeClr>
                          </a:solidFill>
                          <a:latin typeface="Times New Roman" panose="02020603050405020304" pitchFamily="18" charset="0"/>
                          <a:cs typeface="Times New Roman" panose="02020603050405020304" pitchFamily="18" charset="0"/>
                        </a:rPr>
                        <a:t> </a:t>
                      </a:r>
                      <a:r>
                        <a:rPr lang="ru-RU" sz="1800" b="1" dirty="0" err="1">
                          <a:solidFill>
                            <a:schemeClr val="accent2">
                              <a:lumMod val="75000"/>
                            </a:schemeClr>
                          </a:solidFill>
                          <a:latin typeface="Times New Roman" panose="02020603050405020304" pitchFamily="18" charset="0"/>
                          <a:cs typeface="Times New Roman" panose="02020603050405020304" pitchFamily="18" charset="0"/>
                        </a:rPr>
                        <a:t>тілі</a:t>
                      </a:r>
                      <a:endParaRPr lang="ru-RU" dirty="0">
                        <a:latin typeface="Times New Roman" panose="02020603050405020304" pitchFamily="18" charset="0"/>
                        <a:cs typeface="Times New Roman" panose="02020603050405020304" pitchFamily="18" charset="0"/>
                      </a:endParaRPr>
                    </a:p>
                  </a:txBody>
                  <a:tcPr/>
                </a:tc>
                <a:tc>
                  <a:txBody>
                    <a:bodyPr/>
                    <a:lstStyle/>
                    <a:p>
                      <a:pPr marL="0" indent="0">
                        <a:buFont typeface="Arial" panose="020B0604020202020204" pitchFamily="34" charset="0"/>
                        <a:buNone/>
                      </a:pPr>
                      <a:r>
                        <a:rPr lang="ru-RU" sz="1800" b="1" kern="1200" dirty="0" err="1">
                          <a:solidFill>
                            <a:schemeClr val="accent1">
                              <a:lumMod val="75000"/>
                            </a:schemeClr>
                          </a:solidFill>
                          <a:effectLst/>
                          <a:latin typeface="Times New Roman" panose="02020603050405020304" pitchFamily="18" charset="0"/>
                          <a:ea typeface="+mn-ea"/>
                          <a:cs typeface="Times New Roman" panose="02020603050405020304" pitchFamily="18" charset="0"/>
                        </a:rPr>
                        <a:t>Ауылшаруашылық</a:t>
                      </a:r>
                      <a:r>
                        <a:rPr lang="ru-RU" sz="1800" b="1" kern="1200" dirty="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accent1">
                              <a:lumMod val="75000"/>
                            </a:schemeClr>
                          </a:solidFill>
                          <a:effectLst/>
                          <a:latin typeface="Times New Roman" panose="02020603050405020304" pitchFamily="18" charset="0"/>
                          <a:ea typeface="+mn-ea"/>
                          <a:cs typeface="Times New Roman" panose="02020603050405020304" pitchFamily="18" charset="0"/>
                        </a:rPr>
                        <a:t>өлкетану</a:t>
                      </a:r>
                      <a:r>
                        <a:rPr lang="ru-RU" sz="1800" b="1" kern="1200" dirty="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accent1">
                              <a:lumMod val="75000"/>
                            </a:schemeClr>
                          </a:solidFill>
                          <a:effectLst/>
                          <a:latin typeface="Times New Roman" panose="02020603050405020304" pitchFamily="18" charset="0"/>
                          <a:ea typeface="+mn-ea"/>
                          <a:cs typeface="Times New Roman" panose="02020603050405020304" pitchFamily="18" charset="0"/>
                        </a:rPr>
                        <a:t>білім</a:t>
                      </a:r>
                      <a:r>
                        <a:rPr lang="ru-RU" sz="1800" b="1" kern="1200" dirty="0">
                          <a:solidFill>
                            <a:schemeClr val="accent1">
                              <a:lumMod val="75000"/>
                            </a:schemeClr>
                          </a:solidFill>
                          <a:effectLst/>
                          <a:latin typeface="Times New Roman" panose="02020603050405020304" pitchFamily="18" charset="0"/>
                          <a:ea typeface="+mn-ea"/>
                          <a:cs typeface="Times New Roman" panose="02020603050405020304" pitchFamily="18" charset="0"/>
                        </a:rPr>
                        <a:t> беру </a:t>
                      </a:r>
                      <a:r>
                        <a:rPr lang="ru-RU" sz="1800" b="1" kern="1200" dirty="0" err="1">
                          <a:solidFill>
                            <a:schemeClr val="accent1">
                              <a:lumMod val="75000"/>
                            </a:schemeClr>
                          </a:solidFill>
                          <a:effectLst/>
                          <a:latin typeface="Times New Roman" panose="02020603050405020304" pitchFamily="18" charset="0"/>
                          <a:ea typeface="+mn-ea"/>
                          <a:cs typeface="Times New Roman" panose="02020603050405020304" pitchFamily="18" charset="0"/>
                        </a:rPr>
                        <a:t>туризмін</a:t>
                      </a:r>
                      <a:r>
                        <a:rPr lang="ru-RU" sz="1800" b="1" kern="1200" dirty="0">
                          <a:solidFill>
                            <a:schemeClr val="accent1">
                              <a:lumMod val="75000"/>
                            </a:schemeClr>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accent1">
                              <a:lumMod val="75000"/>
                            </a:schemeClr>
                          </a:solidFill>
                          <a:effectLst/>
                          <a:latin typeface="Times New Roman" panose="02020603050405020304" pitchFamily="18" charset="0"/>
                          <a:ea typeface="+mn-ea"/>
                          <a:cs typeface="Times New Roman" panose="02020603050405020304" pitchFamily="18" charset="0"/>
                        </a:rPr>
                        <a:t>дамыту</a:t>
                      </a:r>
                      <a:r>
                        <a:rPr lang="ru-RU" sz="1800" b="1" kern="1200" dirty="0">
                          <a:solidFill>
                            <a:schemeClr val="accent1">
                              <a:lumMod val="75000"/>
                            </a:schemeClr>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2986342371"/>
                  </a:ext>
                </a:extLst>
              </a:tr>
            </a:tbl>
          </a:graphicData>
        </a:graphic>
      </p:graphicFrame>
      <p:sp>
        <p:nvSpPr>
          <p:cNvPr id="10" name="Заголовок 1">
            <a:extLst>
              <a:ext uri="{FF2B5EF4-FFF2-40B4-BE49-F238E27FC236}">
                <a16:creationId xmlns:a16="http://schemas.microsoft.com/office/drawing/2014/main" id="{0B690CD7-9627-EF4A-84BD-BC4DA387464A}"/>
              </a:ext>
            </a:extLst>
          </p:cNvPr>
          <p:cNvSpPr txBox="1">
            <a:spLocks/>
          </p:cNvSpPr>
          <p:nvPr/>
        </p:nvSpPr>
        <p:spPr>
          <a:xfrm>
            <a:off x="325120" y="579324"/>
            <a:ext cx="11740983" cy="6520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b="1" dirty="0" err="1">
                <a:solidFill>
                  <a:srgbClr val="D93888"/>
                </a:solidFill>
                <a:latin typeface="Times New Roman" panose="02020603050405020304" pitchFamily="18" charset="0"/>
                <a:cs typeface="Times New Roman" panose="02020603050405020304" pitchFamily="18" charset="0"/>
              </a:rPr>
              <a:t>Акселераторға</a:t>
            </a:r>
            <a:r>
              <a:rPr lang="ru-RU" sz="2800" b="1" dirty="0">
                <a:solidFill>
                  <a:srgbClr val="D93888"/>
                </a:solidFill>
                <a:latin typeface="Times New Roman" panose="02020603050405020304" pitchFamily="18" charset="0"/>
                <a:cs typeface="Times New Roman" panose="02020603050405020304" pitchFamily="18" charset="0"/>
              </a:rPr>
              <a:t> </a:t>
            </a:r>
            <a:r>
              <a:rPr lang="ru-RU" sz="2800" b="1" dirty="0" err="1">
                <a:solidFill>
                  <a:srgbClr val="D93888"/>
                </a:solidFill>
                <a:latin typeface="Times New Roman" panose="02020603050405020304" pitchFamily="18" charset="0"/>
                <a:cs typeface="Times New Roman" panose="02020603050405020304" pitchFamily="18" charset="0"/>
              </a:rPr>
              <a:t>іріктелген</a:t>
            </a:r>
            <a:r>
              <a:rPr lang="ru-RU" sz="2800" b="1" dirty="0">
                <a:solidFill>
                  <a:srgbClr val="D93888"/>
                </a:solidFill>
                <a:latin typeface="Times New Roman" panose="02020603050405020304" pitchFamily="18" charset="0"/>
                <a:cs typeface="Times New Roman" panose="02020603050405020304" pitchFamily="18" charset="0"/>
              </a:rPr>
              <a:t> </a:t>
            </a:r>
            <a:r>
              <a:rPr lang="ru-RU" sz="2800" b="1" dirty="0" err="1">
                <a:solidFill>
                  <a:srgbClr val="D93888"/>
                </a:solidFill>
                <a:latin typeface="Times New Roman" panose="02020603050405020304" pitchFamily="18" charset="0"/>
                <a:cs typeface="Times New Roman" panose="02020603050405020304" pitchFamily="18" charset="0"/>
              </a:rPr>
              <a:t>жобалар</a:t>
            </a:r>
            <a:r>
              <a:rPr lang="ru-RU" sz="2800" b="1" dirty="0">
                <a:solidFill>
                  <a:srgbClr val="D93888"/>
                </a:solidFill>
                <a:latin typeface="Times New Roman" panose="02020603050405020304" pitchFamily="18" charset="0"/>
                <a:cs typeface="Times New Roman" panose="02020603050405020304" pitchFamily="18" charset="0"/>
              </a:rPr>
              <a:t> </a:t>
            </a:r>
            <a:r>
              <a:rPr lang="ru-RU" sz="2800" b="1" dirty="0" err="1">
                <a:solidFill>
                  <a:srgbClr val="D93888"/>
                </a:solidFill>
                <a:latin typeface="Times New Roman" panose="02020603050405020304" pitchFamily="18" charset="0"/>
                <a:cs typeface="Times New Roman" panose="02020603050405020304" pitchFamily="18" charset="0"/>
              </a:rPr>
              <a:t>қызметінің</a:t>
            </a:r>
            <a:r>
              <a:rPr lang="ru-RU" sz="2800" b="1" dirty="0">
                <a:solidFill>
                  <a:srgbClr val="D93888"/>
                </a:solidFill>
                <a:latin typeface="Times New Roman" panose="02020603050405020304" pitchFamily="18" charset="0"/>
                <a:cs typeface="Times New Roman" panose="02020603050405020304" pitchFamily="18" charset="0"/>
              </a:rPr>
              <a:t> </a:t>
            </a:r>
            <a:r>
              <a:rPr lang="ru-RU" sz="2800" b="1" dirty="0" err="1">
                <a:solidFill>
                  <a:srgbClr val="D93888"/>
                </a:solidFill>
                <a:latin typeface="Times New Roman" panose="02020603050405020304" pitchFamily="18" charset="0"/>
                <a:cs typeface="Times New Roman" panose="02020603050405020304" pitchFamily="18" charset="0"/>
              </a:rPr>
              <a:t>бағыттары</a:t>
            </a:r>
            <a:endParaRPr lang="ru-RU" sz="2800" b="1" dirty="0">
              <a:solidFill>
                <a:srgbClr val="D93888"/>
              </a:solidFill>
              <a:latin typeface="Times New Roman" panose="02020603050405020304" pitchFamily="18" charset="0"/>
              <a:cs typeface="Times New Roman" panose="02020603050405020304" pitchFamily="18" charset="0"/>
            </a:endParaRPr>
          </a:p>
        </p:txBody>
      </p:sp>
      <p:cxnSp>
        <p:nvCxnSpPr>
          <p:cNvPr id="11" name="Прямая соединительная линия 10"/>
          <p:cNvCxnSpPr/>
          <p:nvPr/>
        </p:nvCxnSpPr>
        <p:spPr>
          <a:xfrm>
            <a:off x="0" y="1140639"/>
            <a:ext cx="12192000" cy="0"/>
          </a:xfrm>
          <a:prstGeom prst="line">
            <a:avLst/>
          </a:prstGeom>
          <a:ln w="38100">
            <a:solidFill>
              <a:srgbClr val="D93888"/>
            </a:solidFill>
            <a:prstDash val="solid"/>
          </a:ln>
        </p:spPr>
        <p:style>
          <a:lnRef idx="3">
            <a:schemeClr val="dk1"/>
          </a:lnRef>
          <a:fillRef idx="0">
            <a:schemeClr val="dk1"/>
          </a:fillRef>
          <a:effectRef idx="2">
            <a:schemeClr val="dk1"/>
          </a:effectRef>
          <a:fontRef idx="minor">
            <a:schemeClr val="tx1"/>
          </a:fontRef>
        </p:style>
      </p:cxnSp>
      <p:pic>
        <p:nvPicPr>
          <p:cNvPr id="12" name="Рисунок 11">
            <a:extLst>
              <a:ext uri="{FF2B5EF4-FFF2-40B4-BE49-F238E27FC236}">
                <a16:creationId xmlns:a16="http://schemas.microsoft.com/office/drawing/2014/main" id="{6128F28E-9E34-014E-9FE7-C31E58722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201" y="162520"/>
            <a:ext cx="1987357" cy="392499"/>
          </a:xfrm>
          <a:prstGeom prst="rect">
            <a:avLst/>
          </a:prstGeom>
        </p:spPr>
      </p:pic>
    </p:spTree>
    <p:extLst>
      <p:ext uri="{BB962C8B-B14F-4D97-AF65-F5344CB8AC3E}">
        <p14:creationId xmlns:p14="http://schemas.microsoft.com/office/powerpoint/2010/main" val="215990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50275" y="6515374"/>
            <a:ext cx="2803525" cy="365125"/>
          </a:xfrm>
        </p:spPr>
        <p:txBody>
          <a:bodyPr/>
          <a:lstStyle/>
          <a:p>
            <a:pPr>
              <a:defRPr/>
            </a:pPr>
            <a:fld id="{36C9AF69-FCCF-44F5-B81D-8E7D59D76E0C}" type="slidenum">
              <a:rPr lang="ru-RU">
                <a:solidFill>
                  <a:schemeClr val="tx1"/>
                </a:solidFill>
              </a:rPr>
              <a:pPr>
                <a:defRPr/>
              </a:pPr>
              <a:t>25</a:t>
            </a:fld>
            <a:endParaRPr lang="ru-RU">
              <a:solidFill>
                <a:schemeClr val="tx1"/>
              </a:solidFill>
            </a:endParaRPr>
          </a:p>
        </p:txBody>
      </p:sp>
      <p:sp>
        <p:nvSpPr>
          <p:cNvPr id="5" name="Прямоугольник 4"/>
          <p:cNvSpPr/>
          <p:nvPr/>
        </p:nvSpPr>
        <p:spPr>
          <a:xfrm>
            <a:off x="242888" y="1100272"/>
            <a:ext cx="5753100" cy="18032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БӘСЕКЕГЕ ҚАБІЛЕТТІЛІК</a:t>
            </a:r>
          </a:p>
          <a:p>
            <a:pPr algn="ctr" fontAlgn="auto">
              <a:spcBef>
                <a:spcPts val="0"/>
              </a:spcBef>
              <a:spcAft>
                <a:spcPts val="0"/>
              </a:spcAft>
              <a:defRPr/>
            </a:pPr>
            <a:r>
              <a:rPr lang="ru-RU" sz="1600" dirty="0" err="1">
                <a:solidFill>
                  <a:schemeClr val="tx1"/>
                </a:solidFill>
                <a:latin typeface="Times New Roman" panose="02020603050405020304" pitchFamily="18" charset="0"/>
                <a:cs typeface="Times New Roman" panose="02020603050405020304" pitchFamily="18" charset="0"/>
              </a:rPr>
              <a:t>Қазіргі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әлемдегі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басты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жетістік</a:t>
            </a:r>
            <a:r>
              <a:rPr lang="ru-RU" sz="1600" dirty="0">
                <a:solidFill>
                  <a:schemeClr val="tx1"/>
                </a:solidFill>
                <a:latin typeface="Times New Roman" panose="02020603050405020304" pitchFamily="18" charset="0"/>
                <a:cs typeface="Times New Roman" panose="02020603050405020304" pitchFamily="18" charset="0"/>
              </a:rPr>
              <a:t> факторы </a:t>
            </a:r>
            <a:r>
              <a:rPr lang="ru-RU" sz="1600" dirty="0" err="1">
                <a:solidFill>
                  <a:schemeClr val="tx1"/>
                </a:solidFill>
                <a:latin typeface="Times New Roman" panose="02020603050405020304" pitchFamily="18" charset="0"/>
                <a:cs typeface="Times New Roman" panose="02020603050405020304" pitchFamily="18" charset="0"/>
              </a:rPr>
              <a:t>тиімді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байланыс</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ынтымақтастық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синергия </a:t>
            </a:r>
            <a:r>
              <a:rPr lang="ru-RU" sz="1600" dirty="0" err="1">
                <a:solidFill>
                  <a:schemeClr val="tx1"/>
                </a:solidFill>
                <a:latin typeface="Times New Roman" panose="02020603050405020304" pitchFamily="18" charset="0"/>
                <a:cs typeface="Times New Roman" panose="02020603050405020304" pitchFamily="18" charset="0"/>
              </a:rPr>
              <a:t>мүмкіндігі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болып</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табылады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Біз</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жобаларға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кластерлерге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бірігуге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өз</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қызметі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саласында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экожүйені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дамытуға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көмектесеміз</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234950" y="3031777"/>
            <a:ext cx="5753100" cy="18032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ПРАГМАТИЗМ</a:t>
            </a:r>
          </a:p>
          <a:p>
            <a:pPr algn="ctr" fontAlgn="auto">
              <a:spcBef>
                <a:spcPts val="0"/>
              </a:spcBef>
              <a:spcAft>
                <a:spcPts val="0"/>
              </a:spcAft>
              <a:defRPr/>
            </a:pPr>
            <a:r>
              <a:rPr lang="ru-RU" sz="1600" dirty="0" err="1">
                <a:solidFill>
                  <a:schemeClr val="tx1"/>
                </a:solidFill>
                <a:latin typeface="Times New Roman" panose="02020603050405020304" pitchFamily="18" charset="0"/>
                <a:cs typeface="Times New Roman" panose="02020603050405020304" pitchFamily="18" charset="0"/>
              </a:rPr>
              <a:t>Әлеуметтік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кәсіпкерлікті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Еріктілер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қызметті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тәлімгерлікті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өзара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көмекті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дамыту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бүгінде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әлемдік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трендке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айналды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Біз</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өз</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қызметімізді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кеңейтуге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тұрақты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дамуға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масштабтауға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дайындаймыз</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7" name="Прямоугольник 6"/>
          <p:cNvSpPr/>
          <p:nvPr/>
        </p:nvSpPr>
        <p:spPr>
          <a:xfrm>
            <a:off x="246063" y="4962868"/>
            <a:ext cx="5753100" cy="18032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БІЛІМНІҢ САЛТАНАТ ҚҰРУЫ</a:t>
            </a:r>
          </a:p>
          <a:p>
            <a:pPr algn="ctr" fontAlgn="auto">
              <a:spcBef>
                <a:spcPts val="0"/>
              </a:spcBef>
              <a:spcAft>
                <a:spcPts val="0"/>
              </a:spcAft>
              <a:defRPr/>
            </a:pPr>
            <a:r>
              <a:rPr lang="ru-RU" sz="1600" dirty="0" err="1">
                <a:solidFill>
                  <a:schemeClr val="tx1"/>
                </a:solidFill>
                <a:latin typeface="Times New Roman" panose="02020603050405020304" pitchFamily="18" charset="0"/>
                <a:cs typeface="Times New Roman" panose="02020603050405020304" pitchFamily="18" charset="0"/>
              </a:rPr>
              <a:t>Ақпарат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бүгінде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әлемде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қол</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жетімді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болып</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келеді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Білімді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тарататын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адамның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жеке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тәжірибесі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шынымен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құнды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болады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Акселераторда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ең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жоғары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деңгейдегі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сарапшылар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әрбір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үшін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жеке</a:t>
            </a:r>
            <a:r>
              <a:rPr lang="ru-RU" sz="1600" dirty="0">
                <a:solidFill>
                  <a:schemeClr val="tx1"/>
                </a:solidFill>
                <a:latin typeface="Times New Roman" panose="02020603050405020304" pitchFamily="18" charset="0"/>
                <a:cs typeface="Times New Roman" panose="02020603050405020304" pitchFamily="18" charset="0"/>
              </a:rPr>
              <a:t> даму </a:t>
            </a:r>
            <a:r>
              <a:rPr lang="ru-RU" sz="1600" dirty="0" err="1">
                <a:solidFill>
                  <a:schemeClr val="tx1"/>
                </a:solidFill>
                <a:latin typeface="Times New Roman" panose="02020603050405020304" pitchFamily="18" charset="0"/>
                <a:cs typeface="Times New Roman" panose="02020603050405020304" pitchFamily="18" charset="0"/>
              </a:rPr>
              <a:t>траекториясын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акселерация </a:t>
            </a:r>
            <a:r>
              <a:rPr lang="ru-RU" sz="1600" dirty="0" err="1">
                <a:solidFill>
                  <a:schemeClr val="tx1"/>
                </a:solidFill>
                <a:latin typeface="Times New Roman" panose="02020603050405020304" pitchFamily="18" charset="0"/>
                <a:cs typeface="Times New Roman" panose="02020603050405020304" pitchFamily="18" charset="0"/>
              </a:rPr>
              <a:t>бағдарламасын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қалыптастырады</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8" name="Прямоугольник 7"/>
          <p:cNvSpPr/>
          <p:nvPr/>
        </p:nvSpPr>
        <p:spPr>
          <a:xfrm>
            <a:off x="6156325" y="1082809"/>
            <a:ext cx="5751513" cy="18032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САНАНЫҢ АШЫҚТЫҒЫ</a:t>
            </a:r>
          </a:p>
          <a:p>
            <a:pPr algn="ctr" fontAlgn="auto">
              <a:spcBef>
                <a:spcPts val="0"/>
              </a:spcBef>
              <a:spcAft>
                <a:spcPts val="0"/>
              </a:spcAft>
              <a:defRPr/>
            </a:pPr>
            <a:r>
              <a:rPr lang="ru-RU" sz="1600" dirty="0" err="1">
                <a:solidFill>
                  <a:schemeClr val="tx1"/>
                </a:solidFill>
                <a:latin typeface="Times New Roman" panose="02020603050405020304" pitchFamily="18" charset="0"/>
                <a:cs typeface="Times New Roman" panose="02020603050405020304" pitchFamily="18" charset="0"/>
              </a:rPr>
              <a:t>Әрбір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жобаға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жеке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көзқарас</a:t>
            </a:r>
            <a:r>
              <a:rPr lang="ru-RU" sz="1600" dirty="0">
                <a:solidFill>
                  <a:schemeClr val="tx1"/>
                </a:solidFill>
                <a:latin typeface="Times New Roman" panose="02020603050405020304" pitchFamily="18" charset="0"/>
                <a:cs typeface="Times New Roman" panose="02020603050405020304" pitchFamily="18" charset="0"/>
              </a:rPr>
              <a:t> , </a:t>
            </a:r>
            <a:r>
              <a:rPr lang="ru-RU" sz="1600" dirty="0" err="1">
                <a:solidFill>
                  <a:schemeClr val="tx1"/>
                </a:solidFill>
                <a:latin typeface="Times New Roman" panose="02020603050405020304" pitchFamily="18" charset="0"/>
                <a:cs typeface="Times New Roman" panose="02020603050405020304" pitchFamily="18" charset="0"/>
              </a:rPr>
              <a:t>жобалар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қауымдастығын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қалыптастыру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тиімді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сыртқы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өзара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байланыстарды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құру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инновациялар</a:t>
            </a:r>
            <a:r>
              <a:rPr lang="ru-RU" sz="1600" dirty="0">
                <a:solidFill>
                  <a:schemeClr val="tx1"/>
                </a:solidFill>
                <a:latin typeface="Times New Roman" panose="02020603050405020304" pitchFamily="18" charset="0"/>
                <a:cs typeface="Times New Roman" panose="02020603050405020304" pitchFamily="18" charset="0"/>
              </a:rPr>
              <a:t> мен </a:t>
            </a:r>
            <a:r>
              <a:rPr lang="ru-RU" sz="1600" dirty="0" err="1">
                <a:solidFill>
                  <a:schemeClr val="tx1"/>
                </a:solidFill>
                <a:latin typeface="Times New Roman" panose="02020603050405020304" pitchFamily="18" charset="0"/>
                <a:cs typeface="Times New Roman" panose="02020603050405020304" pitchFamily="18" charset="0"/>
              </a:rPr>
              <a:t>үздік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халықаралық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тәжірибені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енгізу</a:t>
            </a:r>
            <a:r>
              <a:rPr lang="ru-RU" sz="1600" dirty="0">
                <a:solidFill>
                  <a:schemeClr val="tx1"/>
                </a:solidFill>
                <a:latin typeface="Times New Roman" panose="02020603050405020304" pitchFamily="18" charset="0"/>
                <a:cs typeface="Times New Roman" panose="02020603050405020304" pitchFamily="18" charset="0"/>
              </a:rPr>
              <a:t>, акселерация </a:t>
            </a:r>
            <a:r>
              <a:rPr lang="ru-RU" sz="1600" dirty="0" err="1">
                <a:solidFill>
                  <a:schemeClr val="tx1"/>
                </a:solidFill>
                <a:latin typeface="Times New Roman" panose="02020603050405020304" pitchFamily="18" charset="0"/>
                <a:cs typeface="Times New Roman" panose="02020603050405020304" pitchFamily="18" charset="0"/>
              </a:rPr>
              <a:t>бағдарламасын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тұрақты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дамыту</a:t>
            </a:r>
            <a:r>
              <a:rPr lang="ru-RU" sz="1600" dirty="0">
                <a:solidFill>
                  <a:schemeClr val="tx1"/>
                </a:solidFill>
                <a:latin typeface="Times New Roman" panose="02020603050405020304" pitchFamily="18" charset="0"/>
                <a:cs typeface="Times New Roman" panose="02020603050405020304" pitchFamily="18" charset="0"/>
              </a:rPr>
              <a:t> – </a:t>
            </a:r>
            <a:r>
              <a:rPr lang="ru-RU" sz="1600" dirty="0" err="1">
                <a:solidFill>
                  <a:schemeClr val="tx1"/>
                </a:solidFill>
                <a:latin typeface="Times New Roman" panose="02020603050405020304" pitchFamily="18" charset="0"/>
                <a:cs typeface="Times New Roman" panose="02020603050405020304" pitchFamily="18" charset="0"/>
              </a:rPr>
              <a:t>мұндай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міндеттерді</a:t>
            </a:r>
            <a:r>
              <a:rPr lang="ru-RU" sz="1600" dirty="0">
                <a:solidFill>
                  <a:schemeClr val="tx1"/>
                </a:solidFill>
                <a:latin typeface="Times New Roman" panose="02020603050405020304" pitchFamily="18" charset="0"/>
                <a:cs typeface="Times New Roman" panose="02020603050405020304" pitchFamily="18" charset="0"/>
              </a:rPr>
              <a:t> Акселератор </a:t>
            </a:r>
            <a:r>
              <a:rPr lang="ru-RU" sz="1600" dirty="0" err="1">
                <a:solidFill>
                  <a:schemeClr val="tx1"/>
                </a:solidFill>
                <a:latin typeface="Times New Roman" panose="02020603050405020304" pitchFamily="18" charset="0"/>
                <a:cs typeface="Times New Roman" panose="02020603050405020304" pitchFamily="18" charset="0"/>
              </a:rPr>
              <a:t>шешеді</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6148388" y="3014314"/>
            <a:ext cx="5751512" cy="180326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ҚАЗАҚСТАННЫҢ ЭВОЛЮЦИЯЛЫҚ ДАМУЫ</a:t>
            </a:r>
          </a:p>
          <a:p>
            <a:pPr algn="ctr" fontAlgn="auto">
              <a:spcBef>
                <a:spcPts val="0"/>
              </a:spcBef>
              <a:spcAft>
                <a:spcPts val="0"/>
              </a:spcAft>
              <a:defRPr/>
            </a:pPr>
            <a:r>
              <a:rPr lang="ru-RU" sz="1400" dirty="0" err="1">
                <a:solidFill>
                  <a:schemeClr val="tx1"/>
                </a:solidFill>
                <a:latin typeface="Times New Roman" panose="02020603050405020304" pitchFamily="18" charset="0"/>
                <a:cs typeface="Times New Roman" panose="02020603050405020304" pitchFamily="18" charset="0"/>
              </a:rPr>
              <a:t>Инклюзивті</a:t>
            </a:r>
            <a:r>
              <a:rPr lang="ru-RU" sz="1400" dirty="0">
                <a:solidFill>
                  <a:schemeClr val="tx1"/>
                </a:solidFill>
                <a:latin typeface="Times New Roman" panose="02020603050405020304" pitchFamily="18" charset="0"/>
                <a:cs typeface="Times New Roman" panose="02020603050405020304" pitchFamily="18" charset="0"/>
              </a:rPr>
              <a:t> сала </a:t>
            </a:r>
            <a:r>
              <a:rPr lang="ru-RU" sz="1400" dirty="0" err="1">
                <a:solidFill>
                  <a:schemeClr val="tx1"/>
                </a:solidFill>
                <a:latin typeface="Times New Roman" panose="02020603050405020304" pitchFamily="18" charset="0"/>
                <a:cs typeface="Times New Roman" panose="02020603050405020304" pitchFamily="18" charset="0"/>
              </a:rPr>
              <a:t>жобаларын</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дамытуға</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инклюзивті</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дүниетанымды</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қалыптастыруға</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ерекше</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көңіл</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бөлінеді</a:t>
            </a:r>
            <a:r>
              <a:rPr lang="ru-RU" sz="1400" dirty="0">
                <a:solidFill>
                  <a:schemeClr val="tx1"/>
                </a:solidFill>
                <a:latin typeface="Times New Roman" panose="02020603050405020304" pitchFamily="18" charset="0"/>
                <a:cs typeface="Times New Roman" panose="02020603050405020304" pitchFamily="18" charset="0"/>
              </a:rPr>
              <a:t>. Акселератор </a:t>
            </a:r>
            <a:r>
              <a:rPr lang="ru-RU" sz="1400" dirty="0" err="1">
                <a:solidFill>
                  <a:schemeClr val="tx1"/>
                </a:solidFill>
                <a:latin typeface="Times New Roman" panose="02020603050405020304" pitchFamily="18" charset="0"/>
                <a:cs typeface="Times New Roman" panose="02020603050405020304" pitchFamily="18" charset="0"/>
              </a:rPr>
              <a:t>жобаларының</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сарапшылары</a:t>
            </a:r>
            <a:r>
              <a:rPr lang="ru-RU" sz="1400" dirty="0">
                <a:solidFill>
                  <a:schemeClr val="tx1"/>
                </a:solidFill>
                <a:latin typeface="Times New Roman" panose="02020603050405020304" pitchFamily="18" charset="0"/>
                <a:cs typeface="Times New Roman" panose="02020603050405020304" pitchFamily="18" charset="0"/>
              </a:rPr>
              <a:t> мен </a:t>
            </a:r>
            <a:r>
              <a:rPr lang="ru-RU" sz="1400" dirty="0" err="1">
                <a:solidFill>
                  <a:schemeClr val="tx1"/>
                </a:solidFill>
                <a:latin typeface="Times New Roman" panose="02020603050405020304" pitchFamily="18" charset="0"/>
                <a:cs typeface="Times New Roman" panose="02020603050405020304" pitchFamily="18" charset="0"/>
              </a:rPr>
              <a:t>көшбасшыларының</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қоғамдық</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сананы</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жаңғырту</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саласындағы</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форсайттық</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зерттеулерге</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қатысуы-Қазақстанның</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тұрақты</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дамуына</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және</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жарқын</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болашақты</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қалыптастыруға</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қосқан</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маңызды</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үлесі</a:t>
            </a:r>
            <a:r>
              <a:rPr lang="ru-RU" sz="1400" dirty="0">
                <a:solidFill>
                  <a:schemeClr val="tx1"/>
                </a:solidFill>
                <a:latin typeface="Times New Roman" panose="02020603050405020304" pitchFamily="18" charset="0"/>
                <a:cs typeface="Times New Roman" panose="02020603050405020304" pitchFamily="18" charset="0"/>
              </a:rPr>
              <a:t>.</a:t>
            </a:r>
          </a:p>
        </p:txBody>
      </p:sp>
      <p:sp>
        <p:nvSpPr>
          <p:cNvPr id="10" name="Прямоугольник 9"/>
          <p:cNvSpPr/>
          <p:nvPr/>
        </p:nvSpPr>
        <p:spPr>
          <a:xfrm>
            <a:off x="6159500" y="4945405"/>
            <a:ext cx="5751513" cy="18032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ҰЛТТЫҚ БІРЕГЕЙЛІКТІ САҚТАУ</a:t>
            </a:r>
          </a:p>
          <a:p>
            <a:pPr algn="ctr" fontAlgn="auto">
              <a:spcBef>
                <a:spcPts val="0"/>
              </a:spcBef>
              <a:spcAft>
                <a:spcPts val="0"/>
              </a:spcAft>
              <a:defRPr/>
            </a:pPr>
            <a:r>
              <a:rPr lang="ru-RU" sz="1600" dirty="0" err="1">
                <a:solidFill>
                  <a:schemeClr val="tx1"/>
                </a:solidFill>
                <a:latin typeface="Times New Roman" panose="02020603050405020304" pitchFamily="18" charset="0"/>
                <a:cs typeface="Times New Roman" panose="02020603050405020304" pitchFamily="18" charset="0"/>
              </a:rPr>
              <a:t>Мәдениет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өнер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саласындағы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қолдау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жұмыс</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істеп</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тұрған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қазақстандық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брендтерді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ілгерілету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жаңаларын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қалыптастыру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үшін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жағдай</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жасау</a:t>
            </a:r>
            <a:r>
              <a:rPr lang="ru-RU" sz="1600" dirty="0">
                <a:solidFill>
                  <a:schemeClr val="tx1"/>
                </a:solidFill>
                <a:latin typeface="Times New Roman" panose="02020603050405020304" pitchFamily="18" charset="0"/>
                <a:cs typeface="Times New Roman" panose="02020603050405020304" pitchFamily="18" charset="0"/>
              </a:rPr>
              <a:t> – </a:t>
            </a:r>
            <a:r>
              <a:rPr lang="ru-RU" sz="1600" dirty="0" err="1">
                <a:solidFill>
                  <a:schemeClr val="tx1"/>
                </a:solidFill>
                <a:latin typeface="Times New Roman" panose="02020603050405020304" pitchFamily="18" charset="0"/>
                <a:cs typeface="Times New Roman" panose="02020603050405020304" pitchFamily="18" charset="0"/>
              </a:rPr>
              <a:t>акселератордың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басты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міндеттерінің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бірі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Біз</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көшбасшыларға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өзінің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қызметі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шеңберінде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өзінің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мақсатты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аудиториясын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кеңейтуге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«Рухани жаңғыру» </a:t>
            </a:r>
            <a:r>
              <a:rPr lang="ru-RU" sz="1600" dirty="0" err="1">
                <a:solidFill>
                  <a:schemeClr val="tx1"/>
                </a:solidFill>
                <a:latin typeface="Times New Roman" panose="02020603050405020304" pitchFamily="18" charset="0"/>
                <a:cs typeface="Times New Roman" panose="02020603050405020304" pitchFamily="18" charset="0"/>
              </a:rPr>
              <a:t>қағидаттарын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таратуға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көмектесеміз</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11" name="Заголовок 1">
            <a:extLst>
              <a:ext uri="{FF2B5EF4-FFF2-40B4-BE49-F238E27FC236}">
                <a16:creationId xmlns:a16="http://schemas.microsoft.com/office/drawing/2014/main" id="{0B690CD7-9627-EF4A-84BD-BC4DA387464A}"/>
              </a:ext>
            </a:extLst>
          </p:cNvPr>
          <p:cNvSpPr txBox="1">
            <a:spLocks/>
          </p:cNvSpPr>
          <p:nvPr/>
        </p:nvSpPr>
        <p:spPr>
          <a:xfrm>
            <a:off x="325120" y="400422"/>
            <a:ext cx="11740983" cy="6520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dirty="0" err="1">
                <a:solidFill>
                  <a:srgbClr val="D93888"/>
                </a:solidFill>
                <a:latin typeface="Times New Roman" panose="02020603050405020304" pitchFamily="18" charset="0"/>
                <a:cs typeface="Times New Roman" panose="02020603050405020304" pitchFamily="18" charset="0"/>
              </a:rPr>
              <a:t>Әлеуметтік</a:t>
            </a:r>
            <a:r>
              <a:rPr lang="ru-RU" sz="2000" b="1" dirty="0">
                <a:solidFill>
                  <a:srgbClr val="D93888"/>
                </a:solidFill>
                <a:latin typeface="Times New Roman" panose="02020603050405020304" pitchFamily="18" charset="0"/>
                <a:cs typeface="Times New Roman" panose="02020603050405020304" pitchFamily="18" charset="0"/>
              </a:rPr>
              <a:t> </a:t>
            </a:r>
            <a:r>
              <a:rPr lang="ru-RU" sz="2000" b="1" dirty="0" err="1">
                <a:solidFill>
                  <a:srgbClr val="D93888"/>
                </a:solidFill>
                <a:latin typeface="Times New Roman" panose="02020603050405020304" pitchFamily="18" charset="0"/>
                <a:cs typeface="Times New Roman" panose="02020603050405020304" pitchFamily="18" charset="0"/>
              </a:rPr>
              <a:t>жобалар</a:t>
            </a:r>
            <a:r>
              <a:rPr lang="ru-RU" sz="2000" b="1" dirty="0">
                <a:solidFill>
                  <a:srgbClr val="D93888"/>
                </a:solidFill>
                <a:latin typeface="Times New Roman" panose="02020603050405020304" pitchFamily="18" charset="0"/>
                <a:cs typeface="Times New Roman" panose="02020603050405020304" pitchFamily="18" charset="0"/>
              </a:rPr>
              <a:t> </a:t>
            </a:r>
            <a:r>
              <a:rPr lang="ru-RU" sz="2000" b="1" dirty="0" err="1">
                <a:solidFill>
                  <a:srgbClr val="D93888"/>
                </a:solidFill>
                <a:latin typeface="Times New Roman" panose="02020603050405020304" pitchFamily="18" charset="0"/>
                <a:cs typeface="Times New Roman" panose="02020603050405020304" pitchFamily="18" charset="0"/>
              </a:rPr>
              <a:t>акселераторының</a:t>
            </a:r>
            <a:r>
              <a:rPr lang="ru-RU" sz="2000" b="1" dirty="0">
                <a:solidFill>
                  <a:srgbClr val="D93888"/>
                </a:solidFill>
                <a:latin typeface="Times New Roman" panose="02020603050405020304" pitchFamily="18" charset="0"/>
                <a:cs typeface="Times New Roman" panose="02020603050405020304" pitchFamily="18" charset="0"/>
              </a:rPr>
              <a:t> </a:t>
            </a:r>
            <a:r>
              <a:rPr lang="ru-RU" sz="2000" b="1" dirty="0" err="1">
                <a:solidFill>
                  <a:srgbClr val="D93888"/>
                </a:solidFill>
                <a:latin typeface="Times New Roman" panose="02020603050405020304" pitchFamily="18" charset="0"/>
                <a:cs typeface="Times New Roman" panose="02020603050405020304" pitchFamily="18" charset="0"/>
              </a:rPr>
              <a:t>жұмысындағы</a:t>
            </a:r>
            <a:r>
              <a:rPr lang="ru-RU" sz="2000" b="1" dirty="0">
                <a:solidFill>
                  <a:srgbClr val="D93888"/>
                </a:solidFill>
                <a:latin typeface="Times New Roman" panose="02020603050405020304" pitchFamily="18" charset="0"/>
                <a:cs typeface="Times New Roman" panose="02020603050405020304" pitchFamily="18" charset="0"/>
              </a:rPr>
              <a:t>  «Рухани жаңғыру»  </a:t>
            </a:r>
            <a:r>
              <a:rPr lang="ru-RU" sz="2000" b="1" dirty="0" err="1">
                <a:solidFill>
                  <a:srgbClr val="D93888"/>
                </a:solidFill>
                <a:latin typeface="Times New Roman" panose="02020603050405020304" pitchFamily="18" charset="0"/>
                <a:cs typeface="Times New Roman" panose="02020603050405020304" pitchFamily="18" charset="0"/>
              </a:rPr>
              <a:t>қағидаттары</a:t>
            </a:r>
            <a:endParaRPr lang="ru-RU" sz="2000" b="1" dirty="0">
              <a:solidFill>
                <a:srgbClr val="D93888"/>
              </a:solidFill>
              <a:latin typeface="Times New Roman" panose="02020603050405020304" pitchFamily="18" charset="0"/>
              <a:cs typeface="Times New Roman" panose="02020603050405020304" pitchFamily="18" charset="0"/>
            </a:endParaRPr>
          </a:p>
        </p:txBody>
      </p:sp>
      <p:cxnSp>
        <p:nvCxnSpPr>
          <p:cNvPr id="12" name="Прямая соединительная линия 11"/>
          <p:cNvCxnSpPr/>
          <p:nvPr/>
        </p:nvCxnSpPr>
        <p:spPr>
          <a:xfrm>
            <a:off x="0" y="961737"/>
            <a:ext cx="12192000" cy="0"/>
          </a:xfrm>
          <a:prstGeom prst="line">
            <a:avLst/>
          </a:prstGeom>
          <a:ln w="38100">
            <a:solidFill>
              <a:srgbClr val="D93888"/>
            </a:solidFill>
            <a:prstDash val="solid"/>
          </a:ln>
        </p:spPr>
        <p:style>
          <a:lnRef idx="3">
            <a:schemeClr val="dk1"/>
          </a:lnRef>
          <a:fillRef idx="0">
            <a:schemeClr val="dk1"/>
          </a:fillRef>
          <a:effectRef idx="2">
            <a:schemeClr val="dk1"/>
          </a:effectRef>
          <a:fontRef idx="minor">
            <a:schemeClr val="tx1"/>
          </a:fontRef>
        </p:style>
      </p:cxnSp>
      <p:pic>
        <p:nvPicPr>
          <p:cNvPr id="13" name="Рисунок 12">
            <a:extLst>
              <a:ext uri="{FF2B5EF4-FFF2-40B4-BE49-F238E27FC236}">
                <a16:creationId xmlns:a16="http://schemas.microsoft.com/office/drawing/2014/main" id="{6128F28E-9E34-014E-9FE7-C31E58722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201" y="43252"/>
            <a:ext cx="1987357" cy="392499"/>
          </a:xfrm>
          <a:prstGeom prst="rect">
            <a:avLst/>
          </a:prstGeom>
        </p:spPr>
      </p:pic>
    </p:spTree>
    <p:extLst>
      <p:ext uri="{BB962C8B-B14F-4D97-AF65-F5344CB8AC3E}">
        <p14:creationId xmlns:p14="http://schemas.microsoft.com/office/powerpoint/2010/main" val="159170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50275" y="6356350"/>
            <a:ext cx="2803525" cy="365125"/>
          </a:xfrm>
        </p:spPr>
        <p:txBody>
          <a:bodyPr/>
          <a:lstStyle/>
          <a:p>
            <a:pPr>
              <a:defRPr/>
            </a:pPr>
            <a:fld id="{EF01B813-9F8D-4FDE-ADFE-8C7C384FF9EB}" type="slidenum">
              <a:rPr lang="ru-RU"/>
              <a:pPr>
                <a:defRPr/>
              </a:pPr>
              <a:t>26</a:t>
            </a:fld>
            <a:endParaRPr lang="ru-RU"/>
          </a:p>
        </p:txBody>
      </p:sp>
      <p:sp>
        <p:nvSpPr>
          <p:cNvPr id="8" name="Прямоугольник 7"/>
          <p:cNvSpPr/>
          <p:nvPr/>
        </p:nvSpPr>
        <p:spPr>
          <a:xfrm>
            <a:off x="234950" y="4967358"/>
            <a:ext cx="7670800" cy="180118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ЖОБАЛАРДЫ ІРІКТЕУ ЖӘНЕ БАҒАЛАУ</a:t>
            </a:r>
          </a:p>
          <a:p>
            <a:pPr algn="ctr" fontAlgn="auto">
              <a:spcBef>
                <a:spcPts val="0"/>
              </a:spcBef>
              <a:spcAft>
                <a:spcPts val="0"/>
              </a:spcAft>
              <a:defRPr/>
            </a:pPr>
            <a:r>
              <a:rPr lang="ru-RU" sz="1600" dirty="0" err="1">
                <a:solidFill>
                  <a:schemeClr val="tx1"/>
                </a:solidFill>
                <a:latin typeface="Times New Roman" panose="02020603050405020304" pitchFamily="18" charset="0"/>
                <a:cs typeface="Times New Roman" panose="02020603050405020304" pitchFamily="18" charset="0"/>
              </a:rPr>
              <a:t>Жобаларды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іріктеу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келесі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бағыттар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бойынша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жүргізіледі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білім</a:t>
            </a:r>
            <a:r>
              <a:rPr lang="ru-RU" sz="1600" dirty="0">
                <a:solidFill>
                  <a:schemeClr val="tx1"/>
                </a:solidFill>
                <a:latin typeface="Times New Roman" panose="02020603050405020304" pitchFamily="18" charset="0"/>
                <a:cs typeface="Times New Roman" panose="02020603050405020304" pitchFamily="18" charset="0"/>
              </a:rPr>
              <a:t> беру, </a:t>
            </a:r>
            <a:r>
              <a:rPr lang="ru-RU" sz="1600" dirty="0" err="1">
                <a:solidFill>
                  <a:schemeClr val="tx1"/>
                </a:solidFill>
                <a:latin typeface="Times New Roman" panose="02020603050405020304" pitchFamily="18" charset="0"/>
                <a:cs typeface="Times New Roman" panose="02020603050405020304" pitchFamily="18" charset="0"/>
              </a:rPr>
              <a:t>мәдениет</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спорт, экология, инклюзия, туризм, </a:t>
            </a:r>
            <a:r>
              <a:rPr lang="ru-RU" sz="1600" dirty="0" err="1">
                <a:solidFill>
                  <a:schemeClr val="tx1"/>
                </a:solidFill>
                <a:latin typeface="Times New Roman" panose="02020603050405020304" pitchFamily="18" charset="0"/>
                <a:cs typeface="Times New Roman" panose="02020603050405020304" pitchFamily="18" charset="0"/>
              </a:rPr>
              <a:t>Әлеуметтік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кәсіпкерлік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Бағалау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нәтижесінде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a:t>
            </a:r>
            <a:r>
              <a:rPr lang="ru-RU" sz="1600" dirty="0">
                <a:solidFill>
                  <a:schemeClr val="tx1"/>
                </a:solidFill>
                <a:latin typeface="Times New Roman" panose="02020603050405020304" pitchFamily="18" charset="0"/>
                <a:cs typeface="Times New Roman" panose="02020603050405020304" pitchFamily="18" charset="0"/>
              </a:rPr>
              <a:t> 3 </a:t>
            </a:r>
            <a:r>
              <a:rPr lang="ru-RU" sz="1600" dirty="0" err="1">
                <a:solidFill>
                  <a:schemeClr val="tx1"/>
                </a:solidFill>
                <a:latin typeface="Times New Roman" panose="02020603050405020304" pitchFamily="18" charset="0"/>
                <a:cs typeface="Times New Roman" panose="02020603050405020304" pitchFamily="18" charset="0"/>
              </a:rPr>
              <a:t>санатқа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бөлінеді</a:t>
            </a:r>
            <a:r>
              <a:rPr lang="ru-RU" sz="1600" dirty="0">
                <a:solidFill>
                  <a:schemeClr val="tx1"/>
                </a:solidFill>
                <a:latin typeface="Times New Roman" panose="02020603050405020304" pitchFamily="18" charset="0"/>
                <a:cs typeface="Times New Roman" panose="02020603050405020304" pitchFamily="18" charset="0"/>
              </a:rPr>
              <a:t>: кластер </a:t>
            </a:r>
            <a:r>
              <a:rPr lang="ru-RU" sz="1600" dirty="0" err="1">
                <a:solidFill>
                  <a:schemeClr val="tx1"/>
                </a:solidFill>
                <a:latin typeface="Times New Roman" panose="02020603050405020304" pitchFamily="18" charset="0"/>
                <a:cs typeface="Times New Roman" panose="02020603050405020304" pitchFamily="18" charset="0"/>
              </a:rPr>
              <a:t>түзуші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масштабтауға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дайындалуда</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спутниктік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белгілі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бір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функцияны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орындайды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кластерге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енеді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экожүйелік</a:t>
            </a:r>
            <a:r>
              <a:rPr lang="ru-RU" sz="1600" dirty="0">
                <a:solidFill>
                  <a:schemeClr val="tx1"/>
                </a:solidFill>
                <a:latin typeface="Times New Roman" panose="02020603050405020304" pitchFamily="18" charset="0"/>
                <a:cs typeface="Times New Roman" panose="02020603050405020304" pitchFamily="18" charset="0"/>
              </a:rPr>
              <a:t> (идея </a:t>
            </a:r>
            <a:r>
              <a:rPr lang="ru-RU" sz="1600" dirty="0" err="1">
                <a:solidFill>
                  <a:schemeClr val="tx1"/>
                </a:solidFill>
                <a:latin typeface="Times New Roman" panose="02020603050405020304" pitchFamily="18" charset="0"/>
                <a:cs typeface="Times New Roman" panose="02020603050405020304" pitchFamily="18" charset="0"/>
              </a:rPr>
              <a:t>деңгейінде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пилотингке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дайындалуда</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9" name="Прямоугольник 8"/>
          <p:cNvSpPr/>
          <p:nvPr/>
        </p:nvSpPr>
        <p:spPr>
          <a:xfrm>
            <a:off x="2254250" y="3060148"/>
            <a:ext cx="7670800" cy="18011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ЖОБАЛАР АКСЕЛЕРАЦИЯСЫ </a:t>
            </a:r>
          </a:p>
          <a:p>
            <a:pPr algn="ctr" fontAlgn="auto">
              <a:spcBef>
                <a:spcPts val="0"/>
              </a:spcBef>
              <a:spcAft>
                <a:spcPts val="0"/>
              </a:spcAft>
              <a:defRPr/>
            </a:pPr>
            <a:r>
              <a:rPr lang="ru-RU" sz="1600" dirty="0">
                <a:solidFill>
                  <a:schemeClr val="tx1"/>
                </a:solidFill>
                <a:latin typeface="Times New Roman" panose="02020603050405020304" pitchFamily="18" charset="0"/>
                <a:cs typeface="Times New Roman" panose="02020603050405020304" pitchFamily="18" charset="0"/>
              </a:rPr>
              <a:t>Акселерация </a:t>
            </a:r>
            <a:r>
              <a:rPr lang="ru-RU" sz="1600" dirty="0" err="1">
                <a:solidFill>
                  <a:schemeClr val="tx1"/>
                </a:solidFill>
                <a:latin typeface="Times New Roman" panose="02020603050405020304" pitchFamily="18" charset="0"/>
                <a:cs typeface="Times New Roman" panose="02020603050405020304" pitchFamily="18" charset="0"/>
              </a:rPr>
              <a:t>кезінде</a:t>
            </a:r>
            <a:r>
              <a:rPr lang="ru-RU" sz="1600" dirty="0">
                <a:solidFill>
                  <a:schemeClr val="tx1"/>
                </a:solidFill>
                <a:latin typeface="Times New Roman" panose="02020603050405020304" pitchFamily="18" charset="0"/>
                <a:cs typeface="Times New Roman" panose="02020603050405020304" pitchFamily="18" charset="0"/>
              </a:rPr>
              <a:t> акселератор </a:t>
            </a:r>
            <a:r>
              <a:rPr lang="ru-RU" sz="1600" dirty="0" err="1">
                <a:solidFill>
                  <a:schemeClr val="tx1"/>
                </a:solidFill>
                <a:latin typeface="Times New Roman" panose="02020603050405020304" pitchFamily="18" charset="0"/>
                <a:cs typeface="Times New Roman" panose="02020603050405020304" pitchFamily="18" charset="0"/>
              </a:rPr>
              <a:t>сарапшыларының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жеке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жүргізуін</a:t>
            </a:r>
            <a:r>
              <a:rPr lang="ru-RU" sz="1600" dirty="0">
                <a:solidFill>
                  <a:schemeClr val="tx1"/>
                </a:solidFill>
                <a:latin typeface="Times New Roman" panose="02020603050405020304" pitchFamily="18" charset="0"/>
                <a:cs typeface="Times New Roman" panose="02020603050405020304" pitchFamily="18" charset="0"/>
              </a:rPr>
              <a:t> (коучинг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менторинг</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жобалардың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қажеттіліктеріне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бейімделген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білім</a:t>
            </a:r>
            <a:r>
              <a:rPr lang="ru-RU" sz="1600" dirty="0">
                <a:solidFill>
                  <a:schemeClr val="tx1"/>
                </a:solidFill>
                <a:latin typeface="Times New Roman" panose="02020603050405020304" pitchFamily="18" charset="0"/>
                <a:cs typeface="Times New Roman" panose="02020603050405020304" pitchFamily="18" charset="0"/>
              </a:rPr>
              <a:t> беру </a:t>
            </a:r>
            <a:r>
              <a:rPr lang="ru-RU" sz="1600" dirty="0" err="1">
                <a:solidFill>
                  <a:schemeClr val="tx1"/>
                </a:solidFill>
                <a:latin typeface="Times New Roman" panose="02020603050405020304" pitchFamily="18" charset="0"/>
                <a:cs typeface="Times New Roman" panose="02020603050405020304" pitchFamily="18" charset="0"/>
              </a:rPr>
              <a:t>модульдерінен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өтуді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қамтиды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Жобалардың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санаты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үшін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міндетті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элективті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оқу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бағдарламасы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қалыптасады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ол</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сыртқы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жағдайдағы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ішіндегі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өзгерістерге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сәйкес</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тұрақты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дамуда</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10" name="Прямоугольник 9"/>
          <p:cNvSpPr/>
          <p:nvPr/>
        </p:nvSpPr>
        <p:spPr>
          <a:xfrm>
            <a:off x="4330700" y="1142999"/>
            <a:ext cx="7669213" cy="180118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ЖОБАЛАР АГРЕГАЦИЯСЫ</a:t>
            </a:r>
          </a:p>
          <a:p>
            <a:pPr algn="ctr" fontAlgn="auto">
              <a:spcBef>
                <a:spcPts val="0"/>
              </a:spcBef>
              <a:spcAft>
                <a:spcPts val="0"/>
              </a:spcAft>
              <a:defRPr/>
            </a:pPr>
            <a:r>
              <a:rPr lang="ru-RU" sz="1600" dirty="0">
                <a:solidFill>
                  <a:schemeClr val="tx1"/>
                </a:solidFill>
                <a:latin typeface="Times New Roman" panose="02020603050405020304" pitchFamily="18" charset="0"/>
                <a:cs typeface="Times New Roman" panose="02020603050405020304" pitchFamily="18" charset="0"/>
              </a:rPr>
              <a:t>Акселератор </a:t>
            </a:r>
            <a:r>
              <a:rPr lang="ru-RU" sz="1600" dirty="0" err="1">
                <a:solidFill>
                  <a:schemeClr val="tx1"/>
                </a:solidFill>
                <a:latin typeface="Times New Roman" panose="02020603050405020304" pitchFamily="18" charset="0"/>
                <a:cs typeface="Times New Roman" panose="02020603050405020304" pitchFamily="18" charset="0"/>
              </a:rPr>
              <a:t>жобаларды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тұрақты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дамыту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үшін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экожүйені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қалыптастыру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міндеттерін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шешеді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таңдалған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салалардың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басты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стейкхолдерлерінің</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қатысуымен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үйлестіру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сараптамалық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алаңдар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ұйымдастырады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инвесторлармен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донорлармен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кездесу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үшін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дайындайды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әлеуметтік</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жобаларды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қолдау</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платформасын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және</a:t>
            </a:r>
            <a:r>
              <a:rPr lang="ru-RU" sz="1600" dirty="0">
                <a:solidFill>
                  <a:schemeClr val="tx1"/>
                </a:solidFill>
                <a:latin typeface="Times New Roman" panose="02020603050405020304" pitchFamily="18" charset="0"/>
                <a:cs typeface="Times New Roman" panose="02020603050405020304" pitchFamily="18" charset="0"/>
              </a:rPr>
              <a:t> бизнес </a:t>
            </a:r>
            <a:r>
              <a:rPr lang="ru-RU" sz="1600" dirty="0" err="1">
                <a:solidFill>
                  <a:schemeClr val="tx1"/>
                </a:solidFill>
                <a:latin typeface="Times New Roman" panose="02020603050405020304" pitchFamily="18" charset="0"/>
                <a:cs typeface="Times New Roman" panose="02020603050405020304" pitchFamily="18" charset="0"/>
              </a:rPr>
              <a:t>үшін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адалдық</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жүйесін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дамытады</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7" name="Заголовок 1">
            <a:extLst>
              <a:ext uri="{FF2B5EF4-FFF2-40B4-BE49-F238E27FC236}">
                <a16:creationId xmlns:a16="http://schemas.microsoft.com/office/drawing/2014/main" id="{0B690CD7-9627-EF4A-84BD-BC4DA387464A}"/>
              </a:ext>
            </a:extLst>
          </p:cNvPr>
          <p:cNvSpPr txBox="1">
            <a:spLocks/>
          </p:cNvSpPr>
          <p:nvPr/>
        </p:nvSpPr>
        <p:spPr>
          <a:xfrm>
            <a:off x="315181" y="400422"/>
            <a:ext cx="11740983" cy="6520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sz="2800" b="1" dirty="0">
                <a:solidFill>
                  <a:srgbClr val="D93888"/>
                </a:solidFill>
                <a:latin typeface="Times New Roman" panose="02020603050405020304" pitchFamily="18" charset="0"/>
                <a:cs typeface="Times New Roman" panose="02020603050405020304" pitchFamily="18" charset="0"/>
              </a:rPr>
              <a:t>Әлеуметтік жобалар Акселераторының функциялары</a:t>
            </a:r>
          </a:p>
        </p:txBody>
      </p:sp>
      <p:cxnSp>
        <p:nvCxnSpPr>
          <p:cNvPr id="11" name="Прямая соединительная линия 10"/>
          <p:cNvCxnSpPr/>
          <p:nvPr/>
        </p:nvCxnSpPr>
        <p:spPr>
          <a:xfrm>
            <a:off x="-9939" y="961737"/>
            <a:ext cx="12192000" cy="0"/>
          </a:xfrm>
          <a:prstGeom prst="line">
            <a:avLst/>
          </a:prstGeom>
          <a:ln w="38100">
            <a:solidFill>
              <a:srgbClr val="D93888"/>
            </a:solidFill>
            <a:prstDash val="solid"/>
          </a:ln>
        </p:spPr>
        <p:style>
          <a:lnRef idx="3">
            <a:schemeClr val="dk1"/>
          </a:lnRef>
          <a:fillRef idx="0">
            <a:schemeClr val="dk1"/>
          </a:fillRef>
          <a:effectRef idx="2">
            <a:schemeClr val="dk1"/>
          </a:effectRef>
          <a:fontRef idx="minor">
            <a:schemeClr val="tx1"/>
          </a:fontRef>
        </p:style>
      </p:cxnSp>
      <p:pic>
        <p:nvPicPr>
          <p:cNvPr id="12" name="Рисунок 11">
            <a:extLst>
              <a:ext uri="{FF2B5EF4-FFF2-40B4-BE49-F238E27FC236}">
                <a16:creationId xmlns:a16="http://schemas.microsoft.com/office/drawing/2014/main" id="{6128F28E-9E34-014E-9FE7-C31E58722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8262" y="73069"/>
            <a:ext cx="1987357" cy="39249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50275" y="6311900"/>
            <a:ext cx="2074863" cy="517525"/>
          </a:xfrm>
        </p:spPr>
        <p:txBody>
          <a:bodyPr/>
          <a:lstStyle/>
          <a:p>
            <a:pPr>
              <a:defRPr/>
            </a:pPr>
            <a:fld id="{D8749C35-4787-4DBF-8E8F-094638D5ECC6}" type="slidenum">
              <a:rPr lang="ru-RU"/>
              <a:pPr>
                <a:defRPr/>
              </a:pPr>
              <a:t>27</a:t>
            </a:fld>
            <a:endParaRPr lang="ru-RU"/>
          </a:p>
        </p:txBody>
      </p:sp>
      <p:sp>
        <p:nvSpPr>
          <p:cNvPr id="8" name="Прямоугольник 7"/>
          <p:cNvSpPr/>
          <p:nvPr/>
        </p:nvSpPr>
        <p:spPr>
          <a:xfrm>
            <a:off x="349250" y="1114008"/>
            <a:ext cx="5673725" cy="263842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b="1" u="sng" dirty="0">
                <a:latin typeface="Times New Roman" panose="02020603050405020304" pitchFamily="18" charset="0"/>
                <a:cs typeface="Times New Roman" panose="02020603050405020304" pitchFamily="18" charset="0"/>
              </a:rPr>
              <a:t>АКСЕЛЕРАТОР САЙТЫ</a:t>
            </a:r>
          </a:p>
          <a:p>
            <a:pPr algn="just" fontAlgn="auto">
              <a:spcBef>
                <a:spcPts val="0"/>
              </a:spcBef>
              <a:spcAft>
                <a:spcPts val="0"/>
              </a:spcAft>
              <a:defRPr/>
            </a:pPr>
            <a:endParaRPr lang="kk-KZ" sz="1600" b="1"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kk-KZ" sz="1600" b="1" dirty="0">
                <a:latin typeface="Times New Roman" panose="02020603050405020304" pitchFamily="18" charset="0"/>
                <a:cs typeface="Times New Roman" panose="02020603050405020304" pitchFamily="18" charset="0"/>
              </a:rPr>
              <a:t>2020 жыл: жобалар мен акселератор сарапшыларын таныстыру, жобалардың бағыттары мен санаттары бойынша оқыту модульдерінің базасын қалыптастыру.  </a:t>
            </a:r>
          </a:p>
          <a:p>
            <a:pPr algn="just" fontAlgn="auto">
              <a:spcBef>
                <a:spcPts val="0"/>
              </a:spcBef>
              <a:spcAft>
                <a:spcPts val="0"/>
              </a:spcAft>
              <a:defRPr/>
            </a:pPr>
            <a:r>
              <a:rPr lang="kk-KZ" sz="1600" b="1" dirty="0">
                <a:latin typeface="Times New Roman" panose="02020603050405020304" pitchFamily="18" charset="0"/>
                <a:cs typeface="Times New Roman" panose="02020603050405020304" pitchFamily="18" charset="0"/>
              </a:rPr>
              <a:t>2021 жылға дайындық: онлайн акселератор (жобаларды іріктеу және бағалау), онлайн акселератор бағдарламасының өтуін қадағалау, акселератор серіктестерінің базасын қалыптастыру, трекерлерді дайындау, сарапшылар базасын кеңейту, акселерациядан өткен жобаларды агрегациялау.</a:t>
            </a:r>
            <a:endParaRPr lang="kk-KZ" sz="16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2263" y="3915946"/>
            <a:ext cx="5675312" cy="263683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latin typeface="Times New Roman" panose="02020603050405020304" pitchFamily="18" charset="0"/>
                <a:cs typeface="Times New Roman" panose="02020603050405020304" pitchFamily="18" charset="0"/>
              </a:rPr>
              <a:t>МАҚСАТТЫ АУДИТОРИЯНЫ КЕҢ ҚАМТИТЫН ЖОБАЛАРҒА АРНАЛҒАН </a:t>
            </a:r>
            <a:r>
              <a:rPr lang="en-US" b="1" u="sng" dirty="0">
                <a:latin typeface="Times New Roman" panose="02020603050405020304" pitchFamily="18" charset="0"/>
                <a:cs typeface="Times New Roman" panose="02020603050405020304" pitchFamily="18" charset="0"/>
              </a:rPr>
              <a:t>CRM </a:t>
            </a:r>
            <a:r>
              <a:rPr lang="ru-RU" b="1" u="sng" dirty="0">
                <a:latin typeface="Times New Roman" panose="02020603050405020304" pitchFamily="18" charset="0"/>
                <a:cs typeface="Times New Roman" panose="02020603050405020304" pitchFamily="18" charset="0"/>
              </a:rPr>
              <a:t>ЖҮЙЕЛЕРІ</a:t>
            </a:r>
            <a:endParaRPr lang="ru-RU" sz="1600"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600" dirty="0" err="1">
                <a:latin typeface="Times New Roman" panose="02020603050405020304" pitchFamily="18" charset="0"/>
                <a:cs typeface="Times New Roman" panose="02020603050405020304" pitchFamily="18" charset="0"/>
              </a:rPr>
              <a:t>Әр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түрлі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мақсатты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аудиторияларға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арналған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білім</a:t>
            </a:r>
            <a:r>
              <a:rPr lang="ru-RU" sz="1600" dirty="0">
                <a:latin typeface="Times New Roman" panose="02020603050405020304" pitchFamily="18" charset="0"/>
                <a:cs typeface="Times New Roman" panose="02020603050405020304" pitchFamily="18" charset="0"/>
              </a:rPr>
              <a:t> беру </a:t>
            </a:r>
            <a:r>
              <a:rPr lang="ru-RU" sz="1600" dirty="0" err="1">
                <a:latin typeface="Times New Roman" panose="02020603050405020304" pitchFamily="18" charset="0"/>
                <a:cs typeface="Times New Roman" panose="02020603050405020304" pitchFamily="18" charset="0"/>
              </a:rPr>
              <a:t>модульдерін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қамтитын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жобалардың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жұмысын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ұйымдастыру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Еріктілер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қызметті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ұйымдастыру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тақырыптық</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топтарды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клубтарды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жүргізу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іс-шараларды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үнемі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өткізу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үшін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әр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жобаның</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мақсаттары</a:t>
            </a:r>
            <a:r>
              <a:rPr lang="ru-RU" sz="1600" dirty="0">
                <a:latin typeface="Times New Roman" panose="02020603050405020304" pitchFamily="18" charset="0"/>
                <a:cs typeface="Times New Roman" panose="02020603050405020304" pitchFamily="18" charset="0"/>
              </a:rPr>
              <a:t> мен </a:t>
            </a:r>
            <a:r>
              <a:rPr lang="ru-RU" sz="1600" dirty="0" err="1">
                <a:latin typeface="Times New Roman" panose="02020603050405020304" pitchFamily="18" charset="0"/>
                <a:cs typeface="Times New Roman" panose="02020603050405020304" pitchFamily="18" charset="0"/>
              </a:rPr>
              <a:t>міндеттеріне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бейімделетін</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CRM </a:t>
            </a:r>
            <a:r>
              <a:rPr lang="ru-RU" sz="1600" dirty="0" err="1">
                <a:latin typeface="Times New Roman" panose="02020603050405020304" pitchFamily="18" charset="0"/>
                <a:cs typeface="Times New Roman" panose="02020603050405020304" pitchFamily="18" charset="0"/>
              </a:rPr>
              <a:t>жүйесі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қажет</a:t>
            </a:r>
            <a:r>
              <a:rPr lang="ru-RU" sz="1600" dirty="0">
                <a:latin typeface="Times New Roman" panose="02020603050405020304" pitchFamily="18" charset="0"/>
                <a:cs typeface="Times New Roman" panose="02020603050405020304" pitchFamily="18" charset="0"/>
              </a:rPr>
              <a:t>. (10 </a:t>
            </a:r>
            <a:r>
              <a:rPr lang="ru-RU" sz="1600" dirty="0" err="1">
                <a:latin typeface="Times New Roman" panose="02020603050405020304" pitchFamily="18" charset="0"/>
                <a:cs typeface="Times New Roman" panose="02020603050405020304" pitchFamily="18" charset="0"/>
              </a:rPr>
              <a:t>жобадан</a:t>
            </a:r>
            <a:r>
              <a:rPr lang="ru-RU" sz="1600" dirty="0">
                <a:latin typeface="Times New Roman" panose="02020603050405020304" pitchFamily="18" charset="0"/>
                <a:cs typeface="Times New Roman" panose="02020603050405020304" pitchFamily="18" charset="0"/>
              </a:rPr>
              <a:t> кем </a:t>
            </a:r>
            <a:r>
              <a:rPr lang="ru-RU" sz="1600" dirty="0" err="1">
                <a:latin typeface="Times New Roman" panose="02020603050405020304" pitchFamily="18" charset="0"/>
                <a:cs typeface="Times New Roman" panose="02020603050405020304" pitchFamily="18" charset="0"/>
              </a:rPr>
              <a:t>емес</a:t>
            </a:r>
            <a:r>
              <a:rPr lang="ru-RU" sz="1600" dirty="0">
                <a:latin typeface="Times New Roman" panose="02020603050405020304" pitchFamily="18" charset="0"/>
                <a:cs typeface="Times New Roman" panose="02020603050405020304" pitchFamily="18" charset="0"/>
              </a:rPr>
              <a:t>)</a:t>
            </a:r>
          </a:p>
        </p:txBody>
      </p:sp>
      <p:sp>
        <p:nvSpPr>
          <p:cNvPr id="10" name="Прямоугольник 9"/>
          <p:cNvSpPr/>
          <p:nvPr/>
        </p:nvSpPr>
        <p:spPr>
          <a:xfrm>
            <a:off x="6196013" y="3920708"/>
            <a:ext cx="5675312" cy="263683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b="1" u="sng" dirty="0">
                <a:latin typeface="Times New Roman" panose="02020603050405020304" pitchFamily="18" charset="0"/>
                <a:cs typeface="Times New Roman" panose="02020603050405020304" pitchFamily="18" charset="0"/>
              </a:rPr>
              <a:t>ӘЛЕУМЕТТІК ЖОБАЛАРДЫ ҚОЛДАУ ПЛАТФОРМАСЫ ЖӘНЕ БИЗНЕСКЕ АДАЛДЫҚ ЖҮЙЕСІ</a:t>
            </a:r>
            <a:endParaRPr lang="kk-KZ" sz="1600"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kk-KZ" sz="1600" dirty="0">
                <a:latin typeface="Times New Roman" panose="02020603050405020304" pitchFamily="18" charset="0"/>
                <a:cs typeface="Times New Roman" panose="02020603050405020304" pitchFamily="18" charset="0"/>
              </a:rPr>
              <a:t>Балл алмасу үшін электрондық әмиянды әзірлеу. Әлеуметтік жобалардың мотивациялық жүйелерін ұсынуға және ұпайлар негізінде маркет құруға арналған платформаны әзірлеу.       </a:t>
            </a:r>
          </a:p>
        </p:txBody>
      </p:sp>
      <p:sp>
        <p:nvSpPr>
          <p:cNvPr id="7" name="Прямоугольник 6"/>
          <p:cNvSpPr/>
          <p:nvPr/>
        </p:nvSpPr>
        <p:spPr>
          <a:xfrm>
            <a:off x="6096000" y="1114007"/>
            <a:ext cx="5675313" cy="26384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u="sng" dirty="0">
                <a:latin typeface="Times New Roman" panose="02020603050405020304" pitchFamily="18" charset="0"/>
                <a:cs typeface="Times New Roman" panose="02020603050405020304" pitchFamily="18" charset="0"/>
              </a:rPr>
              <a:t>ЖОБАЛАРҒА АРНАЛҒАН ЛЕНДИНГ </a:t>
            </a:r>
          </a:p>
          <a:p>
            <a:pPr algn="just" fontAlgn="auto">
              <a:spcBef>
                <a:spcPts val="0"/>
              </a:spcBef>
              <a:spcAft>
                <a:spcPts val="0"/>
              </a:spcAft>
              <a:defRPr/>
            </a:pPr>
            <a:endParaRPr lang="ru-RU" sz="16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1600" dirty="0">
                <a:latin typeface="Times New Roman" panose="02020603050405020304" pitchFamily="18" charset="0"/>
                <a:cs typeface="Times New Roman" panose="02020603050405020304" pitchFamily="18" charset="0"/>
              </a:rPr>
              <a:t>Tilda </a:t>
            </a:r>
            <a:r>
              <a:rPr lang="ru-RU" sz="1600" dirty="0">
                <a:latin typeface="Times New Roman" panose="02020603050405020304" pitchFamily="18" charset="0"/>
                <a:cs typeface="Times New Roman" panose="02020603050405020304" pitchFamily="18" charset="0"/>
              </a:rPr>
              <a:t>конструкторы </a:t>
            </a:r>
            <a:r>
              <a:rPr lang="kk-KZ" sz="1600" dirty="0">
                <a:latin typeface="Times New Roman" panose="02020603050405020304" pitchFamily="18" charset="0"/>
                <a:cs typeface="Times New Roman" panose="02020603050405020304" pitchFamily="18" charset="0"/>
              </a:rPr>
              <a:t>негізінде жобаларға арналған сайттарды әзірлеу, оларды жеке хостингке беру, 2020 жылдың соңына дейін сүйемелдеу. (шамамен 20 жоба)</a:t>
            </a:r>
          </a:p>
        </p:txBody>
      </p:sp>
      <p:sp>
        <p:nvSpPr>
          <p:cNvPr id="11" name="Заголовок 1">
            <a:extLst>
              <a:ext uri="{FF2B5EF4-FFF2-40B4-BE49-F238E27FC236}">
                <a16:creationId xmlns:a16="http://schemas.microsoft.com/office/drawing/2014/main" id="{0B690CD7-9627-EF4A-84BD-BC4DA387464A}"/>
              </a:ext>
            </a:extLst>
          </p:cNvPr>
          <p:cNvSpPr txBox="1">
            <a:spLocks/>
          </p:cNvSpPr>
          <p:nvPr/>
        </p:nvSpPr>
        <p:spPr>
          <a:xfrm>
            <a:off x="325121" y="59640"/>
            <a:ext cx="9792016" cy="853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a:solidFill>
                  <a:srgbClr val="D93888"/>
                </a:solidFill>
                <a:latin typeface="Times New Roman" panose="02020603050405020304" pitchFamily="18" charset="0"/>
                <a:cs typeface="Times New Roman" panose="02020603050405020304" pitchFamily="18" charset="0"/>
              </a:rPr>
              <a:t>Акселератор </a:t>
            </a:r>
            <a:r>
              <a:rPr lang="ru-RU" sz="3200" b="1" dirty="0" err="1">
                <a:solidFill>
                  <a:srgbClr val="D93888"/>
                </a:solidFill>
                <a:latin typeface="Times New Roman" panose="02020603050405020304" pitchFamily="18" charset="0"/>
                <a:cs typeface="Times New Roman" panose="02020603050405020304" pitchFamily="18" charset="0"/>
              </a:rPr>
              <a:t>жобаларын</a:t>
            </a:r>
            <a:r>
              <a:rPr lang="ru-RU" sz="3200" b="1" dirty="0">
                <a:solidFill>
                  <a:srgbClr val="D93888"/>
                </a:solidFill>
                <a:latin typeface="Times New Roman" panose="02020603050405020304" pitchFamily="18" charset="0"/>
                <a:cs typeface="Times New Roman" panose="02020603050405020304" pitchFamily="18" charset="0"/>
              </a:rPr>
              <a:t> </a:t>
            </a:r>
            <a:r>
              <a:rPr lang="en-US" sz="3200" b="1" dirty="0">
                <a:solidFill>
                  <a:srgbClr val="D93888"/>
                </a:solidFill>
                <a:latin typeface="Times New Roman" panose="02020603050405020304" pitchFamily="18" charset="0"/>
                <a:cs typeface="Times New Roman" panose="02020603050405020304" pitchFamily="18" charset="0"/>
              </a:rPr>
              <a:t>IT-</a:t>
            </a:r>
            <a:r>
              <a:rPr lang="ru-RU" sz="3200" b="1" dirty="0" err="1">
                <a:solidFill>
                  <a:srgbClr val="D93888"/>
                </a:solidFill>
                <a:latin typeface="Times New Roman" panose="02020603050405020304" pitchFamily="18" charset="0"/>
                <a:cs typeface="Times New Roman" panose="02020603050405020304" pitchFamily="18" charset="0"/>
              </a:rPr>
              <a:t>сүйемелдеу</a:t>
            </a:r>
            <a:endParaRPr lang="ru-RU" sz="3200" b="1" dirty="0">
              <a:solidFill>
                <a:srgbClr val="D93888"/>
              </a:solidFill>
              <a:latin typeface="Times New Roman" panose="02020603050405020304" pitchFamily="18" charset="0"/>
              <a:cs typeface="Times New Roman" panose="02020603050405020304" pitchFamily="18" charset="0"/>
            </a:endParaRPr>
          </a:p>
        </p:txBody>
      </p:sp>
      <p:cxnSp>
        <p:nvCxnSpPr>
          <p:cNvPr id="12" name="Прямая соединительная линия 11"/>
          <p:cNvCxnSpPr/>
          <p:nvPr/>
        </p:nvCxnSpPr>
        <p:spPr>
          <a:xfrm>
            <a:off x="0" y="822591"/>
            <a:ext cx="12192000" cy="0"/>
          </a:xfrm>
          <a:prstGeom prst="line">
            <a:avLst/>
          </a:prstGeom>
          <a:ln w="38100">
            <a:solidFill>
              <a:srgbClr val="D93888"/>
            </a:solidFill>
            <a:prstDash val="solid"/>
          </a:ln>
        </p:spPr>
        <p:style>
          <a:lnRef idx="3">
            <a:schemeClr val="dk1"/>
          </a:lnRef>
          <a:fillRef idx="0">
            <a:schemeClr val="dk1"/>
          </a:fillRef>
          <a:effectRef idx="2">
            <a:schemeClr val="dk1"/>
          </a:effectRef>
          <a:fontRef idx="minor">
            <a:schemeClr val="tx1"/>
          </a:fontRef>
        </p:style>
      </p:cxnSp>
      <p:pic>
        <p:nvPicPr>
          <p:cNvPr id="13" name="Рисунок 12">
            <a:extLst>
              <a:ext uri="{FF2B5EF4-FFF2-40B4-BE49-F238E27FC236}">
                <a16:creationId xmlns:a16="http://schemas.microsoft.com/office/drawing/2014/main" id="{6128F28E-9E34-014E-9FE7-C31E58722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201" y="152581"/>
            <a:ext cx="1987357" cy="39249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23EB84-A1E7-4AB8-8727-D8DD05DCDC69}"/>
              </a:ext>
            </a:extLst>
          </p:cNvPr>
          <p:cNvSpPr>
            <a:spLocks noGrp="1"/>
          </p:cNvSpPr>
          <p:nvPr>
            <p:ph type="title"/>
          </p:nvPr>
        </p:nvSpPr>
        <p:spPr>
          <a:xfrm>
            <a:off x="838200" y="365125"/>
            <a:ext cx="10515600" cy="561885"/>
          </a:xfrm>
        </p:spPr>
        <p:txBody>
          <a:bodyPr>
            <a:normAutofit fontScale="90000"/>
          </a:bodyPr>
          <a:lstStyle/>
          <a:p>
            <a:pPr algn="ctr"/>
            <a:r>
              <a:rPr lang="kk-KZ" dirty="0">
                <a:latin typeface="Times New Roman" panose="02020603050405020304" pitchFamily="18" charset="0"/>
                <a:cs typeface="Times New Roman" panose="02020603050405020304" pitchFamily="18" charset="0"/>
              </a:rPr>
              <a:t>Сілтеме: </a:t>
            </a:r>
            <a:r>
              <a:rPr lang="en-US" dirty="0">
                <a:latin typeface="Times New Roman" panose="02020603050405020304" pitchFamily="18" charset="0"/>
                <a:cs typeface="Times New Roman" panose="02020603050405020304" pitchFamily="18" charset="0"/>
                <a:hlinkClick r:id="rId2"/>
              </a:rPr>
              <a:t>https://saruarlar.kz/kk/</a:t>
            </a:r>
            <a:r>
              <a:rPr lang="kk-KZ" dirty="0">
                <a:latin typeface="Times New Roman" panose="02020603050405020304" pitchFamily="18" charset="0"/>
                <a:cs typeface="Times New Roman" panose="02020603050405020304" pitchFamily="18" charset="0"/>
              </a:rPr>
              <a:t> </a:t>
            </a:r>
          </a:p>
        </p:txBody>
      </p:sp>
      <p:pic>
        <p:nvPicPr>
          <p:cNvPr id="6" name="Объект 5">
            <a:extLst>
              <a:ext uri="{FF2B5EF4-FFF2-40B4-BE49-F238E27FC236}">
                <a16:creationId xmlns:a16="http://schemas.microsoft.com/office/drawing/2014/main" id="{6D8856E1-663E-45E9-8B6C-D751C9C96E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7382" y="1019103"/>
            <a:ext cx="10316116" cy="5794465"/>
          </a:xfrm>
        </p:spPr>
      </p:pic>
      <p:sp>
        <p:nvSpPr>
          <p:cNvPr id="4" name="Номер слайда 3">
            <a:extLst>
              <a:ext uri="{FF2B5EF4-FFF2-40B4-BE49-F238E27FC236}">
                <a16:creationId xmlns:a16="http://schemas.microsoft.com/office/drawing/2014/main" id="{F12E459F-523B-4055-9D92-FF92EE2CF75F}"/>
              </a:ext>
            </a:extLst>
          </p:cNvPr>
          <p:cNvSpPr>
            <a:spLocks noGrp="1"/>
          </p:cNvSpPr>
          <p:nvPr>
            <p:ph type="sldNum" sz="quarter" idx="12"/>
          </p:nvPr>
        </p:nvSpPr>
        <p:spPr/>
        <p:txBody>
          <a:bodyPr/>
          <a:lstStyle/>
          <a:p>
            <a:fld id="{1BCB5AEA-2185-4A9B-840C-E0FB0C63C807}" type="slidenum">
              <a:rPr lang="ru-RU" smtClean="0"/>
              <a:pPr/>
              <a:t>28</a:t>
            </a:fld>
            <a:endParaRPr lang="ru-RU"/>
          </a:p>
        </p:txBody>
      </p:sp>
    </p:spTree>
    <p:extLst>
      <p:ext uri="{BB962C8B-B14F-4D97-AF65-F5344CB8AC3E}">
        <p14:creationId xmlns:p14="http://schemas.microsoft.com/office/powerpoint/2010/main" val="4253475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extLst>
              <p:ext uri="{D42A27DB-BD31-4B8C-83A1-F6EECF244321}">
                <p14:modId xmlns:p14="http://schemas.microsoft.com/office/powerpoint/2010/main" val="4152099537"/>
              </p:ext>
            </p:extLst>
          </p:nvPr>
        </p:nvGraphicFramePr>
        <p:xfrm>
          <a:off x="278294" y="1461052"/>
          <a:ext cx="5734879" cy="5159068"/>
        </p:xfrm>
        <a:graphic>
          <a:graphicData uri="http://schemas.openxmlformats.org/drawingml/2006/table">
            <a:tbl>
              <a:tblPr>
                <a:tableStyleId>{C4B1156A-380E-4F78-BDF5-A606A8083BF9}</a:tableStyleId>
              </a:tblPr>
              <a:tblGrid>
                <a:gridCol w="5734879">
                  <a:extLst>
                    <a:ext uri="{9D8B030D-6E8A-4147-A177-3AD203B41FA5}">
                      <a16:colId xmlns:a16="http://schemas.microsoft.com/office/drawing/2014/main" val="20000"/>
                    </a:ext>
                  </a:extLst>
                </a:gridCol>
              </a:tblGrid>
              <a:tr h="715765">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Жоба</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мазмұнын өзектендіру бойынша</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орнату</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сессиясы</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0"/>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Мүдделі тараптарды</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талдау</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және басқару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1"/>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Сапаны</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басқару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2"/>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Тәуекелдерді басқару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3"/>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Ресурстарды</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тиімді</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басқару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4"/>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Коммуникацияларды</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басқару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5"/>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Бюджетті</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басқару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6"/>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Әлеуметтік кәсіпкерлік</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7"/>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Маркетинг</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8"/>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Команданы</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басқару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9"/>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Фандрайзинг</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10"/>
                  </a:ext>
                </a:extLst>
              </a:tr>
              <a:tr h="35945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Өзгерістерді басқару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11"/>
                  </a:ext>
                </a:extLst>
              </a:tr>
              <a:tr h="359453">
                <a:tc>
                  <a:txBody>
                    <a:bodyPr/>
                    <a:lstStyle/>
                    <a:p>
                      <a:pPr algn="l" fontAlgn="t"/>
                      <a:r>
                        <a:rPr lang="ru-RU" sz="2400" u="none" strike="noStrike" dirty="0" err="1">
                          <a:latin typeface="Times New Roman" panose="02020603050405020304" pitchFamily="18" charset="0"/>
                          <a:cs typeface="Times New Roman" panose="02020603050405020304" pitchFamily="18" charset="0"/>
                        </a:rPr>
                        <a:t>Тұрақты </a:t>
                      </a:r>
                      <a:r>
                        <a:rPr lang="ru-RU" sz="2400" u="none" strike="noStrike" dirty="0">
                          <a:latin typeface="Times New Roman" panose="02020603050405020304" pitchFamily="18" charset="0"/>
                          <a:cs typeface="Times New Roman" panose="02020603050405020304" pitchFamily="18" charset="0"/>
                        </a:rPr>
                        <a:t>даму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12"/>
                  </a:ext>
                </a:extLst>
              </a:tr>
            </a:tbl>
          </a:graphicData>
        </a:graphic>
      </p:graphicFrame>
      <p:sp>
        <p:nvSpPr>
          <p:cNvPr id="4" name="Номер слайда 3"/>
          <p:cNvSpPr>
            <a:spLocks noGrp="1"/>
          </p:cNvSpPr>
          <p:nvPr>
            <p:ph type="sldNum" sz="quarter" idx="12"/>
          </p:nvPr>
        </p:nvSpPr>
        <p:spPr>
          <a:xfrm>
            <a:off x="8610600" y="6207265"/>
            <a:ext cx="2743200" cy="365125"/>
          </a:xfrm>
        </p:spPr>
        <p:txBody>
          <a:bodyPr/>
          <a:lstStyle/>
          <a:p>
            <a:fld id="{BEF8F545-2667-4787-8FEA-A2A7CE9C9C60}" type="slidenum">
              <a:rPr lang="ru-RU" smtClean="0"/>
              <a:pPr/>
              <a:t>29</a:t>
            </a:fld>
            <a:endParaRPr lang="ru-RU"/>
          </a:p>
        </p:txBody>
      </p:sp>
      <p:graphicFrame>
        <p:nvGraphicFramePr>
          <p:cNvPr id="6" name="Содержимое 4"/>
          <p:cNvGraphicFramePr>
            <a:graphicFrameLocks/>
          </p:cNvGraphicFramePr>
          <p:nvPr>
            <p:extLst>
              <p:ext uri="{D42A27DB-BD31-4B8C-83A1-F6EECF244321}">
                <p14:modId xmlns:p14="http://schemas.microsoft.com/office/powerpoint/2010/main" val="1086756634"/>
              </p:ext>
            </p:extLst>
          </p:nvPr>
        </p:nvGraphicFramePr>
        <p:xfrm>
          <a:off x="6241774" y="1480927"/>
          <a:ext cx="5685182" cy="5229886"/>
        </p:xfrm>
        <a:graphic>
          <a:graphicData uri="http://schemas.openxmlformats.org/drawingml/2006/table">
            <a:tbl>
              <a:tblPr>
                <a:tableStyleId>{C4B1156A-380E-4F78-BDF5-A606A8083BF9}</a:tableStyleId>
              </a:tblPr>
              <a:tblGrid>
                <a:gridCol w="5685182">
                  <a:extLst>
                    <a:ext uri="{9D8B030D-6E8A-4147-A177-3AD203B41FA5}">
                      <a16:colId xmlns:a16="http://schemas.microsoft.com/office/drawing/2014/main" val="20000"/>
                    </a:ext>
                  </a:extLst>
                </a:gridCol>
              </a:tblGrid>
              <a:tr h="384062">
                <a:tc>
                  <a:txBody>
                    <a:bodyPr/>
                    <a:lstStyle/>
                    <a:p>
                      <a:pPr algn="l" fontAlgn="t"/>
                      <a:r>
                        <a:rPr lang="ru-RU" sz="2400" u="none" strike="noStrike" dirty="0">
                          <a:latin typeface="Times New Roman" panose="02020603050405020304" pitchFamily="18" charset="0"/>
                          <a:cs typeface="Times New Roman" panose="02020603050405020304" pitchFamily="18" charset="0"/>
                        </a:rPr>
                        <a:t> «Рухани жаңғыру» </a:t>
                      </a:r>
                      <a:r>
                        <a:rPr lang="kk-KZ" sz="2400" u="none" strike="noStrike" dirty="0">
                          <a:latin typeface="Times New Roman" panose="02020603050405020304" pitchFamily="18" charset="0"/>
                          <a:cs typeface="Times New Roman" panose="02020603050405020304" pitchFamily="18" charset="0"/>
                        </a:rPr>
                        <a:t>т</a:t>
                      </a:r>
                      <a:r>
                        <a:rPr lang="ru-RU" sz="2400" u="none" strike="noStrike" dirty="0" err="1">
                          <a:latin typeface="Times New Roman" panose="02020603050405020304" pitchFamily="18" charset="0"/>
                          <a:cs typeface="Times New Roman" panose="02020603050405020304" pitchFamily="18" charset="0"/>
                        </a:rPr>
                        <a:t>ереңдетілген</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бағдарламасы</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0"/>
                  </a:ext>
                </a:extLst>
              </a:tr>
              <a:tr h="384062">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Жобаны</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таныстыру</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психологиясы</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1"/>
                  </a:ext>
                </a:extLst>
              </a:tr>
              <a:tr h="384062">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Франчайзинг</a:t>
                      </a:r>
                      <a:r>
                        <a:rPr lang="ru-RU" sz="2400" u="none" strike="noStrike" dirty="0">
                          <a:latin typeface="Times New Roman" panose="02020603050405020304" pitchFamily="18" charset="0"/>
                          <a:cs typeface="Times New Roman" panose="02020603050405020304" pitchFamily="18" charset="0"/>
                        </a:rPr>
                        <a:t> курсы</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2"/>
                  </a:ext>
                </a:extLst>
              </a:tr>
              <a:tr h="384062">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Жоба</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ішінде</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жаттықтырушылар/ менторлар</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даярлау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3"/>
                  </a:ext>
                </a:extLst>
              </a:tr>
              <a:tr h="430113">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Тиімді</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оқыту</a:t>
                      </a:r>
                      <a:r>
                        <a:rPr lang="ru-RU" sz="2400" u="none" strike="noStrike" dirty="0">
                          <a:latin typeface="Times New Roman" panose="02020603050405020304" pitchFamily="18" charset="0"/>
                          <a:cs typeface="Times New Roman" panose="02020603050405020304" pitchFamily="18" charset="0"/>
                        </a:rPr>
                        <a:t> - </a:t>
                      </a:r>
                      <a:r>
                        <a:rPr lang="ru-RU" sz="2400" u="none" strike="noStrike" dirty="0" err="1">
                          <a:latin typeface="Times New Roman" panose="02020603050405020304" pitchFamily="18" charset="0"/>
                          <a:cs typeface="Times New Roman" panose="02020603050405020304" pitchFamily="18" charset="0"/>
                        </a:rPr>
                        <a:t>аудиторияның</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назарын</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басқару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4"/>
                  </a:ext>
                </a:extLst>
              </a:tr>
              <a:tr h="384062">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Волонтерлік</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қызметті</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ұйымдастыру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5"/>
                  </a:ext>
                </a:extLst>
              </a:tr>
              <a:tr h="384062">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Бұқаралық іс-шараларды</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ұйымдастыру</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6"/>
                  </a:ext>
                </a:extLst>
              </a:tr>
              <a:tr h="384062">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Бөлу сессиясы</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07"/>
                  </a:ext>
                </a:extLst>
              </a:tr>
              <a:tr h="0">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1800" b="1" i="1" u="none" strike="noStrike" dirty="0" err="1">
                          <a:latin typeface="Times New Roman" panose="02020603050405020304" pitchFamily="18" charset="0"/>
                          <a:cs typeface="Times New Roman" panose="02020603050405020304" pitchFamily="18" charset="0"/>
                        </a:rPr>
                        <a:t>Қосымша</a:t>
                      </a:r>
                      <a:r>
                        <a:rPr lang="ru-RU" sz="1800" b="1" i="1" u="none" strike="noStrike" dirty="0">
                          <a:latin typeface="Times New Roman" panose="02020603050405020304" pitchFamily="18" charset="0"/>
                          <a:cs typeface="Times New Roman" panose="02020603050405020304" pitchFamily="18" charset="0"/>
                        </a:rPr>
                        <a:t> </a:t>
                      </a:r>
                      <a:r>
                        <a:rPr lang="ru-RU" sz="1800" b="1" i="1" u="none" strike="noStrike" dirty="0" err="1">
                          <a:latin typeface="Times New Roman" panose="02020603050405020304" pitchFamily="18" charset="0"/>
                          <a:cs typeface="Times New Roman" panose="02020603050405020304" pitchFamily="18" charset="0"/>
                        </a:rPr>
                        <a:t>модульдер</a:t>
                      </a:r>
                      <a:r>
                        <a:rPr lang="ru-RU" sz="1800" b="1" i="1" u="none" strike="noStrike" dirty="0">
                          <a:latin typeface="Times New Roman" panose="02020603050405020304" pitchFamily="18" charset="0"/>
                          <a:cs typeface="Times New Roman" panose="02020603050405020304" pitchFamily="18" charset="0"/>
                        </a:rPr>
                        <a:t>:</a:t>
                      </a:r>
                      <a:endParaRPr lang="ru-RU" sz="2400" b="1" i="1"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0011"/>
                  </a:ext>
                </a:extLst>
              </a:tr>
              <a:tr h="0">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Тарихи</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қайта</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құру</a:t>
                      </a:r>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клубтары</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167309980"/>
                  </a:ext>
                </a:extLst>
              </a:tr>
              <a:tr h="0">
                <a:tc>
                  <a:txBody>
                    <a:bodyPr/>
                    <a:lstStyle/>
                    <a:p>
                      <a:pPr algn="l" fontAlgn="t"/>
                      <a:r>
                        <a:rPr lang="ru-RU" sz="2400" u="none" strike="noStrike" dirty="0">
                          <a:latin typeface="Times New Roman" panose="02020603050405020304" pitchFamily="18" charset="0"/>
                          <a:cs typeface="Times New Roman" panose="02020603050405020304" pitchFamily="18" charset="0"/>
                        </a:rPr>
                        <a:t> </a:t>
                      </a:r>
                      <a:r>
                        <a:rPr lang="ru-RU" sz="2400" u="none" strike="noStrike" dirty="0" err="1">
                          <a:latin typeface="Times New Roman" panose="02020603050405020304" pitchFamily="18" charset="0"/>
                          <a:cs typeface="Times New Roman" panose="02020603050405020304" pitchFamily="18" charset="0"/>
                        </a:rPr>
                        <a:t>Экологиялық жобалар</a:t>
                      </a:r>
                      <a:endParaRPr lang="ru-RU" sz="2400" b="0" i="0" u="none" strike="noStrike" dirty="0">
                        <a:solidFill>
                          <a:srgbClr val="000000"/>
                        </a:solidFill>
                        <a:latin typeface="Times New Roman" panose="02020603050405020304" pitchFamily="18" charset="0"/>
                        <a:cs typeface="Times New Roman" panose="02020603050405020304" pitchFamily="18" charset="0"/>
                      </a:endParaRPr>
                    </a:p>
                  </a:txBody>
                  <a:tcPr marL="2956" marR="2956" marT="2956" marB="0"/>
                </a:tc>
                <a:extLst>
                  <a:ext uri="{0D108BD9-81ED-4DB2-BD59-A6C34878D82A}">
                    <a16:rowId xmlns:a16="http://schemas.microsoft.com/office/drawing/2014/main" val="256702403"/>
                  </a:ext>
                </a:extLst>
              </a:tr>
            </a:tbl>
          </a:graphicData>
        </a:graphic>
      </p:graphicFrame>
      <p:sp>
        <p:nvSpPr>
          <p:cNvPr id="7" name="Заголовок 1">
            <a:extLst>
              <a:ext uri="{FF2B5EF4-FFF2-40B4-BE49-F238E27FC236}">
                <a16:creationId xmlns:a16="http://schemas.microsoft.com/office/drawing/2014/main" id="{0B690CD7-9627-EF4A-84BD-BC4DA387464A}"/>
              </a:ext>
            </a:extLst>
          </p:cNvPr>
          <p:cNvSpPr txBox="1">
            <a:spLocks/>
          </p:cNvSpPr>
          <p:nvPr/>
        </p:nvSpPr>
        <p:spPr>
          <a:xfrm>
            <a:off x="345441" y="450117"/>
            <a:ext cx="9771696" cy="652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dirty="0">
                <a:solidFill>
                  <a:srgbClr val="D93888"/>
                </a:solidFill>
                <a:latin typeface="Times New Roman" panose="02020603050405020304" pitchFamily="18" charset="0"/>
                <a:cs typeface="Times New Roman" panose="02020603050405020304" pitchFamily="18" charset="0"/>
              </a:rPr>
              <a:t>Акселерация </a:t>
            </a:r>
            <a:r>
              <a:rPr lang="ru-RU" sz="3200" b="1" dirty="0" err="1">
                <a:solidFill>
                  <a:srgbClr val="D93888"/>
                </a:solidFill>
                <a:latin typeface="Times New Roman" panose="02020603050405020304" pitchFamily="18" charset="0"/>
                <a:cs typeface="Times New Roman" panose="02020603050405020304" pitchFamily="18" charset="0"/>
              </a:rPr>
              <a:t>бағдарламасының</a:t>
            </a:r>
            <a:r>
              <a:rPr lang="ru-RU" sz="3200" b="1" dirty="0">
                <a:solidFill>
                  <a:srgbClr val="D93888"/>
                </a:solidFill>
                <a:latin typeface="Times New Roman" panose="02020603050405020304" pitchFamily="18" charset="0"/>
                <a:cs typeface="Times New Roman" panose="02020603050405020304" pitchFamily="18" charset="0"/>
              </a:rPr>
              <a:t> </a:t>
            </a:r>
            <a:r>
              <a:rPr lang="ru-RU" sz="3200" b="1" dirty="0" err="1">
                <a:solidFill>
                  <a:srgbClr val="D93888"/>
                </a:solidFill>
                <a:latin typeface="Times New Roman" panose="02020603050405020304" pitchFamily="18" charset="0"/>
                <a:cs typeface="Times New Roman" panose="02020603050405020304" pitchFamily="18" charset="0"/>
              </a:rPr>
              <a:t>оқыту</a:t>
            </a:r>
            <a:r>
              <a:rPr lang="ru-RU" sz="3200" b="1" dirty="0">
                <a:solidFill>
                  <a:srgbClr val="D93888"/>
                </a:solidFill>
                <a:latin typeface="Times New Roman" panose="02020603050405020304" pitchFamily="18" charset="0"/>
                <a:cs typeface="Times New Roman" panose="02020603050405020304" pitchFamily="18" charset="0"/>
              </a:rPr>
              <a:t> </a:t>
            </a:r>
            <a:r>
              <a:rPr lang="ru-RU" sz="3200" b="1" dirty="0" err="1">
                <a:solidFill>
                  <a:srgbClr val="D93888"/>
                </a:solidFill>
                <a:latin typeface="Times New Roman" panose="02020603050405020304" pitchFamily="18" charset="0"/>
                <a:cs typeface="Times New Roman" panose="02020603050405020304" pitchFamily="18" charset="0"/>
              </a:rPr>
              <a:t>модульдері</a:t>
            </a:r>
            <a:endParaRPr lang="ru-RU" sz="3200" b="1" dirty="0">
              <a:solidFill>
                <a:srgbClr val="D93888"/>
              </a:solidFill>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p:nvPr/>
        </p:nvCxnSpPr>
        <p:spPr>
          <a:xfrm>
            <a:off x="0" y="1011432"/>
            <a:ext cx="12192000" cy="0"/>
          </a:xfrm>
          <a:prstGeom prst="line">
            <a:avLst/>
          </a:prstGeom>
          <a:ln w="38100">
            <a:solidFill>
              <a:srgbClr val="D93888"/>
            </a:solidFill>
            <a:prstDash val="solid"/>
          </a:ln>
        </p:spPr>
        <p:style>
          <a:lnRef idx="3">
            <a:schemeClr val="dk1"/>
          </a:lnRef>
          <a:fillRef idx="0">
            <a:schemeClr val="dk1"/>
          </a:fillRef>
          <a:effectRef idx="2">
            <a:schemeClr val="dk1"/>
          </a:effectRef>
          <a:fontRef idx="minor">
            <a:schemeClr val="tx1"/>
          </a:fontRef>
        </p:style>
      </p:cxnSp>
      <p:pic>
        <p:nvPicPr>
          <p:cNvPr id="9" name="Рисунок 8">
            <a:extLst>
              <a:ext uri="{FF2B5EF4-FFF2-40B4-BE49-F238E27FC236}">
                <a16:creationId xmlns:a16="http://schemas.microsoft.com/office/drawing/2014/main" id="{6128F28E-9E34-014E-9FE7-C31E58722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8201" y="341422"/>
            <a:ext cx="1987357" cy="3924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24"/>
          <p:cNvPicPr>
            <a:picLocks noChangeAspect="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19" name="Полилиния 18"/>
          <p:cNvSpPr/>
          <p:nvPr/>
        </p:nvSpPr>
        <p:spPr>
          <a:xfrm>
            <a:off x="0" y="297927"/>
            <a:ext cx="12192000" cy="6858000"/>
          </a:xfrm>
          <a:custGeom>
            <a:avLst/>
            <a:gdLst>
              <a:gd name="connsiteX0" fmla="*/ 561067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49626 h 6858000"/>
              <a:gd name="connsiteX5" fmla="*/ 1146304 w 12192000"/>
              <a:gd name="connsiteY5" fmla="*/ 6691384 h 6858000"/>
              <a:gd name="connsiteX6" fmla="*/ 7967791 w 12192000"/>
              <a:gd name="connsiteY6" fmla="*/ 2142143 h 6858000"/>
              <a:gd name="connsiteX7" fmla="*/ 5610674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10674" y="0"/>
                </a:moveTo>
                <a:lnTo>
                  <a:pt x="12192000" y="0"/>
                </a:lnTo>
                <a:lnTo>
                  <a:pt x="12192000" y="6858000"/>
                </a:lnTo>
                <a:lnTo>
                  <a:pt x="0" y="6858000"/>
                </a:lnTo>
                <a:lnTo>
                  <a:pt x="0" y="5649626"/>
                </a:lnTo>
                <a:lnTo>
                  <a:pt x="1146304" y="6691384"/>
                </a:lnTo>
                <a:lnTo>
                  <a:pt x="7967791" y="2142143"/>
                </a:lnTo>
                <a:lnTo>
                  <a:pt x="5610674" y="0"/>
                </a:lnTo>
                <a:close/>
              </a:path>
            </a:pathLst>
          </a:custGeom>
          <a:solidFill>
            <a:srgbClr val="2C56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20" name="Прямоугольник 19"/>
          <p:cNvSpPr/>
          <p:nvPr/>
        </p:nvSpPr>
        <p:spPr>
          <a:xfrm>
            <a:off x="1819258" y="3049372"/>
            <a:ext cx="8825550" cy="923925"/>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dirty="0">
                <a:latin typeface="Times New Roman" panose="02020603050405020304" pitchFamily="18" charset="0"/>
                <a:cs typeface="Times New Roman" panose="02020603050405020304" pitchFamily="18" charset="0"/>
              </a:rPr>
              <a:t>1) </a:t>
            </a:r>
            <a:r>
              <a:rPr lang="kk-KZ" sz="2400" dirty="0">
                <a:latin typeface="Times New Roman" panose="02020603050405020304" pitchFamily="18" charset="0"/>
                <a:cs typeface="Times New Roman" panose="02020603050405020304" pitchFamily="18" charset="0"/>
              </a:rPr>
              <a:t>Бағдарламаны іске асыруда жүйелік тәсілді қалыптастыру. </a:t>
            </a:r>
          </a:p>
          <a:p>
            <a:pPr fontAlgn="auto">
              <a:spcBef>
                <a:spcPts val="0"/>
              </a:spcBef>
              <a:spcAft>
                <a:spcPts val="0"/>
              </a:spcAft>
              <a:defRPr/>
            </a:pPr>
            <a:r>
              <a:rPr lang="kk-KZ" sz="2400" dirty="0">
                <a:latin typeface="Times New Roman" panose="02020603050405020304" pitchFamily="18" charset="0"/>
                <a:cs typeface="Times New Roman" panose="02020603050405020304" pitchFamily="18" charset="0"/>
              </a:rPr>
              <a:t>    Бағдарламаны іске асыруға барлық институттарды тарту.</a:t>
            </a:r>
          </a:p>
        </p:txBody>
      </p:sp>
      <p:pic>
        <p:nvPicPr>
          <p:cNvPr id="15367" name="Рисунок 25"/>
          <p:cNvPicPr>
            <a:picLocks noChangeAspect="1"/>
          </p:cNvPicPr>
          <p:nvPr/>
        </p:nvPicPr>
        <p:blipFill>
          <a:blip r:embed="rId3" cstate="print"/>
          <a:srcRect/>
          <a:stretch>
            <a:fillRect/>
          </a:stretch>
        </p:blipFill>
        <p:spPr bwMode="auto">
          <a:xfrm>
            <a:off x="3584131" y="5145723"/>
            <a:ext cx="1965325" cy="1497012"/>
          </a:xfrm>
          <a:prstGeom prst="rect">
            <a:avLst/>
          </a:prstGeom>
          <a:noFill/>
          <a:ln w="9525">
            <a:noFill/>
            <a:miter lim="800000"/>
            <a:headEnd/>
            <a:tailEnd/>
          </a:ln>
        </p:spPr>
      </p:pic>
      <p:sp>
        <p:nvSpPr>
          <p:cNvPr id="27" name="Прямоугольник 2"/>
          <p:cNvSpPr/>
          <p:nvPr/>
        </p:nvSpPr>
        <p:spPr>
          <a:xfrm>
            <a:off x="6918325" y="454025"/>
            <a:ext cx="5273675" cy="790575"/>
          </a:xfrm>
          <a:custGeom>
            <a:avLst/>
            <a:gdLst>
              <a:gd name="connsiteX0" fmla="*/ 0 w 4575858"/>
              <a:gd name="connsiteY0" fmla="*/ 0 h 1064871"/>
              <a:gd name="connsiteX1" fmla="*/ 4575858 w 4575858"/>
              <a:gd name="connsiteY1" fmla="*/ 0 h 1064871"/>
              <a:gd name="connsiteX2" fmla="*/ 4575858 w 4575858"/>
              <a:gd name="connsiteY2" fmla="*/ 1064871 h 1064871"/>
              <a:gd name="connsiteX3" fmla="*/ 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128479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978216 w 4575858"/>
              <a:gd name="connsiteY3" fmla="*/ 1053297 h 1064871"/>
              <a:gd name="connsiteX4" fmla="*/ 0 w 4575858"/>
              <a:gd name="connsiteY4" fmla="*/ 0 h 1064871"/>
              <a:gd name="connsiteX0" fmla="*/ 0 w 4365088"/>
              <a:gd name="connsiteY0" fmla="*/ 0 h 1064871"/>
              <a:gd name="connsiteX1" fmla="*/ 4365088 w 4365088"/>
              <a:gd name="connsiteY1" fmla="*/ 0 h 1064871"/>
              <a:gd name="connsiteX2" fmla="*/ 4365088 w 4365088"/>
              <a:gd name="connsiteY2" fmla="*/ 1064871 h 1064871"/>
              <a:gd name="connsiteX3" fmla="*/ 767446 w 4365088"/>
              <a:gd name="connsiteY3" fmla="*/ 1053297 h 1064871"/>
              <a:gd name="connsiteX4" fmla="*/ 0 w 4365088"/>
              <a:gd name="connsiteY4" fmla="*/ 0 h 106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088" h="1064871">
                <a:moveTo>
                  <a:pt x="0" y="0"/>
                </a:moveTo>
                <a:lnTo>
                  <a:pt x="4365088" y="0"/>
                </a:lnTo>
                <a:lnTo>
                  <a:pt x="4365088" y="1064871"/>
                </a:lnTo>
                <a:lnTo>
                  <a:pt x="767446" y="105329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15371" name="Рисунок 11"/>
          <p:cNvPicPr>
            <a:picLocks noChangeAspect="1"/>
          </p:cNvPicPr>
          <p:nvPr/>
        </p:nvPicPr>
        <p:blipFill>
          <a:blip r:embed="rId4" cstate="print"/>
          <a:srcRect/>
          <a:stretch>
            <a:fillRect/>
          </a:stretch>
        </p:blipFill>
        <p:spPr bwMode="auto">
          <a:xfrm>
            <a:off x="8150709" y="564124"/>
            <a:ext cx="2033587" cy="493713"/>
          </a:xfrm>
          <a:prstGeom prst="rect">
            <a:avLst/>
          </a:prstGeom>
          <a:noFill/>
          <a:ln w="9525">
            <a:noFill/>
            <a:miter lim="800000"/>
            <a:headEnd/>
            <a:tailEnd/>
          </a:ln>
        </p:spPr>
      </p:pic>
      <p:sp>
        <p:nvSpPr>
          <p:cNvPr id="4" name="Прямоугольник 3">
            <a:extLst>
              <a:ext uri="{FF2B5EF4-FFF2-40B4-BE49-F238E27FC236}">
                <a16:creationId xmlns:a16="http://schemas.microsoft.com/office/drawing/2014/main" id="{135D5959-4D6D-4D6E-A57A-CC95E3A6D95A}"/>
              </a:ext>
            </a:extLst>
          </p:cNvPr>
          <p:cNvSpPr/>
          <p:nvPr/>
        </p:nvSpPr>
        <p:spPr>
          <a:xfrm>
            <a:off x="1819258" y="4271224"/>
            <a:ext cx="8825550" cy="730544"/>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000" dirty="0">
                <a:latin typeface="Times New Roman" panose="02020603050405020304" pitchFamily="18" charset="0"/>
                <a:cs typeface="Times New Roman" panose="02020603050405020304" pitchFamily="18" charset="0"/>
              </a:rPr>
              <a:t>2</a:t>
            </a:r>
            <a:r>
              <a:rPr lang="kk-KZ" sz="2000" dirty="0">
                <a:latin typeface="Times New Roman" panose="02020603050405020304" pitchFamily="18" charset="0"/>
                <a:cs typeface="Times New Roman" panose="02020603050405020304" pitchFamily="18" charset="0"/>
              </a:rPr>
              <a:t>) Бағдарламаны ілгерілетуде заманауи технологияларды қолдану.</a:t>
            </a:r>
          </a:p>
        </p:txBody>
      </p:sp>
    </p:spTree>
    <p:extLst>
      <p:ext uri="{BB962C8B-B14F-4D97-AF65-F5344CB8AC3E}">
        <p14:creationId xmlns:p14="http://schemas.microsoft.com/office/powerpoint/2010/main" val="738817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Равнобедренный треугольник 13">
            <a:extLst>
              <a:ext uri="{FF2B5EF4-FFF2-40B4-BE49-F238E27FC236}">
                <a16:creationId xmlns:a16="http://schemas.microsoft.com/office/drawing/2014/main" id="{CC103BC6-4B36-3A4A-8EA8-4D00400E9E6B}"/>
              </a:ext>
            </a:extLst>
          </p:cNvPr>
          <p:cNvSpPr/>
          <p:nvPr/>
        </p:nvSpPr>
        <p:spPr>
          <a:xfrm>
            <a:off x="6300025" y="2658156"/>
            <a:ext cx="1805051" cy="1682068"/>
          </a:xfrm>
          <a:prstGeom prst="triangl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Равнобедренный треугольник 13">
            <a:extLst>
              <a:ext uri="{FF2B5EF4-FFF2-40B4-BE49-F238E27FC236}">
                <a16:creationId xmlns:a16="http://schemas.microsoft.com/office/drawing/2014/main" id="{EF8F654F-6B7B-AA41-9649-768421406837}"/>
              </a:ext>
            </a:extLst>
          </p:cNvPr>
          <p:cNvSpPr/>
          <p:nvPr/>
        </p:nvSpPr>
        <p:spPr>
          <a:xfrm>
            <a:off x="4060000" y="2662919"/>
            <a:ext cx="1805051" cy="1682068"/>
          </a:xfrm>
          <a:prstGeom prst="triangl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Овал 15"/>
          <p:cNvSpPr/>
          <p:nvPr/>
        </p:nvSpPr>
        <p:spPr>
          <a:xfrm>
            <a:off x="217488" y="4157663"/>
            <a:ext cx="11833225" cy="263366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4" name="Равнобедренный треугольник 13"/>
          <p:cNvSpPr/>
          <p:nvPr/>
        </p:nvSpPr>
        <p:spPr>
          <a:xfrm>
            <a:off x="2452688" y="4717542"/>
            <a:ext cx="1522412" cy="1347788"/>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627" name="Заголовок 1"/>
          <p:cNvSpPr>
            <a:spLocks noGrp="1"/>
          </p:cNvSpPr>
          <p:nvPr>
            <p:ph type="title"/>
          </p:nvPr>
        </p:nvSpPr>
        <p:spPr>
          <a:xfrm>
            <a:off x="158496" y="12247"/>
            <a:ext cx="10515600" cy="640216"/>
          </a:xfrm>
        </p:spPr>
        <p:txBody>
          <a:bodyPr>
            <a:normAutofit/>
          </a:bodyPr>
          <a:lstStyle/>
          <a:p>
            <a:pPr algn="ctr" eaLnBrk="1" hangingPunct="1"/>
            <a:r>
              <a:rPr lang="ru-RU" sz="2400" b="1" dirty="0" err="1">
                <a:solidFill>
                  <a:srgbClr val="D93888"/>
                </a:solidFill>
                <a:latin typeface="Times New Roman" panose="02020603050405020304" pitchFamily="18" charset="0"/>
                <a:cs typeface="Times New Roman" panose="02020603050405020304" pitchFamily="18" charset="0"/>
              </a:rPr>
              <a:t>Әлеуметтік</a:t>
            </a:r>
            <a:r>
              <a:rPr lang="ru-RU" sz="2400" b="1" dirty="0">
                <a:solidFill>
                  <a:srgbClr val="D93888"/>
                </a:solidFill>
                <a:latin typeface="Times New Roman" panose="02020603050405020304" pitchFamily="18" charset="0"/>
                <a:cs typeface="Times New Roman" panose="02020603050405020304" pitchFamily="18" charset="0"/>
              </a:rPr>
              <a:t> </a:t>
            </a:r>
            <a:r>
              <a:rPr lang="ru-RU" sz="2400" b="1" dirty="0" err="1">
                <a:solidFill>
                  <a:srgbClr val="D93888"/>
                </a:solidFill>
                <a:latin typeface="Times New Roman" panose="02020603050405020304" pitchFamily="18" charset="0"/>
                <a:cs typeface="Times New Roman" panose="02020603050405020304" pitchFamily="18" charset="0"/>
              </a:rPr>
              <a:t>жобалар</a:t>
            </a:r>
            <a:r>
              <a:rPr lang="ru-RU" sz="2400" b="1" dirty="0">
                <a:solidFill>
                  <a:srgbClr val="D93888"/>
                </a:solidFill>
                <a:latin typeface="Times New Roman" panose="02020603050405020304" pitchFamily="18" charset="0"/>
                <a:cs typeface="Times New Roman" panose="02020603050405020304" pitchFamily="18" charset="0"/>
              </a:rPr>
              <a:t> Акселератор </a:t>
            </a:r>
            <a:r>
              <a:rPr lang="ru-RU" sz="2400" b="1" dirty="0" err="1">
                <a:solidFill>
                  <a:srgbClr val="D93888"/>
                </a:solidFill>
                <a:latin typeface="Times New Roman" panose="02020603050405020304" pitchFamily="18" charset="0"/>
                <a:cs typeface="Times New Roman" panose="02020603050405020304" pitchFamily="18" charset="0"/>
              </a:rPr>
              <a:t>экожүйесі</a:t>
            </a:r>
            <a:endParaRPr lang="ru-RU" sz="2400" b="1" dirty="0">
              <a:solidFill>
                <a:srgbClr val="D93888"/>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1F3CDF2B-C39C-4E89-8958-1C7E2E5D3CC5}" type="slidenum">
              <a:rPr lang="ru-RU"/>
              <a:pPr>
                <a:defRPr/>
              </a:pPr>
              <a:t>30</a:t>
            </a:fld>
            <a:endParaRPr lang="ru-RU"/>
          </a:p>
        </p:txBody>
      </p:sp>
      <p:sp>
        <p:nvSpPr>
          <p:cNvPr id="5" name="Равнобедренный треугольник 4"/>
          <p:cNvSpPr/>
          <p:nvPr/>
        </p:nvSpPr>
        <p:spPr>
          <a:xfrm>
            <a:off x="4186238" y="1593850"/>
            <a:ext cx="3813175" cy="3619500"/>
          </a:xfrm>
          <a:prstGeom prst="triangl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300" b="1" dirty="0"/>
              <a:t>Акселератор</a:t>
            </a:r>
          </a:p>
        </p:txBody>
      </p:sp>
      <p:sp>
        <p:nvSpPr>
          <p:cNvPr id="6" name="Равнобедренный треугольник 5"/>
          <p:cNvSpPr/>
          <p:nvPr/>
        </p:nvSpPr>
        <p:spPr>
          <a:xfrm>
            <a:off x="3413125" y="4715955"/>
            <a:ext cx="1522413" cy="1347787"/>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Равнобедренный треугольник 6"/>
          <p:cNvSpPr/>
          <p:nvPr/>
        </p:nvSpPr>
        <p:spPr>
          <a:xfrm>
            <a:off x="4375150" y="4717542"/>
            <a:ext cx="1522413" cy="1347788"/>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Равнобедренный треугольник 7"/>
          <p:cNvSpPr/>
          <p:nvPr/>
        </p:nvSpPr>
        <p:spPr>
          <a:xfrm>
            <a:off x="5422900" y="4706938"/>
            <a:ext cx="1524000" cy="1347787"/>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Равнобедренный треугольник 8"/>
          <p:cNvSpPr/>
          <p:nvPr/>
        </p:nvSpPr>
        <p:spPr>
          <a:xfrm>
            <a:off x="6367463" y="4711192"/>
            <a:ext cx="1522412" cy="1347788"/>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Овал 9"/>
          <p:cNvSpPr/>
          <p:nvPr/>
        </p:nvSpPr>
        <p:spPr>
          <a:xfrm>
            <a:off x="6146006" y="966228"/>
            <a:ext cx="3487738" cy="914400"/>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err="1"/>
              <a:t>Сараптамалық кеңес</a:t>
            </a:r>
            <a:endParaRPr lang="ru-RU" b="1" dirty="0"/>
          </a:p>
        </p:txBody>
      </p:sp>
      <p:sp>
        <p:nvSpPr>
          <p:cNvPr id="11" name="Овал 10"/>
          <p:cNvSpPr/>
          <p:nvPr/>
        </p:nvSpPr>
        <p:spPr>
          <a:xfrm>
            <a:off x="8562976" y="840581"/>
            <a:ext cx="3487737" cy="330835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b="1" dirty="0"/>
              <a:t>Жобаларды біріктіру («Рухани жаңғыру» Бренд-амбассадорлары</a:t>
            </a:r>
            <a:r>
              <a:rPr lang="ru-RU" b="1" dirty="0"/>
              <a:t>)</a:t>
            </a:r>
          </a:p>
        </p:txBody>
      </p:sp>
      <p:sp>
        <p:nvSpPr>
          <p:cNvPr id="12" name="Равнобедренный треугольник 11"/>
          <p:cNvSpPr/>
          <p:nvPr/>
        </p:nvSpPr>
        <p:spPr>
          <a:xfrm>
            <a:off x="7264400" y="4712780"/>
            <a:ext cx="1522413" cy="1347787"/>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Овал 12"/>
          <p:cNvSpPr/>
          <p:nvPr/>
        </p:nvSpPr>
        <p:spPr>
          <a:xfrm>
            <a:off x="2567909" y="980580"/>
            <a:ext cx="3487737" cy="91440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err="1"/>
              <a:t>Үйлестіру кеңесі</a:t>
            </a:r>
            <a:endParaRPr lang="ru-RU" b="1" dirty="0"/>
          </a:p>
        </p:txBody>
      </p:sp>
      <p:sp>
        <p:nvSpPr>
          <p:cNvPr id="26638" name="Содержимое 2"/>
          <p:cNvSpPr>
            <a:spLocks noGrp="1"/>
          </p:cNvSpPr>
          <p:nvPr>
            <p:ph idx="1"/>
          </p:nvPr>
        </p:nvSpPr>
        <p:spPr>
          <a:xfrm>
            <a:off x="3953670" y="5645278"/>
            <a:ext cx="4310062" cy="465137"/>
          </a:xfrm>
          <a:noFill/>
        </p:spPr>
        <p:txBody>
          <a:bodyPr/>
          <a:lstStyle/>
          <a:p>
            <a:pPr algn="ctr">
              <a:buNone/>
            </a:pPr>
            <a:r>
              <a:rPr lang="ru-RU" sz="2000" b="1" dirty="0" err="1">
                <a:solidFill>
                  <a:schemeClr val="bg1"/>
                </a:solidFill>
              </a:rPr>
              <a:t>Білім</a:t>
            </a:r>
            <a:r>
              <a:rPr lang="ru-RU" sz="2000" b="1" dirty="0">
                <a:solidFill>
                  <a:schemeClr val="bg1"/>
                </a:solidFill>
              </a:rPr>
              <a:t> беру </a:t>
            </a:r>
            <a:r>
              <a:rPr lang="ru-RU" sz="2000" b="1" dirty="0" err="1">
                <a:solidFill>
                  <a:schemeClr val="bg1"/>
                </a:solidFill>
              </a:rPr>
              <a:t>ұйымдары</a:t>
            </a:r>
            <a:r>
              <a:rPr lang="ru-RU" sz="2000" b="1" dirty="0">
                <a:solidFill>
                  <a:schemeClr val="bg1"/>
                </a:solidFill>
              </a:rPr>
              <a:t>, ЖРО</a:t>
            </a:r>
          </a:p>
        </p:txBody>
      </p:sp>
      <p:sp>
        <p:nvSpPr>
          <p:cNvPr id="15" name="Равнобедренный треугольник 14"/>
          <p:cNvSpPr/>
          <p:nvPr/>
        </p:nvSpPr>
        <p:spPr>
          <a:xfrm>
            <a:off x="8156575" y="4706938"/>
            <a:ext cx="1524000" cy="1347787"/>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Содержимое 2"/>
          <p:cNvSpPr txBox="1">
            <a:spLocks/>
          </p:cNvSpPr>
          <p:nvPr/>
        </p:nvSpPr>
        <p:spPr>
          <a:xfrm>
            <a:off x="1574800" y="6181725"/>
            <a:ext cx="9266238" cy="465138"/>
          </a:xfrm>
          <a:prstGeom prst="rect">
            <a:avLst/>
          </a:prstGeom>
          <a:noFill/>
        </p:spPr>
        <p:txBody>
          <a:bodyPr>
            <a:normAutofit/>
          </a:bodyPr>
          <a:lstStyle/>
          <a:p>
            <a:pPr marL="228600" indent="-228600" algn="ctr" fontAlgn="auto">
              <a:lnSpc>
                <a:spcPct val="90000"/>
              </a:lnSpc>
              <a:spcBef>
                <a:spcPts val="1000"/>
              </a:spcBef>
              <a:spcAft>
                <a:spcPts val="0"/>
              </a:spcAft>
              <a:buFont typeface="Arial" panose="020B0604020202020204" pitchFamily="34" charset="0"/>
              <a:buNone/>
              <a:defRPr/>
            </a:pPr>
            <a:r>
              <a:rPr lang="ru-RU" sz="2000" dirty="0" err="1">
                <a:solidFill>
                  <a:schemeClr val="accent5">
                    <a:lumMod val="75000"/>
                  </a:schemeClr>
                </a:solidFill>
              </a:rPr>
              <a:t>Әр түрлі деңгейлерде акселерациядан</a:t>
            </a:r>
            <a:r>
              <a:rPr lang="ru-RU" sz="2000" dirty="0">
                <a:solidFill>
                  <a:schemeClr val="accent5">
                    <a:lumMod val="75000"/>
                  </a:schemeClr>
                </a:solidFill>
              </a:rPr>
              <a:t> </a:t>
            </a:r>
            <a:r>
              <a:rPr lang="ru-RU" sz="2000" dirty="0" err="1">
                <a:solidFill>
                  <a:schemeClr val="accent5">
                    <a:lumMod val="75000"/>
                  </a:schemeClr>
                </a:solidFill>
              </a:rPr>
              <a:t>өтетін жобалар</a:t>
            </a:r>
            <a:endParaRPr lang="ru-RU" sz="2000" dirty="0">
              <a:solidFill>
                <a:schemeClr val="accent5">
                  <a:lumMod val="75000"/>
                </a:schemeClr>
              </a:solidFill>
              <a:latin typeface="+mn-lt"/>
              <a:cs typeface="+mn-cs"/>
            </a:endParaRPr>
          </a:p>
        </p:txBody>
      </p:sp>
      <p:pic>
        <p:nvPicPr>
          <p:cNvPr id="18" name="Рисунок 17">
            <a:extLst>
              <a:ext uri="{FF2B5EF4-FFF2-40B4-BE49-F238E27FC236}">
                <a16:creationId xmlns:a16="http://schemas.microsoft.com/office/drawing/2014/main" id="{6128F28E-9E34-014E-9FE7-C31E58722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6104" y="198783"/>
            <a:ext cx="1987357" cy="392499"/>
          </a:xfrm>
          <a:prstGeom prst="rect">
            <a:avLst/>
          </a:prstGeom>
        </p:spPr>
      </p:pic>
      <p:sp>
        <p:nvSpPr>
          <p:cNvPr id="20" name="Равнобедренный треугольник 13">
            <a:extLst>
              <a:ext uri="{FF2B5EF4-FFF2-40B4-BE49-F238E27FC236}">
                <a16:creationId xmlns:a16="http://schemas.microsoft.com/office/drawing/2014/main" id="{F0460CA1-682E-3449-BE03-A64473940779}"/>
              </a:ext>
            </a:extLst>
          </p:cNvPr>
          <p:cNvSpPr/>
          <p:nvPr/>
        </p:nvSpPr>
        <p:spPr>
          <a:xfrm>
            <a:off x="3413125" y="2947083"/>
            <a:ext cx="1805051" cy="1682068"/>
          </a:xfrm>
          <a:prstGeom prst="triangl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Равнобедренный треугольник 13">
            <a:extLst>
              <a:ext uri="{FF2B5EF4-FFF2-40B4-BE49-F238E27FC236}">
                <a16:creationId xmlns:a16="http://schemas.microsoft.com/office/drawing/2014/main" id="{21E25521-451A-4B4E-B5E2-AF59C9553035}"/>
              </a:ext>
            </a:extLst>
          </p:cNvPr>
          <p:cNvSpPr/>
          <p:nvPr/>
        </p:nvSpPr>
        <p:spPr>
          <a:xfrm>
            <a:off x="6946900" y="2886049"/>
            <a:ext cx="1805051" cy="1682068"/>
          </a:xfrm>
          <a:prstGeom prst="triangl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Содержимое 2">
            <a:extLst>
              <a:ext uri="{FF2B5EF4-FFF2-40B4-BE49-F238E27FC236}">
                <a16:creationId xmlns:a16="http://schemas.microsoft.com/office/drawing/2014/main" id="{A346E595-15D4-E943-A49F-D7B967EA7379}"/>
              </a:ext>
            </a:extLst>
          </p:cNvPr>
          <p:cNvSpPr txBox="1">
            <a:spLocks/>
          </p:cNvSpPr>
          <p:nvPr/>
        </p:nvSpPr>
        <p:spPr>
          <a:xfrm>
            <a:off x="3699734" y="3593620"/>
            <a:ext cx="1200149" cy="97946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buFont typeface="Arial" charset="0"/>
              <a:buNone/>
            </a:pPr>
            <a:r>
              <a:rPr lang="ru-RU" sz="3200" b="1" dirty="0">
                <a:solidFill>
                  <a:schemeClr val="bg1"/>
                </a:solidFill>
              </a:rPr>
              <a:t>АБО </a:t>
            </a:r>
          </a:p>
          <a:p>
            <a:pPr algn="ctr">
              <a:lnSpc>
                <a:spcPct val="100000"/>
              </a:lnSpc>
              <a:spcBef>
                <a:spcPts val="0"/>
              </a:spcBef>
              <a:buFont typeface="Arial" charset="0"/>
              <a:buNone/>
            </a:pPr>
            <a:r>
              <a:rPr lang="ru-RU" sz="1000" b="1" dirty="0" err="1">
                <a:solidFill>
                  <a:schemeClr val="bg1"/>
                </a:solidFill>
              </a:rPr>
              <a:t>Азаматтық</a:t>
            </a:r>
            <a:r>
              <a:rPr lang="ru-RU" sz="1000" b="1" dirty="0">
                <a:solidFill>
                  <a:schemeClr val="bg1"/>
                </a:solidFill>
              </a:rPr>
              <a:t> </a:t>
            </a:r>
            <a:r>
              <a:rPr lang="ru-RU" sz="1000" b="1" dirty="0" err="1">
                <a:solidFill>
                  <a:schemeClr val="bg1"/>
                </a:solidFill>
              </a:rPr>
              <a:t>бастамалар</a:t>
            </a:r>
            <a:r>
              <a:rPr lang="ru-RU" sz="1000" b="1" dirty="0">
                <a:solidFill>
                  <a:schemeClr val="bg1"/>
                </a:solidFill>
              </a:rPr>
              <a:t> </a:t>
            </a:r>
            <a:r>
              <a:rPr lang="ru-RU" sz="1000" b="1" dirty="0" err="1">
                <a:solidFill>
                  <a:schemeClr val="bg1"/>
                </a:solidFill>
              </a:rPr>
              <a:t>орталығы</a:t>
            </a:r>
            <a:endParaRPr lang="ru-RU" sz="1000" b="1" dirty="0">
              <a:solidFill>
                <a:schemeClr val="bg1"/>
              </a:solidFill>
            </a:endParaRPr>
          </a:p>
          <a:p>
            <a:pPr algn="ctr"/>
            <a:endParaRPr lang="ru-RU" sz="3200" b="1" dirty="0">
              <a:solidFill>
                <a:schemeClr val="bg1"/>
              </a:solidFill>
            </a:endParaRPr>
          </a:p>
        </p:txBody>
      </p:sp>
      <p:sp>
        <p:nvSpPr>
          <p:cNvPr id="25" name="Содержимое 2">
            <a:extLst>
              <a:ext uri="{FF2B5EF4-FFF2-40B4-BE49-F238E27FC236}">
                <a16:creationId xmlns:a16="http://schemas.microsoft.com/office/drawing/2014/main" id="{A200A38A-E2BE-F543-A258-5D8E043096A2}"/>
              </a:ext>
            </a:extLst>
          </p:cNvPr>
          <p:cNvSpPr txBox="1">
            <a:spLocks/>
          </p:cNvSpPr>
          <p:nvPr/>
        </p:nvSpPr>
        <p:spPr>
          <a:xfrm>
            <a:off x="7265955" y="3936936"/>
            <a:ext cx="1200149" cy="667513"/>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pPr>
            <a:r>
              <a:rPr lang="kk-KZ" sz="3200" b="1" dirty="0">
                <a:solidFill>
                  <a:schemeClr val="bg1"/>
                </a:solidFill>
              </a:rPr>
              <a:t>ӨЖО</a:t>
            </a:r>
            <a:endParaRPr lang="ru-RU" sz="3200" b="1" dirty="0">
              <a:solidFill>
                <a:schemeClr val="bg1"/>
              </a:solidFill>
            </a:endParaRPr>
          </a:p>
          <a:p>
            <a:pPr algn="ctr"/>
            <a:endParaRPr lang="ru-RU" sz="3200" b="1" dirty="0">
              <a:solidFill>
                <a:schemeClr val="bg1"/>
              </a:solidFill>
            </a:endParaRPr>
          </a:p>
        </p:txBody>
      </p:sp>
      <p:sp>
        <p:nvSpPr>
          <p:cNvPr id="26" name="Овал 25">
            <a:extLst>
              <a:ext uri="{FF2B5EF4-FFF2-40B4-BE49-F238E27FC236}">
                <a16:creationId xmlns:a16="http://schemas.microsoft.com/office/drawing/2014/main" id="{CB14BF0C-A3B9-4941-8D0D-526AB0A74669}"/>
              </a:ext>
            </a:extLst>
          </p:cNvPr>
          <p:cNvSpPr/>
          <p:nvPr/>
        </p:nvSpPr>
        <p:spPr>
          <a:xfrm>
            <a:off x="1085721" y="1915216"/>
            <a:ext cx="3448687" cy="103662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3600" b="1" dirty="0"/>
              <a:t>ҰКП </a:t>
            </a:r>
          </a:p>
          <a:p>
            <a:pPr algn="ctr" fontAlgn="auto">
              <a:spcBef>
                <a:spcPts val="0"/>
              </a:spcBef>
              <a:spcAft>
                <a:spcPts val="0"/>
              </a:spcAft>
              <a:defRPr/>
            </a:pPr>
            <a:r>
              <a:rPr lang="kk-KZ" sz="1050" b="1" dirty="0"/>
              <a:t>Ұлттық кәсіпкерлер палатасы</a:t>
            </a:r>
            <a:endParaRPr lang="kk-KZ" sz="3600" b="1" dirty="0"/>
          </a:p>
        </p:txBody>
      </p:sp>
      <p:sp>
        <p:nvSpPr>
          <p:cNvPr id="27" name="Содержимое 2">
            <a:extLst>
              <a:ext uri="{FF2B5EF4-FFF2-40B4-BE49-F238E27FC236}">
                <a16:creationId xmlns:a16="http://schemas.microsoft.com/office/drawing/2014/main" id="{D623178C-B1A2-944E-8D81-753EC0C7084B}"/>
              </a:ext>
            </a:extLst>
          </p:cNvPr>
          <p:cNvSpPr txBox="1">
            <a:spLocks/>
          </p:cNvSpPr>
          <p:nvPr/>
        </p:nvSpPr>
        <p:spPr>
          <a:xfrm>
            <a:off x="4488878" y="865758"/>
            <a:ext cx="3266187" cy="667513"/>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pPr>
            <a:r>
              <a:rPr lang="ru-RU" sz="3600" b="1" dirty="0">
                <a:solidFill>
                  <a:schemeClr val="accent5">
                    <a:lumMod val="75000"/>
                  </a:schemeClr>
                </a:solidFill>
              </a:rPr>
              <a:t>ҚҚДИ</a:t>
            </a:r>
          </a:p>
          <a:p>
            <a:pPr algn="ctr"/>
            <a:endParaRPr lang="ru-RU" sz="3600" b="1" dirty="0">
              <a:solidFill>
                <a:schemeClr val="accent5">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377B84-A0A0-498E-B9E5-5E5C060C1CCB}"/>
              </a:ext>
            </a:extLst>
          </p:cNvPr>
          <p:cNvSpPr>
            <a:spLocks noGrp="1"/>
          </p:cNvSpPr>
          <p:nvPr>
            <p:ph type="title"/>
          </p:nvPr>
        </p:nvSpPr>
        <p:spPr/>
        <p:txBody>
          <a:bodyPr>
            <a:normAutofit/>
          </a:bodyPr>
          <a:lstStyle/>
          <a:p>
            <a:pPr algn="ctr"/>
            <a:r>
              <a:rPr lang="kk-KZ" sz="3600" b="1" i="1" dirty="0">
                <a:solidFill>
                  <a:schemeClr val="accent1"/>
                </a:solidFill>
                <a:latin typeface="Times New Roman" panose="02020603050405020304" pitchFamily="18" charset="0"/>
                <a:cs typeface="Times New Roman" panose="02020603050405020304" pitchFamily="18" charset="0"/>
              </a:rPr>
              <a:t>«Өзгерістер саруарлары» жобасы аясында </a:t>
            </a:r>
            <a:r>
              <a:rPr lang="kk-KZ" sz="3600" b="1" i="1" u="sng" dirty="0">
                <a:solidFill>
                  <a:schemeClr val="accent1"/>
                </a:solidFill>
                <a:latin typeface="Times New Roman" panose="02020603050405020304" pitchFamily="18" charset="0"/>
                <a:cs typeface="Times New Roman" panose="02020603050405020304" pitchFamily="18" charset="0"/>
              </a:rPr>
              <a:t>әлеуметтік жобалар акселераторы</a:t>
            </a:r>
          </a:p>
        </p:txBody>
      </p:sp>
      <p:sp>
        <p:nvSpPr>
          <p:cNvPr id="3" name="Объект 2">
            <a:extLst>
              <a:ext uri="{FF2B5EF4-FFF2-40B4-BE49-F238E27FC236}">
                <a16:creationId xmlns:a16="http://schemas.microsoft.com/office/drawing/2014/main" id="{45E6E0C1-C2C4-4895-B3E2-91C66FE8CA06}"/>
              </a:ext>
            </a:extLst>
          </p:cNvPr>
          <p:cNvSpPr>
            <a:spLocks noGrp="1"/>
          </p:cNvSpPr>
          <p:nvPr>
            <p:ph idx="1"/>
          </p:nvPr>
        </p:nvSpPr>
        <p:spPr>
          <a:xfrm>
            <a:off x="921328" y="2005012"/>
            <a:ext cx="10515600" cy="4351338"/>
          </a:xfrm>
        </p:spPr>
        <p:txBody>
          <a:bodyPr/>
          <a:lstStyle/>
          <a:p>
            <a:pPr marL="0" indent="0">
              <a:buNone/>
            </a:pPr>
            <a:r>
              <a:rPr lang="kk-KZ" dirty="0">
                <a:latin typeface="Times New Roman" panose="02020603050405020304" pitchFamily="18" charset="0"/>
                <a:cs typeface="Times New Roman" panose="02020603050405020304" pitchFamily="18" charset="0"/>
              </a:rPr>
              <a:t> -  Қаңтар айында байқау жарияланды.</a:t>
            </a:r>
          </a:p>
          <a:p>
            <a:pPr marL="0" indent="0">
              <a:buNone/>
            </a:pPr>
            <a:r>
              <a:rPr lang="kk-KZ" dirty="0">
                <a:latin typeface="Times New Roman" panose="02020603050405020304" pitchFamily="18" charset="0"/>
                <a:cs typeface="Times New Roman" panose="02020603050405020304" pitchFamily="18" charset="0"/>
              </a:rPr>
              <a:t> - 6 бағыт бойынша 14 сарапшы жұмылдырылды,</a:t>
            </a:r>
          </a:p>
          <a:p>
            <a:pPr marL="0" indent="0">
              <a:buNone/>
            </a:pPr>
            <a:r>
              <a:rPr lang="kk-KZ" dirty="0">
                <a:latin typeface="Times New Roman" panose="02020603050405020304" pitchFamily="18" charset="0"/>
                <a:cs typeface="Times New Roman" panose="02020603050405020304" pitchFamily="18" charset="0"/>
              </a:rPr>
              <a:t> - 120 жоба келіп түсті, </a:t>
            </a:r>
          </a:p>
          <a:p>
            <a:pPr marL="0" indent="0">
              <a:buNone/>
            </a:pPr>
            <a:r>
              <a:rPr lang="kk-KZ" dirty="0">
                <a:latin typeface="Times New Roman" panose="02020603050405020304" pitchFamily="18" charset="0"/>
                <a:cs typeface="Times New Roman" panose="02020603050405020304" pitchFamily="18" charset="0"/>
              </a:rPr>
              <a:t> - Акселерация алды кезеңінен 39 жоба өтті,</a:t>
            </a:r>
          </a:p>
          <a:p>
            <a:pPr marL="0" indent="0">
              <a:buNone/>
            </a:pPr>
            <a:r>
              <a:rPr lang="kk-KZ" dirty="0">
                <a:latin typeface="Times New Roman" panose="02020603050405020304" pitchFamily="18" charset="0"/>
                <a:cs typeface="Times New Roman" panose="02020603050405020304" pitchFamily="18" charset="0"/>
              </a:rPr>
              <a:t> - Толық акселерация </a:t>
            </a:r>
            <a:r>
              <a:rPr lang="kk-KZ">
                <a:latin typeface="Times New Roman" panose="02020603050405020304" pitchFamily="18" charset="0"/>
                <a:cs typeface="Times New Roman" panose="02020603050405020304" pitchFamily="18" charset="0"/>
              </a:rPr>
              <a:t>кезеңінен 20 </a:t>
            </a:r>
            <a:r>
              <a:rPr lang="kk-KZ" dirty="0">
                <a:latin typeface="Times New Roman" panose="02020603050405020304" pitchFamily="18" charset="0"/>
                <a:cs typeface="Times New Roman" panose="02020603050405020304" pitchFamily="18" charset="0"/>
              </a:rPr>
              <a:t>жоба өтуде...</a:t>
            </a:r>
          </a:p>
          <a:p>
            <a:pPr marL="0" indent="0">
              <a:buNone/>
            </a:pPr>
            <a:r>
              <a:rPr lang="kk-KZ" dirty="0">
                <a:latin typeface="Times New Roman" panose="02020603050405020304" pitchFamily="18" charset="0"/>
                <a:cs typeface="Times New Roman" panose="02020603050405020304" pitchFamily="18" charset="0"/>
              </a:rPr>
              <a:t> - бизнес жоспар құру, заңнамалық көмек, СММ , </a:t>
            </a:r>
            <a:r>
              <a:rPr lang="en-US" dirty="0">
                <a:latin typeface="Times New Roman" panose="02020603050405020304" pitchFamily="18" charset="0"/>
                <a:cs typeface="Times New Roman" panose="02020603050405020304" pitchFamily="18" charset="0"/>
              </a:rPr>
              <a:t>PR</a:t>
            </a:r>
            <a:r>
              <a:rPr lang="kk-KZ" dirty="0">
                <a:latin typeface="Times New Roman" panose="02020603050405020304" pitchFamily="18" charset="0"/>
                <a:cs typeface="Times New Roman" panose="02020603050405020304" pitchFamily="18" charset="0"/>
              </a:rPr>
              <a:t> сүйемелдеу, жоба құрамындағы қызметкерлерді оқыту, дайын жобаларды тарату, қызмет ауқымын ұлғайту.</a:t>
            </a:r>
          </a:p>
        </p:txBody>
      </p:sp>
      <p:sp>
        <p:nvSpPr>
          <p:cNvPr id="4" name="Номер слайда 3">
            <a:extLst>
              <a:ext uri="{FF2B5EF4-FFF2-40B4-BE49-F238E27FC236}">
                <a16:creationId xmlns:a16="http://schemas.microsoft.com/office/drawing/2014/main" id="{5B62B674-EA4B-422E-9359-76F890D4176C}"/>
              </a:ext>
            </a:extLst>
          </p:cNvPr>
          <p:cNvSpPr>
            <a:spLocks noGrp="1"/>
          </p:cNvSpPr>
          <p:nvPr>
            <p:ph type="sldNum" sz="quarter" idx="12"/>
          </p:nvPr>
        </p:nvSpPr>
        <p:spPr/>
        <p:txBody>
          <a:bodyPr/>
          <a:lstStyle/>
          <a:p>
            <a:fld id="{1BCB5AEA-2185-4A9B-840C-E0FB0C63C807}" type="slidenum">
              <a:rPr lang="ru-RU" smtClean="0"/>
              <a:pPr/>
              <a:t>31</a:t>
            </a:fld>
            <a:endParaRPr lang="ru-RU"/>
          </a:p>
        </p:txBody>
      </p:sp>
    </p:spTree>
    <p:extLst>
      <p:ext uri="{BB962C8B-B14F-4D97-AF65-F5344CB8AC3E}">
        <p14:creationId xmlns:p14="http://schemas.microsoft.com/office/powerpoint/2010/main" val="326332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24"/>
          <p:cNvPicPr>
            <a:picLocks noChangeAspect="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19" name="Полилиния 18"/>
          <p:cNvSpPr/>
          <p:nvPr/>
        </p:nvSpPr>
        <p:spPr>
          <a:xfrm>
            <a:off x="0" y="297927"/>
            <a:ext cx="12192000" cy="6858000"/>
          </a:xfrm>
          <a:custGeom>
            <a:avLst/>
            <a:gdLst>
              <a:gd name="connsiteX0" fmla="*/ 5610674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649626 h 6858000"/>
              <a:gd name="connsiteX5" fmla="*/ 1146304 w 12192000"/>
              <a:gd name="connsiteY5" fmla="*/ 6691384 h 6858000"/>
              <a:gd name="connsiteX6" fmla="*/ 7967791 w 12192000"/>
              <a:gd name="connsiteY6" fmla="*/ 2142143 h 6858000"/>
              <a:gd name="connsiteX7" fmla="*/ 5610674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10674" y="0"/>
                </a:moveTo>
                <a:lnTo>
                  <a:pt x="12192000" y="0"/>
                </a:lnTo>
                <a:lnTo>
                  <a:pt x="12192000" y="6858000"/>
                </a:lnTo>
                <a:lnTo>
                  <a:pt x="0" y="6858000"/>
                </a:lnTo>
                <a:lnTo>
                  <a:pt x="0" y="5649626"/>
                </a:lnTo>
                <a:lnTo>
                  <a:pt x="1146304" y="6691384"/>
                </a:lnTo>
                <a:lnTo>
                  <a:pt x="7967791" y="2142143"/>
                </a:lnTo>
                <a:lnTo>
                  <a:pt x="5610674" y="0"/>
                </a:lnTo>
                <a:close/>
              </a:path>
            </a:pathLst>
          </a:custGeom>
          <a:solidFill>
            <a:srgbClr val="2C56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15367" name="Рисунок 25"/>
          <p:cNvPicPr>
            <a:picLocks noChangeAspect="1"/>
          </p:cNvPicPr>
          <p:nvPr/>
        </p:nvPicPr>
        <p:blipFill>
          <a:blip r:embed="rId3" cstate="print"/>
          <a:srcRect/>
          <a:stretch>
            <a:fillRect/>
          </a:stretch>
        </p:blipFill>
        <p:spPr bwMode="auto">
          <a:xfrm>
            <a:off x="3565381" y="5059373"/>
            <a:ext cx="1965325" cy="1497012"/>
          </a:xfrm>
          <a:prstGeom prst="rect">
            <a:avLst/>
          </a:prstGeom>
          <a:noFill/>
          <a:ln w="9525">
            <a:noFill/>
            <a:miter lim="800000"/>
            <a:headEnd/>
            <a:tailEnd/>
          </a:ln>
        </p:spPr>
      </p:pic>
      <p:sp>
        <p:nvSpPr>
          <p:cNvPr id="27" name="Прямоугольник 2"/>
          <p:cNvSpPr/>
          <p:nvPr/>
        </p:nvSpPr>
        <p:spPr>
          <a:xfrm>
            <a:off x="6918325" y="454025"/>
            <a:ext cx="5273675" cy="790575"/>
          </a:xfrm>
          <a:custGeom>
            <a:avLst/>
            <a:gdLst>
              <a:gd name="connsiteX0" fmla="*/ 0 w 4575858"/>
              <a:gd name="connsiteY0" fmla="*/ 0 h 1064871"/>
              <a:gd name="connsiteX1" fmla="*/ 4575858 w 4575858"/>
              <a:gd name="connsiteY1" fmla="*/ 0 h 1064871"/>
              <a:gd name="connsiteX2" fmla="*/ 4575858 w 4575858"/>
              <a:gd name="connsiteY2" fmla="*/ 1064871 h 1064871"/>
              <a:gd name="connsiteX3" fmla="*/ 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1284790 w 4575858"/>
              <a:gd name="connsiteY3" fmla="*/ 1064871 h 1064871"/>
              <a:gd name="connsiteX4" fmla="*/ 0 w 4575858"/>
              <a:gd name="connsiteY4" fmla="*/ 0 h 1064871"/>
              <a:gd name="connsiteX0" fmla="*/ 0 w 4575858"/>
              <a:gd name="connsiteY0" fmla="*/ 0 h 1064871"/>
              <a:gd name="connsiteX1" fmla="*/ 4575858 w 4575858"/>
              <a:gd name="connsiteY1" fmla="*/ 0 h 1064871"/>
              <a:gd name="connsiteX2" fmla="*/ 4575858 w 4575858"/>
              <a:gd name="connsiteY2" fmla="*/ 1064871 h 1064871"/>
              <a:gd name="connsiteX3" fmla="*/ 978216 w 4575858"/>
              <a:gd name="connsiteY3" fmla="*/ 1053297 h 1064871"/>
              <a:gd name="connsiteX4" fmla="*/ 0 w 4575858"/>
              <a:gd name="connsiteY4" fmla="*/ 0 h 1064871"/>
              <a:gd name="connsiteX0" fmla="*/ 0 w 4365088"/>
              <a:gd name="connsiteY0" fmla="*/ 0 h 1064871"/>
              <a:gd name="connsiteX1" fmla="*/ 4365088 w 4365088"/>
              <a:gd name="connsiteY1" fmla="*/ 0 h 1064871"/>
              <a:gd name="connsiteX2" fmla="*/ 4365088 w 4365088"/>
              <a:gd name="connsiteY2" fmla="*/ 1064871 h 1064871"/>
              <a:gd name="connsiteX3" fmla="*/ 767446 w 4365088"/>
              <a:gd name="connsiteY3" fmla="*/ 1053297 h 1064871"/>
              <a:gd name="connsiteX4" fmla="*/ 0 w 4365088"/>
              <a:gd name="connsiteY4" fmla="*/ 0 h 106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5088" h="1064871">
                <a:moveTo>
                  <a:pt x="0" y="0"/>
                </a:moveTo>
                <a:lnTo>
                  <a:pt x="4365088" y="0"/>
                </a:lnTo>
                <a:lnTo>
                  <a:pt x="4365088" y="1064871"/>
                </a:lnTo>
                <a:lnTo>
                  <a:pt x="767446" y="105329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pic>
        <p:nvPicPr>
          <p:cNvPr id="15371" name="Рисунок 11"/>
          <p:cNvPicPr>
            <a:picLocks noChangeAspect="1"/>
          </p:cNvPicPr>
          <p:nvPr/>
        </p:nvPicPr>
        <p:blipFill>
          <a:blip r:embed="rId4" cstate="print"/>
          <a:srcRect/>
          <a:stretch>
            <a:fillRect/>
          </a:stretch>
        </p:blipFill>
        <p:spPr bwMode="auto">
          <a:xfrm>
            <a:off x="8150709" y="564124"/>
            <a:ext cx="2033587" cy="493713"/>
          </a:xfrm>
          <a:prstGeom prst="rect">
            <a:avLst/>
          </a:prstGeom>
          <a:noFill/>
          <a:ln w="9525">
            <a:noFill/>
            <a:miter lim="800000"/>
            <a:headEnd/>
            <a:tailEnd/>
          </a:ln>
        </p:spPr>
      </p:pic>
      <p:sp>
        <p:nvSpPr>
          <p:cNvPr id="2" name="Прямоугольник 1">
            <a:extLst>
              <a:ext uri="{FF2B5EF4-FFF2-40B4-BE49-F238E27FC236}">
                <a16:creationId xmlns:a16="http://schemas.microsoft.com/office/drawing/2014/main" id="{BBD56FAD-40E6-4A35-87C0-37C6E70F207C}"/>
              </a:ext>
            </a:extLst>
          </p:cNvPr>
          <p:cNvSpPr/>
          <p:nvPr/>
        </p:nvSpPr>
        <p:spPr>
          <a:xfrm>
            <a:off x="5965824" y="3858367"/>
            <a:ext cx="5273675" cy="639867"/>
          </a:xfrm>
          <a:prstGeom prst="rect">
            <a:avLst/>
          </a:prstGeom>
          <a:solidFill>
            <a:srgbClr val="F9B3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kk-KZ" sz="2400" dirty="0">
                <a:effectLst/>
                <a:latin typeface="Times New Roman" panose="02020603050405020304" pitchFamily="18" charset="0"/>
                <a:ea typeface="Calibri" panose="020F0502020204030204" pitchFamily="34" charset="0"/>
              </a:rPr>
              <a:t>5) Nudge итермелеу технологиясы</a:t>
            </a:r>
            <a:endParaRPr lang="kk-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295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588304" y="6453386"/>
            <a:ext cx="1596292" cy="404614"/>
          </a:xfrm>
        </p:spPr>
        <p:txBody>
          <a:bodyPr/>
          <a:lstStyle/>
          <a:p>
            <a:fld id="{1BCB5AEA-2185-4A9B-840C-E0FB0C63C807}" type="slidenum">
              <a:rPr lang="ru-RU" smtClean="0"/>
              <a:pPr/>
              <a:t>33</a:t>
            </a:fld>
            <a:endParaRPr lang="ru-RU"/>
          </a:p>
        </p:txBody>
      </p:sp>
      <p:sp>
        <p:nvSpPr>
          <p:cNvPr id="6" name="Прямоугольник 5">
            <a:extLst>
              <a:ext uri="{FF2B5EF4-FFF2-40B4-BE49-F238E27FC236}">
                <a16:creationId xmlns:a16="http://schemas.microsoft.com/office/drawing/2014/main" id="{EEC6E541-EC58-8845-AC8D-5F4CE03FD2CD}"/>
              </a:ext>
            </a:extLst>
          </p:cNvPr>
          <p:cNvSpPr/>
          <p:nvPr/>
        </p:nvSpPr>
        <p:spPr>
          <a:xfrm>
            <a:off x="1032346" y="2152365"/>
            <a:ext cx="9786936" cy="443198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449580" algn="just">
              <a:spcAft>
                <a:spcPts val="600"/>
              </a:spcAft>
            </a:pP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EAST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мінез-құлық</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механизмдері</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indent="449580" algn="just">
              <a:spcAft>
                <a:spcPts val="600"/>
              </a:spcAft>
            </a:pP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Easy</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Attractive</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Social</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and</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Timely</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indent="449580" algn="just">
              <a:spcAft>
                <a:spcPts val="600"/>
              </a:spcAft>
            </a:pP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Олар</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төрт</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принципті</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сипаттайды</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indent="449580" algn="just">
              <a:spcAft>
                <a:spcPts val="600"/>
              </a:spcAft>
            </a:pP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1)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қарапайымдылық</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Е</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asy</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indent="449580" algn="just">
              <a:spcAft>
                <a:spcPts val="600"/>
              </a:spcAft>
            </a:pP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тартымдылық</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A</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ttractive</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indent="449580" algn="just">
              <a:spcAft>
                <a:spcPts val="600"/>
              </a:spcAft>
            </a:pP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3)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әлеуметтік</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аспект (</a:t>
            </a:r>
            <a:r>
              <a:rPr lang="ru-RU" sz="36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S</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ocial</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indent="449580" algn="just">
              <a:spcAft>
                <a:spcPts val="600"/>
              </a:spcAft>
            </a:pP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4) </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уақыт</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chemeClr val="accent4"/>
                </a:solidFill>
                <a:latin typeface="Times New Roman" panose="02020603050405020304" pitchFamily="18" charset="0"/>
                <a:ea typeface="Calibri" panose="020F0502020204030204" pitchFamily="34" charset="0"/>
                <a:cs typeface="Times New Roman" panose="02020603050405020304" pitchFamily="18" charset="0"/>
              </a:rPr>
              <a:t>T</a:t>
            </a:r>
            <a:r>
              <a:rPr lang="ru-RU" sz="3600" b="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imely</a:t>
            </a:r>
            <a:r>
              <a:rPr lang="ru-RU" sz="36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ru-RU" sz="3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2379FE05-A01F-F046-B5F4-A4B90FACCDCB}"/>
              </a:ext>
            </a:extLst>
          </p:cNvPr>
          <p:cNvSpPr/>
          <p:nvPr/>
        </p:nvSpPr>
        <p:spPr>
          <a:xfrm>
            <a:off x="4574627" y="385996"/>
            <a:ext cx="2222083" cy="769441"/>
          </a:xfrm>
          <a:prstGeom prst="rect">
            <a:avLst/>
          </a:prstGeom>
        </p:spPr>
        <p:txBody>
          <a:bodyPr wrap="none">
            <a:spAutoFit/>
          </a:bodyPr>
          <a:lstStyle/>
          <a:p>
            <a:r>
              <a:rPr lang="en-US" sz="44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NUDGE</a:t>
            </a:r>
            <a:endParaRPr lang="ru-RU" sz="4400" b="1" dirty="0">
              <a:solidFill>
                <a:schemeClr val="accent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7B63AF4-6F94-40F2-90EE-0A49751A2F0E}"/>
              </a:ext>
            </a:extLst>
          </p:cNvPr>
          <p:cNvSpPr txBox="1"/>
          <p:nvPr/>
        </p:nvSpPr>
        <p:spPr>
          <a:xfrm>
            <a:off x="1032346" y="1155437"/>
            <a:ext cx="10127308" cy="707886"/>
          </a:xfrm>
          <a:prstGeom prst="rect">
            <a:avLst/>
          </a:prstGeom>
          <a:noFill/>
        </p:spPr>
        <p:txBody>
          <a:bodyPr wrap="square">
            <a:spAutoFit/>
          </a:bodyPr>
          <a:lstStyle/>
          <a:p>
            <a:pPr algn="ctr"/>
            <a:r>
              <a:rPr lang="kk-KZ" sz="2000" b="1" dirty="0">
                <a:latin typeface="Times New Roman" panose="02020603050405020304" pitchFamily="18" charset="0"/>
                <a:cs typeface="Times New Roman" panose="02020603050405020304" pitchFamily="18" charset="0"/>
              </a:rPr>
              <a:t>Адамдардың мінез-құлқына әсер етудің және қол жетімді хабарламаларды насихаттаудың жаңа тәсілдерінің бірі - батыс елдерінде танымал итермелеу теориясы.</a:t>
            </a:r>
          </a:p>
        </p:txBody>
      </p:sp>
    </p:spTree>
    <p:extLst>
      <p:ext uri="{BB962C8B-B14F-4D97-AF65-F5344CB8AC3E}">
        <p14:creationId xmlns:p14="http://schemas.microsoft.com/office/powerpoint/2010/main" val="3490461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70D115D-8136-4C69-946D-FC6D82D55181}"/>
              </a:ext>
            </a:extLst>
          </p:cNvPr>
          <p:cNvSpPr>
            <a:spLocks noGrp="1"/>
          </p:cNvSpPr>
          <p:nvPr>
            <p:ph type="sldNum" sz="quarter" idx="12"/>
          </p:nvPr>
        </p:nvSpPr>
        <p:spPr/>
        <p:txBody>
          <a:bodyPr/>
          <a:lstStyle/>
          <a:p>
            <a:fld id="{1BCB5AEA-2185-4A9B-840C-E0FB0C63C807}" type="slidenum">
              <a:rPr lang="ru-RU" smtClean="0"/>
              <a:pPr/>
              <a:t>34</a:t>
            </a:fld>
            <a:endParaRPr lang="ru-RU"/>
          </a:p>
        </p:txBody>
      </p:sp>
      <p:pic>
        <p:nvPicPr>
          <p:cNvPr id="4" name="Рисунок 3">
            <a:extLst>
              <a:ext uri="{FF2B5EF4-FFF2-40B4-BE49-F238E27FC236}">
                <a16:creationId xmlns:a16="http://schemas.microsoft.com/office/drawing/2014/main" id="{C48DD285-A81A-4FDE-8178-88E1B2F1B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0877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38921" y="1051907"/>
            <a:ext cx="11314157" cy="5401479"/>
          </a:xfrm>
          <a:prstGeom prst="rect">
            <a:avLst/>
          </a:prstGeom>
          <a:solidFill>
            <a:srgbClr val="1A458A"/>
          </a:solidFill>
        </p:spPr>
        <p:txBody>
          <a:bodyPr wrap="square">
            <a:spAutoFit/>
          </a:bodyPr>
          <a:lstStyle/>
          <a:p>
            <a:pPr marL="342900" lvl="0" indent="-342900" algn="just">
              <a:spcAft>
                <a:spcPts val="600"/>
              </a:spcAft>
              <a:buFont typeface="Wingdings" pitchFamily="2" charset="2"/>
              <a:buChar char="§"/>
              <a:tabLst>
                <a:tab pos="630555" algn="l"/>
              </a:tabLst>
            </a:pPr>
            <a:r>
              <a:rPr lang="kk-KZ"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Халық көп жиналатын орындарда (аялдамаларда, көше бойында) назар аударатын баннерлер мен заставкаларды қазақ мақал – мәтелдерімен орналастыру, мысалы, «Отан оттан да ыстық», «Жолдауы көптің – олжасы көп», «Татулық – табыс бақыт», «Еңбек-ердің көркі» және басқалары, бұл визуалды әсер арқылы дәстүрлі құндылықтардың санасын нығайтуға көмектеседі.</a:t>
            </a:r>
          </a:p>
          <a:p>
            <a:pPr marL="342900" lvl="0" indent="-342900" algn="just">
              <a:spcAft>
                <a:spcPts val="600"/>
              </a:spcAft>
              <a:buFont typeface="Wingdings" pitchFamily="2" charset="2"/>
              <a:buChar char="§"/>
              <a:tabLst>
                <a:tab pos="630555" algn="l"/>
              </a:tabLst>
            </a:pPr>
            <a:r>
              <a:rPr lang="kk-KZ"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Әлеуметтік желілер мен БАҚ-та отбасылық мерекелерді өткізудің прагматикалық тәсілдері туралы, қаражатты үнемдеу жөніндегі лайфхактар туралы және т.б. оң бейнероликтерді тарату, бұл халық арасында ұтымды тәсілді қалыптастыруға ықпал етеді.</a:t>
            </a:r>
          </a:p>
          <a:p>
            <a:pPr marL="342900" lvl="0" indent="-342900" algn="just">
              <a:spcAft>
                <a:spcPts val="600"/>
              </a:spcAft>
              <a:buFont typeface="Wingdings" pitchFamily="2" charset="2"/>
              <a:buChar char="§"/>
              <a:tabLst>
                <a:tab pos="630555" algn="l"/>
              </a:tabLst>
            </a:pPr>
            <a:r>
              <a:rPr lang="kk-KZ"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Тұрғын үйлердің лифтілері мен кіреберістерінде тазалықты сақтау және қоршаған ортаны құрметтеу мәдениетін қалыптастыру үшін «Қоқысты контейнерге жеткізгеніңіз үшін рахмет» деген иллюстрациялық жазуларды орналастыру.</a:t>
            </a:r>
          </a:p>
          <a:p>
            <a:pPr marL="342900" lvl="0" indent="-342900" algn="just">
              <a:spcAft>
                <a:spcPts val="600"/>
              </a:spcAft>
              <a:buFont typeface="Wingdings" pitchFamily="2" charset="2"/>
              <a:buChar char="§"/>
              <a:tabLst>
                <a:tab pos="630555" algn="l"/>
              </a:tabLst>
            </a:pPr>
            <a:r>
              <a:rPr lang="kk-KZ"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Ұйымдарда әлеуметтік аспектісі бар жазбаларды орналастыру: «Бұл ұйымның қызметкерлері ең сыпайы», «Бүкіл аймақтағы ең темекі шекпейтін ғимарат» және т.б. адамдарды осындай болуға ұмтылуға итермелеу және болашақта осы мінез-құлық мәдениетін қалыптастыру.</a:t>
            </a:r>
          </a:p>
        </p:txBody>
      </p:sp>
      <p:sp>
        <p:nvSpPr>
          <p:cNvPr id="5" name="Прямоугольник 4"/>
          <p:cNvSpPr/>
          <p:nvPr/>
        </p:nvSpPr>
        <p:spPr>
          <a:xfrm>
            <a:off x="438921" y="117829"/>
            <a:ext cx="1633781" cy="646331"/>
          </a:xfrm>
          <a:prstGeom prst="rect">
            <a:avLst/>
          </a:prstGeom>
        </p:spPr>
        <p:txBody>
          <a:bodyPr wrap="none">
            <a:spAutoFit/>
          </a:bodyPr>
          <a:lstStyle/>
          <a:p>
            <a:r>
              <a:rPr lang="ru-RU" sz="3600" i="1" dirty="0" err="1">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Үлгілер</a:t>
            </a:r>
            <a:endParaRPr lang="ru-RU" sz="3600" i="1" dirty="0">
              <a:latin typeface="Times New Roman" panose="02020603050405020304" pitchFamily="18" charset="0"/>
              <a:cs typeface="Times New Roman" panose="02020603050405020304" pitchFamily="18" charset="0"/>
            </a:endParaRPr>
          </a:p>
        </p:txBody>
      </p:sp>
      <p:sp>
        <p:nvSpPr>
          <p:cNvPr id="6" name="Номер слайда 5"/>
          <p:cNvSpPr>
            <a:spLocks noGrp="1"/>
          </p:cNvSpPr>
          <p:nvPr>
            <p:ph type="sldNum" sz="quarter" idx="12"/>
          </p:nvPr>
        </p:nvSpPr>
        <p:spPr>
          <a:xfrm>
            <a:off x="10588304" y="6453386"/>
            <a:ext cx="1596292" cy="404614"/>
          </a:xfrm>
        </p:spPr>
        <p:txBody>
          <a:bodyPr/>
          <a:lstStyle/>
          <a:p>
            <a:fld id="{1BCB5AEA-2185-4A9B-840C-E0FB0C63C807}" type="slidenum">
              <a:rPr lang="ru-RU" smtClean="0"/>
              <a:pPr/>
              <a:t>35</a:t>
            </a:fld>
            <a:endParaRPr lang="ru-RU" dirty="0"/>
          </a:p>
        </p:txBody>
      </p:sp>
    </p:spTree>
    <p:extLst>
      <p:ext uri="{BB962C8B-B14F-4D97-AF65-F5344CB8AC3E}">
        <p14:creationId xmlns:p14="http://schemas.microsoft.com/office/powerpoint/2010/main" val="3476604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588304" y="6453386"/>
            <a:ext cx="1596292" cy="404614"/>
          </a:xfrm>
        </p:spPr>
        <p:txBody>
          <a:bodyPr/>
          <a:lstStyle/>
          <a:p>
            <a:fld id="{1BCB5AEA-2185-4A9B-840C-E0FB0C63C807}" type="slidenum">
              <a:rPr lang="ru-RU" smtClean="0"/>
              <a:pPr/>
              <a:t>36</a:t>
            </a:fld>
            <a:endParaRPr lang="ru-RU"/>
          </a:p>
        </p:txBody>
      </p:sp>
      <p:sp>
        <p:nvSpPr>
          <p:cNvPr id="8" name="Прямоугольник 7"/>
          <p:cNvSpPr/>
          <p:nvPr/>
        </p:nvSpPr>
        <p:spPr>
          <a:xfrm>
            <a:off x="4031619" y="816768"/>
            <a:ext cx="4128759" cy="369332"/>
          </a:xfrm>
          <a:prstGeom prst="rect">
            <a:avLst/>
          </a:prstGeom>
        </p:spPr>
        <p:txBody>
          <a:bodyPr wrap="none">
            <a:spAutoFit/>
          </a:bodyPr>
          <a:lstStyle/>
          <a:p>
            <a:r>
              <a:rPr lang="ru-RU"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a:t>
            </a:r>
            <a:r>
              <a:rPr lang="en-US"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NUDGE</a:t>
            </a:r>
            <a:r>
              <a:rPr lang="ru-RU"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 АРХИТЕКТУРА ВЫБОРА»</a:t>
            </a:r>
            <a:endParaRPr lang="ru-RU" b="1" dirty="0">
              <a:solidFill>
                <a:schemeClr val="accent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44C034F-B3BC-4B9C-A5F1-93AA99FBEAA4}"/>
              </a:ext>
            </a:extLst>
          </p:cNvPr>
          <p:cNvSpPr txBox="1"/>
          <p:nvPr/>
        </p:nvSpPr>
        <p:spPr>
          <a:xfrm>
            <a:off x="951345" y="1242398"/>
            <a:ext cx="10289309" cy="369332"/>
          </a:xfrm>
          <a:prstGeom prst="rect">
            <a:avLst/>
          </a:prstGeom>
          <a:noFill/>
        </p:spPr>
        <p:txBody>
          <a:bodyPr wrap="square">
            <a:spAutoFit/>
          </a:bodyPr>
          <a:lstStyle/>
          <a:p>
            <a:pPr algn="ct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Nudge</a:t>
            </a:r>
            <a:r>
              <a:rPr lang="ru-RU" dirty="0">
                <a:latin typeface="Times New Roman" panose="02020603050405020304" pitchFamily="18" charset="0"/>
                <a:cs typeface="Times New Roman" panose="02020603050405020304" pitchFamily="18" charset="0"/>
              </a:rPr>
              <a:t>. Архитектура выбора. Как улучшить наши решения о здоровье, благосостоянии и счастье»</a:t>
            </a:r>
            <a:endParaRPr lang="kk-KZ"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66E0ACC-DFF4-4F10-87DE-55A27FB17967}"/>
              </a:ext>
            </a:extLst>
          </p:cNvPr>
          <p:cNvSpPr txBox="1"/>
          <p:nvPr/>
        </p:nvSpPr>
        <p:spPr>
          <a:xfrm>
            <a:off x="1209964" y="1985818"/>
            <a:ext cx="10030690" cy="2862322"/>
          </a:xfrm>
          <a:prstGeom prst="rect">
            <a:avLst/>
          </a:prstGeom>
          <a:noFill/>
        </p:spPr>
        <p:txBody>
          <a:bodyPr wrap="square">
            <a:spAutoFit/>
          </a:bodyPr>
          <a:lstStyle/>
          <a:p>
            <a:r>
              <a:rPr lang="ru-RU" dirty="0" err="1">
                <a:latin typeface="Times New Roman" panose="02020603050405020304" pitchFamily="18" charset="0"/>
                <a:cs typeface="Times New Roman" panose="02020603050405020304" pitchFamily="18" charset="0"/>
              </a:rPr>
              <a:t>Кітап</a:t>
            </a:r>
            <a:r>
              <a:rPr lang="ru-RU" dirty="0">
                <a:latin typeface="Times New Roman" panose="02020603050405020304" pitchFamily="18" charset="0"/>
                <a:cs typeface="Times New Roman" panose="02020603050405020304" pitchFamily="18" charset="0"/>
              </a:rPr>
              <a:t> 2008 </a:t>
            </a:r>
            <a:r>
              <a:rPr lang="ru-RU" dirty="0" err="1">
                <a:latin typeface="Times New Roman" panose="02020603050405020304" pitchFamily="18" charset="0"/>
                <a:cs typeface="Times New Roman" panose="02020603050405020304" pitchFamily="18" charset="0"/>
              </a:rPr>
              <a:t>жылы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көреген</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Авторлары</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pPr marL="285750" indent="-285750">
              <a:buFontTx/>
              <a:buChar char="-"/>
            </a:pPr>
            <a:r>
              <a:rPr lang="ru-RU" dirty="0">
                <a:latin typeface="Times New Roman" panose="02020603050405020304" pitchFamily="18" charset="0"/>
                <a:cs typeface="Times New Roman" panose="02020603050405020304" pitchFamily="18" charset="0"/>
              </a:rPr>
              <a:t>Ричард Талер -  Чикаго </a:t>
            </a:r>
            <a:r>
              <a:rPr lang="ru-RU" dirty="0" err="1">
                <a:latin typeface="Times New Roman" panose="02020603050405020304" pitchFamily="18" charset="0"/>
                <a:cs typeface="Times New Roman" panose="02020603050405020304" pitchFamily="18" charset="0"/>
              </a:rPr>
              <a:t>университеті</a:t>
            </a:r>
            <a:r>
              <a:rPr lang="ru-RU" dirty="0">
                <a:latin typeface="Times New Roman" panose="02020603050405020304" pitchFamily="18" charset="0"/>
                <a:cs typeface="Times New Roman" panose="02020603050405020304" pitchFamily="18" charset="0"/>
              </a:rPr>
              <a:t> бизнес </a:t>
            </a:r>
            <a:r>
              <a:rPr lang="ru-RU" dirty="0" err="1">
                <a:latin typeface="Times New Roman" panose="02020603050405020304" pitchFamily="18" charset="0"/>
                <a:cs typeface="Times New Roman" panose="02020603050405020304" pitchFamily="18" charset="0"/>
              </a:rPr>
              <a:t>мектебінің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мінез-құлық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экономикасы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саласындағы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жетекші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маманы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мінез-құлық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ғылымы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экономика профессоры,</a:t>
            </a:r>
          </a:p>
          <a:p>
            <a:pPr marL="285750" indent="-285750">
              <a:buFontTx/>
              <a:buChar char="-"/>
            </a:pPr>
            <a:endParaRPr lang="ru-RU" dirty="0">
              <a:latin typeface="Times New Roman" panose="02020603050405020304" pitchFamily="18" charset="0"/>
              <a:cs typeface="Times New Roman" panose="02020603050405020304" pitchFamily="18" charset="0"/>
            </a:endParaRPr>
          </a:p>
          <a:p>
            <a:pPr marL="285750" indent="-285750">
              <a:buFontTx/>
              <a:buChar char="-"/>
            </a:pPr>
            <a:r>
              <a:rPr lang="ru-RU" dirty="0">
                <a:latin typeface="Times New Roman" panose="02020603050405020304" pitchFamily="18" charset="0"/>
                <a:cs typeface="Times New Roman" panose="02020603050405020304" pitchFamily="18" charset="0"/>
              </a:rPr>
              <a:t>Касс </a:t>
            </a:r>
            <a:r>
              <a:rPr lang="ru-RU" dirty="0" err="1">
                <a:latin typeface="Times New Roman" panose="02020603050405020304" pitchFamily="18" charset="0"/>
                <a:cs typeface="Times New Roman" panose="02020603050405020304" pitchFamily="18" charset="0"/>
              </a:rPr>
              <a:t>Санстейн</a:t>
            </a:r>
            <a:r>
              <a:rPr lang="ru-RU" dirty="0">
                <a:latin typeface="Times New Roman" panose="02020603050405020304" pitchFamily="18" charset="0"/>
                <a:cs typeface="Times New Roman" panose="02020603050405020304" pitchFamily="18" charset="0"/>
              </a:rPr>
              <a:t> - Гарвард </a:t>
            </a:r>
            <a:r>
              <a:rPr lang="ru-RU" dirty="0" err="1">
                <a:latin typeface="Times New Roman" panose="02020603050405020304" pitchFamily="18" charset="0"/>
                <a:cs typeface="Times New Roman" panose="02020603050405020304" pitchFamily="18" charset="0"/>
              </a:rPr>
              <a:t>заң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мектебінің</a:t>
            </a:r>
            <a:r>
              <a:rPr lang="ru-RU" dirty="0">
                <a:latin typeface="Times New Roman" panose="02020603050405020304" pitchFamily="18" charset="0"/>
                <a:cs typeface="Times New Roman" panose="02020603050405020304" pitchFamily="18" charset="0"/>
              </a:rPr>
              <a:t> профессоры, </a:t>
            </a:r>
            <a:r>
              <a:rPr lang="ru-RU" dirty="0" err="1">
                <a:latin typeface="Times New Roman" panose="02020603050405020304" pitchFamily="18" charset="0"/>
                <a:cs typeface="Times New Roman" panose="02020603050405020304" pitchFamily="18" charset="0"/>
              </a:rPr>
              <a:t>мінез-құлық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экономикасы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маманы</a:t>
            </a:r>
            <a:r>
              <a:rPr lang="ru-RU" dirty="0">
                <a:latin typeface="Times New Roman" panose="02020603050405020304" pitchFamily="18" charset="0"/>
                <a:cs typeface="Times New Roman" panose="02020603050405020304" pitchFamily="18" charset="0"/>
              </a:rPr>
              <a:t>. </a:t>
            </a:r>
          </a:p>
          <a:p>
            <a:pPr marL="285750" indent="-285750">
              <a:buFontTx/>
              <a:buChar char="-"/>
            </a:pPr>
            <a:endParaRPr lang="ru-RU" dirty="0">
              <a:latin typeface="Times New Roman" panose="02020603050405020304" pitchFamily="18" charset="0"/>
              <a:cs typeface="Times New Roman" panose="02020603050405020304" pitchFamily="18" charset="0"/>
            </a:endParaRPr>
          </a:p>
        </p:txBody>
      </p:sp>
      <p:pic>
        <p:nvPicPr>
          <p:cNvPr id="4" name="Рисунок 25">
            <a:extLst>
              <a:ext uri="{FF2B5EF4-FFF2-40B4-BE49-F238E27FC236}">
                <a16:creationId xmlns:a16="http://schemas.microsoft.com/office/drawing/2014/main" id="{E3C5C4AD-722A-4ECD-834C-625E0065627C}"/>
              </a:ext>
            </a:extLst>
          </p:cNvPr>
          <p:cNvPicPr>
            <a:picLocks noChangeAspect="1"/>
          </p:cNvPicPr>
          <p:nvPr/>
        </p:nvPicPr>
        <p:blipFill>
          <a:blip r:embed="rId2" cstate="print"/>
          <a:srcRect/>
          <a:stretch>
            <a:fillRect/>
          </a:stretch>
        </p:blipFill>
        <p:spPr bwMode="auto">
          <a:xfrm>
            <a:off x="227301" y="5089104"/>
            <a:ext cx="1965325" cy="1497012"/>
          </a:xfrm>
          <a:prstGeom prst="rect">
            <a:avLst/>
          </a:prstGeom>
          <a:noFill/>
          <a:ln w="9525">
            <a:noFill/>
            <a:miter lim="800000"/>
            <a:headEnd/>
            <a:tailEnd/>
          </a:ln>
        </p:spPr>
      </p:pic>
    </p:spTree>
    <p:extLst>
      <p:ext uri="{BB962C8B-B14F-4D97-AF65-F5344CB8AC3E}">
        <p14:creationId xmlns:p14="http://schemas.microsoft.com/office/powerpoint/2010/main" val="85844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5369" y="12032"/>
            <a:ext cx="1882469" cy="6870466"/>
          </a:xfrm>
          <a:prstGeom prst="rect">
            <a:avLst/>
          </a:prstGeom>
          <a:solidFill>
            <a:schemeClr val="accent5">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Заголовок 1"/>
          <p:cNvSpPr>
            <a:spLocks noGrp="1"/>
          </p:cNvSpPr>
          <p:nvPr>
            <p:ph type="title"/>
          </p:nvPr>
        </p:nvSpPr>
        <p:spPr>
          <a:xfrm rot="16200000">
            <a:off x="-2414635" y="2500232"/>
            <a:ext cx="6680999" cy="1882468"/>
          </a:xfrm>
        </p:spPr>
        <p:txBody>
          <a:bodyPr>
            <a:noAutofit/>
          </a:bodyPr>
          <a:lstStyle/>
          <a:p>
            <a:pPr algn="ctr"/>
            <a:r>
              <a:rPr lang="ru-RU" sz="3600" dirty="0">
                <a:solidFill>
                  <a:schemeClr val="bg1"/>
                </a:solidFill>
                <a:latin typeface="Times New Roman" panose="02020603050405020304" pitchFamily="18" charset="0"/>
                <a:cs typeface="Times New Roman" panose="02020603050405020304" pitchFamily="18" charset="0"/>
              </a:rPr>
              <a:t>БАҒДАРЛАМАНЫ ІСКЕ АСЫРУДЫҢ ЖАҢА ТӘСІЛДЕРІ</a:t>
            </a:r>
            <a:endParaRPr lang="ru-RU" sz="3600" b="1" dirty="0">
              <a:solidFill>
                <a:schemeClr val="bg1"/>
              </a:solidFill>
              <a:latin typeface="Times New Roman" panose="02020603050405020304" pitchFamily="18" charset="0"/>
              <a:ea typeface="Open Sans" pitchFamily="34" charset="0"/>
              <a:cs typeface="Times New Roman" panose="02020603050405020304" pitchFamily="18" charset="0"/>
            </a:endParaRPr>
          </a:p>
        </p:txBody>
      </p:sp>
      <p:sp>
        <p:nvSpPr>
          <p:cNvPr id="4" name="Номер слайда 3"/>
          <p:cNvSpPr>
            <a:spLocks noGrp="1"/>
          </p:cNvSpPr>
          <p:nvPr>
            <p:ph type="sldNum" sz="quarter" idx="12"/>
          </p:nvPr>
        </p:nvSpPr>
        <p:spPr>
          <a:xfrm>
            <a:off x="8238461" y="6356350"/>
            <a:ext cx="2743200" cy="365125"/>
          </a:xfrm>
        </p:spPr>
        <p:txBody>
          <a:bodyPr/>
          <a:lstStyle/>
          <a:p>
            <a:fld id="{D7AFB8AC-86DE-41D5-9CEF-AF47F1E9E05C}" type="slidenum">
              <a:rPr lang="ru-RU" smtClean="0"/>
              <a:pPr/>
              <a:t>4</a:t>
            </a:fld>
            <a:endParaRPr lang="ru-RU" dirty="0"/>
          </a:p>
        </p:txBody>
      </p:sp>
      <p:sp>
        <p:nvSpPr>
          <p:cNvPr id="26" name="Содержимое 2"/>
          <p:cNvSpPr txBox="1">
            <a:spLocks/>
          </p:cNvSpPr>
          <p:nvPr/>
        </p:nvSpPr>
        <p:spPr>
          <a:xfrm rot="18928304">
            <a:off x="4507914" y="1746332"/>
            <a:ext cx="2548864" cy="1277385"/>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kk-KZ" sz="3100" b="1" dirty="0">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Жүйелік тәсіл</a:t>
            </a:r>
            <a:endParaRPr kumimoji="0" lang="kk-KZ" sz="3100" b="1" i="0" u="none" strike="noStrike" kern="1200" cap="none" spc="0" normalizeH="0" baseline="0" dirty="0">
              <a:ln>
                <a:noFill/>
              </a:ln>
              <a:solidFill>
                <a:schemeClr val="accent6">
                  <a:lumMod val="75000"/>
                </a:schemeClr>
              </a:solidFill>
              <a:effectLst/>
              <a:uLnTx/>
              <a:uFillTx/>
              <a:latin typeface="Times New Roman" panose="02020603050405020304" pitchFamily="18" charset="0"/>
              <a:ea typeface="Open Sans" pitchFamily="34" charset="0"/>
              <a:cs typeface="Times New Roman" panose="02020603050405020304" pitchFamily="18" charset="0"/>
            </a:endParaRPr>
          </a:p>
        </p:txBody>
      </p:sp>
      <p:sp>
        <p:nvSpPr>
          <p:cNvPr id="27" name="Овал 26"/>
          <p:cNvSpPr/>
          <p:nvPr/>
        </p:nvSpPr>
        <p:spPr>
          <a:xfrm>
            <a:off x="4128069" y="655093"/>
            <a:ext cx="5534545" cy="54591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Содержимое 2"/>
          <p:cNvSpPr txBox="1">
            <a:spLocks/>
          </p:cNvSpPr>
          <p:nvPr/>
        </p:nvSpPr>
        <p:spPr>
          <a:xfrm rot="18883998">
            <a:off x="7048077" y="4022526"/>
            <a:ext cx="2324648" cy="1210721"/>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kk-KZ" sz="3100" b="1" i="0" u="none" strike="noStrike" kern="1200" cap="none" spc="0" normalizeH="0" baseline="0" dirty="0">
                <a:ln>
                  <a:noFill/>
                </a:ln>
                <a:solidFill>
                  <a:schemeClr val="accent4">
                    <a:lumMod val="75000"/>
                  </a:schemeClr>
                </a:solidFill>
                <a:effectLst/>
                <a:uLnTx/>
                <a:uFillTx/>
                <a:latin typeface="Times New Roman" panose="02020603050405020304" pitchFamily="18" charset="0"/>
                <a:ea typeface="Open Sans" pitchFamily="34" charset="0"/>
                <a:cs typeface="Times New Roman" panose="02020603050405020304" pitchFamily="18" charset="0"/>
              </a:rPr>
              <a:t>Жобаларды бағалау</a:t>
            </a:r>
          </a:p>
        </p:txBody>
      </p:sp>
      <p:sp>
        <p:nvSpPr>
          <p:cNvPr id="29" name="Содержимое 2"/>
          <p:cNvSpPr txBox="1">
            <a:spLocks/>
          </p:cNvSpPr>
          <p:nvPr/>
        </p:nvSpPr>
        <p:spPr>
          <a:xfrm rot="2643784">
            <a:off x="6792375" y="1275223"/>
            <a:ext cx="2478587" cy="2052248"/>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kk-KZ" sz="2800" b="1" i="0" u="none" strike="noStrike" kern="1200" cap="none" spc="0" normalizeH="0" baseline="0" dirty="0">
                <a:ln>
                  <a:noFill/>
                </a:ln>
                <a:solidFill>
                  <a:schemeClr val="accent5">
                    <a:lumMod val="75000"/>
                  </a:schemeClr>
                </a:solidFill>
                <a:effectLst/>
                <a:uLnTx/>
                <a:uFillTx/>
                <a:latin typeface="Times New Roman" panose="02020603050405020304" pitchFamily="18" charset="0"/>
                <a:ea typeface="Open Sans" pitchFamily="34" charset="0"/>
                <a:cs typeface="Times New Roman" panose="02020603050405020304" pitchFamily="18" charset="0"/>
              </a:rPr>
              <a:t>Халықтың барлық санаттарын кеңінен қамту</a:t>
            </a:r>
          </a:p>
        </p:txBody>
      </p:sp>
      <p:sp>
        <p:nvSpPr>
          <p:cNvPr id="30" name="Содержимое 2"/>
          <p:cNvSpPr txBox="1">
            <a:spLocks/>
          </p:cNvSpPr>
          <p:nvPr/>
        </p:nvSpPr>
        <p:spPr>
          <a:xfrm rot="2623654">
            <a:off x="3959739" y="4192351"/>
            <a:ext cx="2998975" cy="1450947"/>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kk-KZ" sz="3100" b="1" i="0" u="none" strike="noStrike" kern="1200" cap="none" spc="0" normalizeH="0" baseline="0" dirty="0">
                <a:ln>
                  <a:noFill/>
                </a:ln>
                <a:solidFill>
                  <a:schemeClr val="accent2">
                    <a:lumMod val="75000"/>
                  </a:schemeClr>
                </a:solidFill>
                <a:effectLst/>
                <a:uLnTx/>
                <a:uFillTx/>
                <a:latin typeface="Times New Roman" panose="02020603050405020304" pitchFamily="18" charset="0"/>
                <a:ea typeface="Open Sans" pitchFamily="34" charset="0"/>
                <a:cs typeface="Times New Roman" panose="02020603050405020304" pitchFamily="18" charset="0"/>
              </a:rPr>
              <a:t>Кластерлерді қалыптастыру</a:t>
            </a:r>
          </a:p>
        </p:txBody>
      </p:sp>
      <p:cxnSp>
        <p:nvCxnSpPr>
          <p:cNvPr id="31" name="Прямая соединительная линия 30"/>
          <p:cNvCxnSpPr/>
          <p:nvPr/>
        </p:nvCxnSpPr>
        <p:spPr>
          <a:xfrm>
            <a:off x="6860089" y="-11099"/>
            <a:ext cx="75415" cy="685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2619813" y="3403076"/>
            <a:ext cx="8239027" cy="94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Содержимое 2"/>
          <p:cNvSpPr txBox="1">
            <a:spLocks/>
          </p:cNvSpPr>
          <p:nvPr/>
        </p:nvSpPr>
        <p:spPr>
          <a:xfrm>
            <a:off x="1883855" y="1339559"/>
            <a:ext cx="3158352" cy="636650"/>
          </a:xfrm>
          <a:prstGeom prst="rect">
            <a:avLst/>
          </a:prstGeom>
        </p:spPr>
        <p:txBody>
          <a:bodyPr vert="horz" lIns="91440" tIns="45720" rIns="91440" bIns="45720" rtlCol="0">
            <a:noAutofit/>
          </a:bodyPr>
          <a:lstStyle/>
          <a:p>
            <a:pPr lvl="0">
              <a:lnSpc>
                <a:spcPct val="90000"/>
              </a:lnSpc>
              <a:spcBef>
                <a:spcPts val="1000"/>
              </a:spcBef>
              <a:defRPr/>
            </a:pPr>
            <a:r>
              <a:rPr lang="ru-RU" b="1" dirty="0" err="1">
                <a:solidFill>
                  <a:schemeClr val="accent6">
                    <a:lumMod val="75000"/>
                  </a:schemeClr>
                </a:solidFill>
                <a:latin typeface="Times New Roman" panose="02020603050405020304" pitchFamily="18" charset="0"/>
                <a:cs typeface="Times New Roman" panose="02020603050405020304" pitchFamily="18" charset="0"/>
              </a:rPr>
              <a:t>Инновацияларды</a:t>
            </a:r>
            <a:r>
              <a:rPr lang="ru-RU" b="1" dirty="0">
                <a:solidFill>
                  <a:schemeClr val="accent6">
                    <a:lumMod val="75000"/>
                  </a:schemeClr>
                </a:solidFill>
                <a:latin typeface="Times New Roman" panose="02020603050405020304" pitchFamily="18" charset="0"/>
                <a:cs typeface="Times New Roman" panose="02020603050405020304" pitchFamily="18" charset="0"/>
              </a:rPr>
              <a:t> </a:t>
            </a:r>
            <a:r>
              <a:rPr lang="ru-RU" b="1" dirty="0" err="1">
                <a:solidFill>
                  <a:schemeClr val="accent6">
                    <a:lumMod val="75000"/>
                  </a:schemeClr>
                </a:solidFill>
                <a:latin typeface="Times New Roman" panose="02020603050405020304" pitchFamily="18" charset="0"/>
                <a:cs typeface="Times New Roman" panose="02020603050405020304" pitchFamily="18" charset="0"/>
              </a:rPr>
              <a:t>енгізу</a:t>
            </a:r>
            <a:endParaRPr kumimoji="0" lang="ru-RU"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endParaRPr>
          </a:p>
        </p:txBody>
      </p:sp>
      <p:sp>
        <p:nvSpPr>
          <p:cNvPr id="38" name="Содержимое 2"/>
          <p:cNvSpPr txBox="1">
            <a:spLocks/>
          </p:cNvSpPr>
          <p:nvPr/>
        </p:nvSpPr>
        <p:spPr>
          <a:xfrm>
            <a:off x="7620384" y="187700"/>
            <a:ext cx="4546812" cy="1015325"/>
          </a:xfrm>
          <a:prstGeom prst="rect">
            <a:avLst/>
          </a:prstGeom>
        </p:spPr>
        <p:txBody>
          <a:bodyPr vert="horz" lIns="91440" tIns="45720" rIns="91440" bIns="45720" rtlCol="0">
            <a:noAutofit/>
          </a:bodyPr>
          <a:lstStyle/>
          <a:p>
            <a:pPr marR="0" lvl="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kk-KZ" b="1" dirty="0">
                <a:solidFill>
                  <a:schemeClr val="accent5">
                    <a:lumMod val="75000"/>
                  </a:schemeClr>
                </a:solidFill>
                <a:latin typeface="Times New Roman" panose="02020603050405020304" pitchFamily="18" charset="0"/>
                <a:cs typeface="Times New Roman" panose="02020603050405020304" pitchFamily="18" charset="0"/>
              </a:rPr>
              <a:t>Жекелеген жобалар мен бағыттар шеңберінде көшбасшылардың қажетті санын дайындау</a:t>
            </a:r>
            <a:endParaRPr kumimoji="0" lang="kk-KZ" b="1" i="0" u="none" strike="noStrike" kern="1200" cap="none" spc="0" normalizeH="0" baseline="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endParaRPr>
          </a:p>
        </p:txBody>
      </p:sp>
      <p:sp>
        <p:nvSpPr>
          <p:cNvPr id="39" name="Содержимое 2"/>
          <p:cNvSpPr txBox="1">
            <a:spLocks/>
          </p:cNvSpPr>
          <p:nvPr/>
        </p:nvSpPr>
        <p:spPr>
          <a:xfrm>
            <a:off x="8836286" y="4950142"/>
            <a:ext cx="3339473" cy="691588"/>
          </a:xfrm>
          <a:prstGeom prst="rect">
            <a:avLst/>
          </a:prstGeom>
        </p:spPr>
        <p:txBody>
          <a:bodyPr vert="horz" lIns="91440" tIns="45720" rIns="91440" bIns="45720" rtlCol="0">
            <a:noAutofit/>
          </a:bodyPr>
          <a:lstStyle/>
          <a:p>
            <a:pPr marR="0" lvl="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kk-KZ" b="1" dirty="0">
                <a:solidFill>
                  <a:schemeClr val="accent4">
                    <a:lumMod val="75000"/>
                  </a:schemeClr>
                </a:solidFill>
                <a:latin typeface="Times New Roman" panose="02020603050405020304" pitchFamily="18" charset="0"/>
                <a:cs typeface="Times New Roman" panose="02020603050405020304" pitchFamily="18" charset="0"/>
              </a:rPr>
              <a:t>Жобалар тиімділігінің индикаторлары</a:t>
            </a:r>
            <a:endParaRPr kumimoji="0" lang="kk-KZ" b="1" i="0" u="none" strike="noStrike" kern="1200" cap="none" spc="0" normalizeH="0" baseline="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p:txBody>
      </p:sp>
      <p:sp>
        <p:nvSpPr>
          <p:cNvPr id="40" name="Содержимое 2"/>
          <p:cNvSpPr txBox="1">
            <a:spLocks/>
          </p:cNvSpPr>
          <p:nvPr/>
        </p:nvSpPr>
        <p:spPr>
          <a:xfrm>
            <a:off x="1878627" y="4184970"/>
            <a:ext cx="2745345" cy="861264"/>
          </a:xfrm>
          <a:prstGeom prst="rect">
            <a:avLst/>
          </a:prstGeom>
        </p:spPr>
        <p:txBody>
          <a:bodyPr vert="horz" lIns="91440" tIns="45720" rIns="91440" bIns="45720" rtlCol="0">
            <a:noAutofit/>
          </a:bodyPr>
          <a:lstStyle/>
          <a:p>
            <a:pPr lvl="0">
              <a:lnSpc>
                <a:spcPct val="90000"/>
              </a:lnSpc>
              <a:spcBef>
                <a:spcPts val="1000"/>
              </a:spcBef>
              <a:defRPr/>
            </a:pPr>
            <a:r>
              <a:rPr lang="ru-RU" b="1" noProof="0" dirty="0" err="1">
                <a:solidFill>
                  <a:schemeClr val="accent2">
                    <a:lumMod val="75000"/>
                  </a:schemeClr>
                </a:solidFill>
                <a:latin typeface="Times New Roman" panose="02020603050405020304" pitchFamily="18" charset="0"/>
                <a:cs typeface="Times New Roman" panose="02020603050405020304" pitchFamily="18" charset="0"/>
              </a:rPr>
              <a:t>Жобалардың</a:t>
            </a:r>
            <a:r>
              <a:rPr lang="ru-RU" b="1" noProof="0" dirty="0">
                <a:solidFill>
                  <a:schemeClr val="accent2">
                    <a:lumMod val="75000"/>
                  </a:schemeClr>
                </a:solidFill>
                <a:latin typeface="Times New Roman" panose="02020603050405020304" pitchFamily="18" charset="0"/>
                <a:cs typeface="Times New Roman" panose="02020603050405020304" pitchFamily="18" charset="0"/>
              </a:rPr>
              <a:t> </a:t>
            </a:r>
            <a:r>
              <a:rPr lang="ru-RU" b="1" noProof="0" dirty="0" err="1">
                <a:solidFill>
                  <a:schemeClr val="accent2">
                    <a:lumMod val="75000"/>
                  </a:schemeClr>
                </a:solidFill>
                <a:latin typeface="Times New Roman" panose="02020603050405020304" pitchFamily="18" charset="0"/>
                <a:cs typeface="Times New Roman" panose="02020603050405020304" pitchFamily="18" charset="0"/>
              </a:rPr>
              <a:t>тиімді</a:t>
            </a:r>
            <a:r>
              <a:rPr lang="ru-RU" b="1" noProof="0" dirty="0">
                <a:solidFill>
                  <a:schemeClr val="accent2">
                    <a:lumMod val="75000"/>
                  </a:schemeClr>
                </a:solidFill>
                <a:latin typeface="Times New Roman" panose="02020603050405020304" pitchFamily="18" charset="0"/>
                <a:cs typeface="Times New Roman" panose="02020603050405020304" pitchFamily="18" charset="0"/>
              </a:rPr>
              <a:t> бизнес-</a:t>
            </a:r>
            <a:r>
              <a:rPr lang="ru-RU" b="1" noProof="0" dirty="0" err="1">
                <a:solidFill>
                  <a:schemeClr val="accent2">
                    <a:lumMod val="75000"/>
                  </a:schemeClr>
                </a:solidFill>
                <a:latin typeface="Times New Roman" panose="02020603050405020304" pitchFamily="18" charset="0"/>
                <a:cs typeface="Times New Roman" panose="02020603050405020304" pitchFamily="18" charset="0"/>
              </a:rPr>
              <a:t>моделі</a:t>
            </a:r>
            <a:endParaRPr kumimoji="0" lang="ru-RU"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
        <p:nvSpPr>
          <p:cNvPr id="22" name="Содержимое 2"/>
          <p:cNvSpPr txBox="1">
            <a:spLocks/>
          </p:cNvSpPr>
          <p:nvPr/>
        </p:nvSpPr>
        <p:spPr>
          <a:xfrm>
            <a:off x="1877268" y="5045283"/>
            <a:ext cx="3432787" cy="591500"/>
          </a:xfrm>
          <a:prstGeom prst="rect">
            <a:avLst/>
          </a:prstGeom>
        </p:spPr>
        <p:txBody>
          <a:bodyPr vert="horz" lIns="91440" tIns="45720" rIns="91440" bIns="45720" rtlCol="0">
            <a:noAutofit/>
          </a:bodyPr>
          <a:lstStyle/>
          <a:p>
            <a:pPr lvl="0">
              <a:lnSpc>
                <a:spcPct val="90000"/>
              </a:lnSpc>
              <a:spcBef>
                <a:spcPts val="1000"/>
              </a:spcBef>
              <a:defRPr/>
            </a:pPr>
            <a:r>
              <a:rPr lang="ru-RU" b="1" dirty="0" err="1">
                <a:solidFill>
                  <a:schemeClr val="accent2">
                    <a:lumMod val="75000"/>
                  </a:schemeClr>
                </a:solidFill>
                <a:latin typeface="Times New Roman" panose="02020603050405020304" pitchFamily="18" charset="0"/>
                <a:cs typeface="Times New Roman" panose="02020603050405020304" pitchFamily="18" charset="0"/>
              </a:rPr>
              <a:t>Жұмыс</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істеп</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тұрған</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институттарды</a:t>
            </a:r>
            <a:r>
              <a:rPr lang="ru-RU" b="1" dirty="0">
                <a:solidFill>
                  <a:schemeClr val="accent2">
                    <a:lumMod val="75000"/>
                  </a:schemeClr>
                </a:solidFill>
                <a:latin typeface="Times New Roman" panose="02020603050405020304" pitchFamily="18" charset="0"/>
                <a:cs typeface="Times New Roman" panose="02020603050405020304" pitchFamily="18" charset="0"/>
              </a:rPr>
              <a:t> </a:t>
            </a:r>
            <a:r>
              <a:rPr lang="ru-RU" b="1" dirty="0" err="1">
                <a:solidFill>
                  <a:schemeClr val="accent2">
                    <a:lumMod val="75000"/>
                  </a:schemeClr>
                </a:solidFill>
                <a:latin typeface="Times New Roman" panose="02020603050405020304" pitchFamily="18" charset="0"/>
                <a:cs typeface="Times New Roman" panose="02020603050405020304" pitchFamily="18" charset="0"/>
              </a:rPr>
              <a:t>қосу</a:t>
            </a:r>
            <a:endParaRPr kumimoji="0" lang="ru-RU" b="1" u="none" strike="noStrike" kern="1200" cap="none" spc="0" normalizeH="0" baseline="0" noProof="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
        <p:nvSpPr>
          <p:cNvPr id="35" name="Содержимое 2"/>
          <p:cNvSpPr txBox="1">
            <a:spLocks/>
          </p:cNvSpPr>
          <p:nvPr/>
        </p:nvSpPr>
        <p:spPr>
          <a:xfrm>
            <a:off x="7292758" y="5984802"/>
            <a:ext cx="4894456" cy="640404"/>
          </a:xfrm>
          <a:prstGeom prst="rect">
            <a:avLst/>
          </a:prstGeom>
        </p:spPr>
        <p:txBody>
          <a:bodyPr vert="horz" lIns="91440" tIns="45720" rIns="91440" bIns="45720" rtlCol="0">
            <a:noAutofit/>
          </a:bodyPr>
          <a:lstStyle/>
          <a:p>
            <a:pPr marR="0" lvl="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kk-KZ" b="1" dirty="0">
                <a:solidFill>
                  <a:schemeClr val="accent4">
                    <a:lumMod val="75000"/>
                  </a:schemeClr>
                </a:solidFill>
                <a:latin typeface="Times New Roman" panose="02020603050405020304" pitchFamily="18" charset="0"/>
                <a:cs typeface="Times New Roman" panose="02020603050405020304" pitchFamily="18" charset="0"/>
              </a:rPr>
              <a:t>Әлеуметтік өзгерістерді бағалау</a:t>
            </a:r>
            <a:endParaRPr kumimoji="0" lang="kk-KZ" b="1" i="0" u="none" strike="noStrike" kern="1200" cap="none" spc="0" normalizeH="0" baseline="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p:txBody>
      </p:sp>
      <p:sp>
        <p:nvSpPr>
          <p:cNvPr id="41" name="Содержимое 2"/>
          <p:cNvSpPr txBox="1">
            <a:spLocks/>
          </p:cNvSpPr>
          <p:nvPr/>
        </p:nvSpPr>
        <p:spPr>
          <a:xfrm>
            <a:off x="1880827" y="383540"/>
            <a:ext cx="3158352" cy="719073"/>
          </a:xfrm>
          <a:prstGeom prst="rect">
            <a:avLst/>
          </a:prstGeom>
        </p:spPr>
        <p:txBody>
          <a:bodyPr vert="horz" lIns="91440" tIns="45720" rIns="91440" bIns="45720" rtlCol="0">
            <a:noAutofit/>
          </a:bodyPr>
          <a:lstStyle/>
          <a:p>
            <a:pPr lvl="0">
              <a:lnSpc>
                <a:spcPct val="90000"/>
              </a:lnSpc>
              <a:spcBef>
                <a:spcPts val="1000"/>
              </a:spcBef>
              <a:defRPr/>
            </a:pPr>
            <a:r>
              <a:rPr lang="ru-RU" b="1" dirty="0" err="1">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Барлық</a:t>
            </a:r>
            <a:r>
              <a:rPr lang="ru-RU" b="1" dirty="0">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 </a:t>
            </a:r>
            <a:r>
              <a:rPr lang="ru-RU" b="1" dirty="0" err="1">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бағыттарды</a:t>
            </a:r>
            <a:r>
              <a:rPr lang="ru-RU" b="1" dirty="0">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 </a:t>
            </a:r>
            <a:r>
              <a:rPr lang="ru-RU" b="1" dirty="0" err="1">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кешенді</a:t>
            </a:r>
            <a:r>
              <a:rPr lang="ru-RU" b="1" dirty="0">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 </a:t>
            </a:r>
            <a:r>
              <a:rPr lang="ru-RU" b="1" dirty="0" err="1">
                <a:solidFill>
                  <a:schemeClr val="accent6">
                    <a:lumMod val="75000"/>
                  </a:schemeClr>
                </a:solidFill>
                <a:latin typeface="Times New Roman" panose="02020603050405020304" pitchFamily="18" charset="0"/>
                <a:ea typeface="Open Sans" pitchFamily="34" charset="0"/>
                <a:cs typeface="Times New Roman" panose="02020603050405020304" pitchFamily="18" charset="0"/>
              </a:rPr>
              <a:t>дамыту</a:t>
            </a:r>
            <a:endParaRPr kumimoji="0" lang="ru-RU"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endParaRPr>
          </a:p>
        </p:txBody>
      </p:sp>
      <p:sp>
        <p:nvSpPr>
          <p:cNvPr id="42" name="Содержимое 2"/>
          <p:cNvSpPr txBox="1">
            <a:spLocks/>
          </p:cNvSpPr>
          <p:nvPr/>
        </p:nvSpPr>
        <p:spPr>
          <a:xfrm>
            <a:off x="8712843" y="1035988"/>
            <a:ext cx="3462916" cy="806877"/>
          </a:xfrm>
          <a:prstGeom prst="rect">
            <a:avLst/>
          </a:prstGeom>
        </p:spPr>
        <p:txBody>
          <a:bodyPr vert="horz" lIns="91440" tIns="45720" rIns="91440" bIns="45720" rtlCol="0">
            <a:noAutofit/>
          </a:bodyPr>
          <a:lstStyle/>
          <a:p>
            <a:pPr marR="0" lvl="0" algn="r" defTabSz="914400" rtl="0" eaLnBrk="1" fontAlgn="auto" latinLnBrk="0" hangingPunct="1">
              <a:spcAft>
                <a:spcPts val="0"/>
              </a:spcAft>
              <a:buClrTx/>
              <a:buSzTx/>
              <a:buFont typeface="Arial" panose="020B0604020202020204" pitchFamily="34" charset="0"/>
              <a:buNone/>
              <a:tabLst/>
              <a:defRPr/>
            </a:pPr>
            <a:r>
              <a:rPr lang="kk-KZ" b="1" dirty="0">
                <a:solidFill>
                  <a:schemeClr val="accent5">
                    <a:lumMod val="75000"/>
                  </a:schemeClr>
                </a:solidFill>
                <a:latin typeface="Times New Roman" panose="02020603050405020304" pitchFamily="18" charset="0"/>
                <a:cs typeface="Times New Roman" panose="02020603050405020304" pitchFamily="18" charset="0"/>
              </a:rPr>
              <a:t>Тәлімгерлік және еріктілер қатысу элементтері бар жобалардың желілік</a:t>
            </a:r>
          </a:p>
          <a:p>
            <a:pPr marR="0" lvl="0" algn="r" defTabSz="914400" rtl="0" eaLnBrk="1" fontAlgn="auto" latinLnBrk="0" hangingPunct="1">
              <a:spcAft>
                <a:spcPts val="0"/>
              </a:spcAft>
              <a:buClrTx/>
              <a:buSzTx/>
              <a:buFont typeface="Arial" panose="020B0604020202020204" pitchFamily="34" charset="0"/>
              <a:buNone/>
              <a:tabLst/>
              <a:defRPr/>
            </a:pPr>
            <a:r>
              <a:rPr lang="kk-KZ" b="1" dirty="0">
                <a:solidFill>
                  <a:schemeClr val="accent5">
                    <a:lumMod val="75000"/>
                  </a:schemeClr>
                </a:solidFill>
                <a:latin typeface="Times New Roman" panose="02020603050405020304" pitchFamily="18" charset="0"/>
                <a:cs typeface="Times New Roman" panose="02020603050405020304" pitchFamily="18" charset="0"/>
              </a:rPr>
              <a:t> құрылысы</a:t>
            </a:r>
            <a:endParaRPr kumimoji="0" lang="kk-KZ" b="1" i="0" u="none" strike="noStrike" kern="1200" cap="none" spc="0" normalizeH="0" baseline="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endParaRPr>
          </a:p>
        </p:txBody>
      </p:sp>
      <p:sp>
        <p:nvSpPr>
          <p:cNvPr id="43" name="Содержимое 2"/>
          <p:cNvSpPr txBox="1">
            <a:spLocks/>
          </p:cNvSpPr>
          <p:nvPr/>
        </p:nvSpPr>
        <p:spPr>
          <a:xfrm>
            <a:off x="9590722" y="2355101"/>
            <a:ext cx="2585037" cy="969849"/>
          </a:xfrm>
          <a:prstGeom prst="rect">
            <a:avLst/>
          </a:prstGeom>
        </p:spPr>
        <p:txBody>
          <a:bodyPr vert="horz" lIns="91440" tIns="45720" rIns="91440" bIns="45720" rtlCol="0">
            <a:noAutofit/>
          </a:bodyPr>
          <a:lstStyle/>
          <a:p>
            <a:pPr marR="0" lvl="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b="1" i="0" u="none" strike="noStrike" kern="1200" cap="none" spc="0" normalizeH="0" baseline="0" noProof="0" dirty="0" err="1">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Халықтың</a:t>
            </a:r>
            <a:r>
              <a:rPr kumimoji="0" lang="ru-RU"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барлық</a:t>
            </a:r>
            <a:r>
              <a:rPr kumimoji="0" lang="ru-RU"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санаттары</a:t>
            </a:r>
            <a:r>
              <a:rPr kumimoji="0" lang="ru-RU"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үшін</a:t>
            </a:r>
            <a:r>
              <a:rPr kumimoji="0" lang="ru-RU"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жобаларды</a:t>
            </a:r>
            <a:r>
              <a:rPr kumimoji="0" lang="ru-RU"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 </a:t>
            </a:r>
            <a:r>
              <a:rPr kumimoji="0" lang="ru-RU" b="1" i="0" u="none" strike="noStrike" kern="1200" cap="none" spc="0" normalizeH="0" baseline="0" noProof="0" dirty="0" err="1">
                <a:ln>
                  <a:noFill/>
                </a:ln>
                <a:solidFill>
                  <a:schemeClr val="accent5">
                    <a:lumMod val="75000"/>
                  </a:schemeClr>
                </a:solidFill>
                <a:effectLst/>
                <a:uLnTx/>
                <a:uFillTx/>
                <a:latin typeface="Times New Roman" panose="02020603050405020304" pitchFamily="18" charset="0"/>
                <a:cs typeface="Times New Roman" panose="02020603050405020304" pitchFamily="18" charset="0"/>
              </a:rPr>
              <a:t>әзірлеу</a:t>
            </a:r>
            <a:endParaRPr kumimoji="0" lang="ru-RU" b="1" i="0" u="none" strike="noStrike" kern="1200" cap="none" spc="0" normalizeH="0" baseline="0" noProof="0" dirty="0">
              <a:ln>
                <a:noFill/>
              </a:ln>
              <a:solidFill>
                <a:schemeClr val="accent5">
                  <a:lumMod val="75000"/>
                </a:schemeClr>
              </a:solidFill>
              <a:effectLst/>
              <a:uLnTx/>
              <a:uFillTx/>
              <a:latin typeface="Times New Roman" panose="02020603050405020304" pitchFamily="18" charset="0"/>
              <a:cs typeface="Times New Roman" panose="02020603050405020304" pitchFamily="18" charset="0"/>
            </a:endParaRPr>
          </a:p>
        </p:txBody>
      </p:sp>
      <p:sp>
        <p:nvSpPr>
          <p:cNvPr id="25" name="Содержимое 2"/>
          <p:cNvSpPr txBox="1">
            <a:spLocks/>
          </p:cNvSpPr>
          <p:nvPr/>
        </p:nvSpPr>
        <p:spPr>
          <a:xfrm>
            <a:off x="1877809" y="2045644"/>
            <a:ext cx="2288746" cy="947066"/>
          </a:xfrm>
          <a:prstGeom prst="rect">
            <a:avLst/>
          </a:prstGeom>
        </p:spPr>
        <p:txBody>
          <a:bodyPr vert="horz" lIns="91440" tIns="45720" rIns="91440" bIns="45720" rtlCol="0">
            <a:noAutofit/>
          </a:bodyPr>
          <a:lstStyle/>
          <a:p>
            <a:pPr lvl="0">
              <a:lnSpc>
                <a:spcPct val="90000"/>
              </a:lnSpc>
              <a:spcBef>
                <a:spcPts val="1000"/>
              </a:spcBef>
              <a:defRPr/>
            </a:pPr>
            <a:r>
              <a:rPr lang="ru-RU" b="1" dirty="0" err="1">
                <a:solidFill>
                  <a:schemeClr val="accent6">
                    <a:lumMod val="75000"/>
                  </a:schemeClr>
                </a:solidFill>
                <a:latin typeface="Times New Roman" panose="02020603050405020304" pitchFamily="18" charset="0"/>
                <a:cs typeface="Times New Roman" panose="02020603050405020304" pitchFamily="18" charset="0"/>
              </a:rPr>
              <a:t>Сектораралық</a:t>
            </a:r>
            <a:r>
              <a:rPr lang="ru-RU" b="1" dirty="0">
                <a:solidFill>
                  <a:schemeClr val="accent6">
                    <a:lumMod val="75000"/>
                  </a:schemeClr>
                </a:solidFill>
                <a:latin typeface="Times New Roman" panose="02020603050405020304" pitchFamily="18" charset="0"/>
                <a:cs typeface="Times New Roman" panose="02020603050405020304" pitchFamily="18" charset="0"/>
              </a:rPr>
              <a:t> және </a:t>
            </a:r>
            <a:r>
              <a:rPr lang="ru-RU" b="1" dirty="0" err="1">
                <a:solidFill>
                  <a:schemeClr val="accent6">
                    <a:lumMod val="75000"/>
                  </a:schemeClr>
                </a:solidFill>
                <a:latin typeface="Times New Roman" panose="02020603050405020304" pitchFamily="18" charset="0"/>
                <a:cs typeface="Times New Roman" panose="02020603050405020304" pitchFamily="18" charset="0"/>
              </a:rPr>
              <a:t>ведомствоаралық</a:t>
            </a:r>
            <a:r>
              <a:rPr lang="ru-RU" b="1" dirty="0">
                <a:solidFill>
                  <a:schemeClr val="accent6">
                    <a:lumMod val="75000"/>
                  </a:schemeClr>
                </a:solidFill>
                <a:latin typeface="Times New Roman" panose="02020603050405020304" pitchFamily="18" charset="0"/>
                <a:cs typeface="Times New Roman" panose="02020603050405020304" pitchFamily="18" charset="0"/>
              </a:rPr>
              <a:t> </a:t>
            </a:r>
            <a:r>
              <a:rPr lang="ru-RU" b="1" dirty="0" err="1">
                <a:solidFill>
                  <a:schemeClr val="accent6">
                    <a:lumMod val="75000"/>
                  </a:schemeClr>
                </a:solidFill>
                <a:latin typeface="Times New Roman" panose="02020603050405020304" pitchFamily="18" charset="0"/>
                <a:cs typeface="Times New Roman" panose="02020603050405020304" pitchFamily="18" charset="0"/>
              </a:rPr>
              <a:t>өзара</a:t>
            </a:r>
            <a:r>
              <a:rPr lang="ru-RU" b="1" dirty="0">
                <a:solidFill>
                  <a:schemeClr val="accent6">
                    <a:lumMod val="75000"/>
                  </a:schemeClr>
                </a:solidFill>
                <a:latin typeface="Times New Roman" panose="02020603050405020304" pitchFamily="18" charset="0"/>
                <a:cs typeface="Times New Roman" panose="02020603050405020304" pitchFamily="18" charset="0"/>
              </a:rPr>
              <a:t> </a:t>
            </a:r>
            <a:r>
              <a:rPr lang="ru-RU" b="1" dirty="0" err="1">
                <a:solidFill>
                  <a:schemeClr val="accent6">
                    <a:lumMod val="75000"/>
                  </a:schemeClr>
                </a:solidFill>
                <a:latin typeface="Times New Roman" panose="02020603050405020304" pitchFamily="18" charset="0"/>
                <a:cs typeface="Times New Roman" panose="02020603050405020304" pitchFamily="18" charset="0"/>
              </a:rPr>
              <a:t>іс-қимыл</a:t>
            </a:r>
            <a:endParaRPr kumimoji="0" lang="ru-RU"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endParaRPr>
          </a:p>
        </p:txBody>
      </p:sp>
      <p:sp>
        <p:nvSpPr>
          <p:cNvPr id="33" name="Содержимое 2"/>
          <p:cNvSpPr txBox="1">
            <a:spLocks/>
          </p:cNvSpPr>
          <p:nvPr/>
        </p:nvSpPr>
        <p:spPr>
          <a:xfrm>
            <a:off x="9590466" y="3991621"/>
            <a:ext cx="2576730" cy="716368"/>
          </a:xfrm>
          <a:prstGeom prst="rect">
            <a:avLst/>
          </a:prstGeom>
        </p:spPr>
        <p:txBody>
          <a:bodyPr vert="horz" lIns="91440" tIns="45720" rIns="91440" bIns="45720" rtlCol="0">
            <a:noAutofit/>
          </a:bodyPr>
          <a:lstStyle/>
          <a:p>
            <a:pPr marR="0" lvl="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b="1" dirty="0" err="1">
                <a:solidFill>
                  <a:schemeClr val="accent4">
                    <a:lumMod val="75000"/>
                  </a:schemeClr>
                </a:solidFill>
                <a:latin typeface="Times New Roman" panose="02020603050405020304" pitchFamily="18" charset="0"/>
                <a:cs typeface="Times New Roman" panose="02020603050405020304" pitchFamily="18" charset="0"/>
              </a:rPr>
              <a:t>Жобаларды</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іріктеу</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критерийлері</a:t>
            </a:r>
            <a:endParaRPr kumimoji="0" lang="ru-RU" b="1"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cs typeface="Times New Roman" panose="02020603050405020304" pitchFamily="18" charset="0"/>
            </a:endParaRPr>
          </a:p>
        </p:txBody>
      </p:sp>
      <p:sp>
        <p:nvSpPr>
          <p:cNvPr id="36" name="Содержимое 2"/>
          <p:cNvSpPr txBox="1">
            <a:spLocks/>
          </p:cNvSpPr>
          <p:nvPr/>
        </p:nvSpPr>
        <p:spPr>
          <a:xfrm>
            <a:off x="1867099" y="5883516"/>
            <a:ext cx="4635736" cy="869497"/>
          </a:xfrm>
          <a:prstGeom prst="rect">
            <a:avLst/>
          </a:prstGeom>
        </p:spPr>
        <p:txBody>
          <a:bodyPr vert="horz" lIns="91440" tIns="45720" rIns="91440" bIns="45720" rtlCol="0">
            <a:noAutofit/>
          </a:bodyPr>
          <a:lstStyle/>
          <a:p>
            <a:pPr lvl="0">
              <a:defRPr/>
            </a:pPr>
            <a:r>
              <a:rPr lang="kk-KZ" sz="2000" b="1" dirty="0">
                <a:solidFill>
                  <a:schemeClr val="accent2">
                    <a:lumMod val="75000"/>
                  </a:schemeClr>
                </a:solidFill>
                <a:latin typeface="Times New Roman" panose="02020603050405020304" pitchFamily="18" charset="0"/>
                <a:cs typeface="Times New Roman" panose="02020603050405020304" pitchFamily="18" charset="0"/>
              </a:rPr>
              <a:t>Өзекті құзыреттер бойынша қарқынды курстарға жоғары деңгейдегі сарапшылардың қатысуы</a:t>
            </a:r>
            <a:endParaRPr kumimoji="0" lang="kk-KZ" sz="2000" b="1" i="0" u="none" strike="noStrike" kern="1200" cap="none" spc="0" normalizeH="0" baseline="0" dirty="0">
              <a:ln>
                <a:noFill/>
              </a:ln>
              <a:solidFill>
                <a:schemeClr val="accent2">
                  <a:lumMod val="75000"/>
                </a:scheme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6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6619"/>
            <a:ext cx="6892119" cy="6911238"/>
          </a:xfrm>
        </p:spPr>
      </p:pic>
      <p:sp>
        <p:nvSpPr>
          <p:cNvPr id="4" name="Номер слайда 3"/>
          <p:cNvSpPr>
            <a:spLocks noGrp="1"/>
          </p:cNvSpPr>
          <p:nvPr>
            <p:ph type="sldNum" sz="quarter" idx="12"/>
          </p:nvPr>
        </p:nvSpPr>
        <p:spPr/>
        <p:txBody>
          <a:bodyPr/>
          <a:lstStyle/>
          <a:p>
            <a:fld id="{D7AFB8AC-86DE-41D5-9CEF-AF47F1E9E05C}" type="slidenum">
              <a:rPr lang="ru-RU" smtClean="0"/>
              <a:pPr/>
              <a:t>5</a:t>
            </a:fld>
            <a:endParaRPr lang="ru-RU"/>
          </a:p>
        </p:txBody>
      </p:sp>
      <p:sp>
        <p:nvSpPr>
          <p:cNvPr id="6" name="Объект 2"/>
          <p:cNvSpPr txBox="1">
            <a:spLocks/>
          </p:cNvSpPr>
          <p:nvPr/>
        </p:nvSpPr>
        <p:spPr>
          <a:xfrm>
            <a:off x="7028597" y="968992"/>
            <a:ext cx="5008728" cy="588900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3400" b="1" dirty="0" err="1">
                <a:solidFill>
                  <a:schemeClr val="accent6">
                    <a:lumMod val="75000"/>
                  </a:schemeClr>
                </a:solidFill>
                <a:latin typeface="Times New Roman" panose="02020603050405020304" pitchFamily="18" charset="0"/>
                <a:cs typeface="Times New Roman" panose="02020603050405020304" pitchFamily="18" charset="0"/>
              </a:rPr>
              <a:t>Жаһандану</a:t>
            </a:r>
            <a:r>
              <a:rPr lang="ru-RU" sz="3400" b="1" dirty="0">
                <a:solidFill>
                  <a:schemeClr val="accent6">
                    <a:lumMod val="75000"/>
                  </a:schemeClr>
                </a:solidFill>
                <a:latin typeface="Times New Roman" panose="02020603050405020304" pitchFamily="18" charset="0"/>
                <a:cs typeface="Times New Roman" panose="02020603050405020304" pitchFamily="18" charset="0"/>
              </a:rPr>
              <a:t> (</a:t>
            </a:r>
            <a:r>
              <a:rPr lang="ru-RU" sz="3400" b="1" dirty="0" err="1">
                <a:solidFill>
                  <a:schemeClr val="accent6">
                    <a:lumMod val="75000"/>
                  </a:schemeClr>
                </a:solidFill>
                <a:latin typeface="Times New Roman" panose="02020603050405020304" pitchFamily="18" charset="0"/>
                <a:cs typeface="Times New Roman" panose="02020603050405020304" pitchFamily="18" charset="0"/>
              </a:rPr>
              <a:t>экономикалық</a:t>
            </a:r>
            <a:r>
              <a:rPr lang="ru-RU" sz="3400" b="1" dirty="0">
                <a:solidFill>
                  <a:schemeClr val="accent6">
                    <a:lumMod val="75000"/>
                  </a:schemeClr>
                </a:solidFill>
                <a:latin typeface="Times New Roman" panose="02020603050405020304" pitchFamily="18" charset="0"/>
                <a:cs typeface="Times New Roman" panose="02020603050405020304" pitchFamily="18" charset="0"/>
              </a:rPr>
              <a:t>, </a:t>
            </a:r>
            <a:r>
              <a:rPr lang="ru-RU" sz="3400" b="1" dirty="0" err="1">
                <a:solidFill>
                  <a:schemeClr val="accent6">
                    <a:lumMod val="75000"/>
                  </a:schemeClr>
                </a:solidFill>
                <a:latin typeface="Times New Roman" panose="02020603050405020304" pitchFamily="18" charset="0"/>
                <a:cs typeface="Times New Roman" panose="02020603050405020304" pitchFamily="18" charset="0"/>
              </a:rPr>
              <a:t>технологиялық</a:t>
            </a:r>
            <a:r>
              <a:rPr lang="ru-RU" sz="3400" b="1" dirty="0">
                <a:solidFill>
                  <a:schemeClr val="accent6">
                    <a:lumMod val="75000"/>
                  </a:schemeClr>
                </a:solidFill>
                <a:latin typeface="Times New Roman" panose="02020603050405020304" pitchFamily="18" charset="0"/>
                <a:cs typeface="Times New Roman" panose="02020603050405020304" pitchFamily="18" charset="0"/>
              </a:rPr>
              <a:t> және </a:t>
            </a:r>
            <a:r>
              <a:rPr lang="ru-RU" sz="3400" b="1" dirty="0" err="1">
                <a:solidFill>
                  <a:schemeClr val="accent6">
                    <a:lumMod val="75000"/>
                  </a:schemeClr>
                </a:solidFill>
                <a:latin typeface="Times New Roman" panose="02020603050405020304" pitchFamily="18" charset="0"/>
                <a:cs typeface="Times New Roman" panose="02020603050405020304" pitchFamily="18" charset="0"/>
              </a:rPr>
              <a:t>мәдени</a:t>
            </a:r>
            <a:r>
              <a:rPr lang="ru-RU" sz="3400" b="1" dirty="0">
                <a:solidFill>
                  <a:schemeClr val="accent6">
                    <a:lumMod val="75000"/>
                  </a:schemeClr>
                </a:solidFill>
                <a:latin typeface="Times New Roman" panose="02020603050405020304" pitchFamily="18" charset="0"/>
                <a:cs typeface="Times New Roman" panose="02020603050405020304" pitchFamily="18" charset="0"/>
              </a:rPr>
              <a:t>)</a:t>
            </a:r>
          </a:p>
          <a:p>
            <a:pPr marL="0" indent="0">
              <a:buNone/>
            </a:pPr>
            <a:r>
              <a:rPr lang="ru-RU" dirty="0" err="1">
                <a:solidFill>
                  <a:schemeClr val="accent6">
                    <a:lumMod val="75000"/>
                  </a:schemeClr>
                </a:solidFill>
                <a:latin typeface="Times New Roman" panose="02020603050405020304" pitchFamily="18" charset="0"/>
                <a:cs typeface="Times New Roman" panose="02020603050405020304" pitchFamily="18" charset="0"/>
              </a:rPr>
              <a:t>Өндірістік</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тізбектер</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тұтыну</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тауарлары</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ғылыми</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білім</a:t>
            </a:r>
            <a:r>
              <a:rPr lang="ru-RU" dirty="0">
                <a:solidFill>
                  <a:schemeClr val="accent6">
                    <a:lumMod val="75000"/>
                  </a:schemeClr>
                </a:solidFill>
                <a:latin typeface="Times New Roman" panose="02020603050405020304" pitchFamily="18" charset="0"/>
                <a:cs typeface="Times New Roman" panose="02020603050405020304" pitchFamily="18" charset="0"/>
              </a:rPr>
              <a:t> және </a:t>
            </a:r>
            <a:r>
              <a:rPr lang="ru-RU" dirty="0" err="1">
                <a:solidFill>
                  <a:schemeClr val="accent6">
                    <a:lumMod val="75000"/>
                  </a:schemeClr>
                </a:solidFill>
                <a:latin typeface="Times New Roman" panose="02020603050405020304" pitchFamily="18" charset="0"/>
                <a:cs typeface="Times New Roman" panose="02020603050405020304" pitchFamily="18" charset="0"/>
              </a:rPr>
              <a:t>мәдени</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кодтар</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трансұлттық</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ынтымақтастықтың</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рөлі</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артатын</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гипер-байланыс</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әлемінде</a:t>
            </a:r>
            <a:r>
              <a:rPr lang="ru-RU" dirty="0">
                <a:solidFill>
                  <a:schemeClr val="accent6">
                    <a:lumMod val="75000"/>
                  </a:schemeClr>
                </a:solidFill>
                <a:latin typeface="Times New Roman" panose="02020603050405020304" pitchFamily="18" charset="0"/>
                <a:cs typeface="Times New Roman" panose="02020603050405020304" pitchFamily="18" charset="0"/>
              </a:rPr>
              <a:t> пайда </a:t>
            </a:r>
            <a:r>
              <a:rPr lang="ru-RU" dirty="0" err="1">
                <a:solidFill>
                  <a:schemeClr val="accent6">
                    <a:lumMod val="75000"/>
                  </a:schemeClr>
                </a:solidFill>
                <a:latin typeface="Times New Roman" panose="02020603050405020304" pitchFamily="18" charset="0"/>
                <a:cs typeface="Times New Roman" panose="02020603050405020304" pitchFamily="18" charset="0"/>
              </a:rPr>
              <a:t>болады</a:t>
            </a:r>
            <a:r>
              <a:rPr lang="ru-RU" dirty="0">
                <a:solidFill>
                  <a:schemeClr val="accent6">
                    <a:lumMod val="75000"/>
                  </a:schemeClr>
                </a:solidFill>
                <a:latin typeface="Times New Roman" panose="02020603050405020304" pitchFamily="18" charset="0"/>
                <a:cs typeface="Times New Roman" panose="02020603050405020304" pitchFamily="18" charset="0"/>
              </a:rPr>
              <a:t> және </a:t>
            </a:r>
            <a:r>
              <a:rPr lang="ru-RU" dirty="0" err="1">
                <a:solidFill>
                  <a:schemeClr val="accent6">
                    <a:lumMod val="75000"/>
                  </a:schemeClr>
                </a:solidFill>
                <a:latin typeface="Times New Roman" panose="02020603050405020304" pitchFamily="18" charset="0"/>
                <a:cs typeface="Times New Roman" panose="02020603050405020304" pitchFamily="18" charset="0"/>
              </a:rPr>
              <a:t>өмір</a:t>
            </a:r>
            <a:r>
              <a:rPr lang="ru-RU" dirty="0">
                <a:solidFill>
                  <a:schemeClr val="accent6">
                    <a:lumMod val="75000"/>
                  </a:schemeClr>
                </a:solidFill>
                <a:latin typeface="Times New Roman" panose="02020603050405020304" pitchFamily="18" charset="0"/>
                <a:cs typeface="Times New Roman" panose="02020603050405020304" pitchFamily="18" charset="0"/>
              </a:rPr>
              <a:t> </a:t>
            </a:r>
            <a:r>
              <a:rPr lang="ru-RU" dirty="0" err="1">
                <a:solidFill>
                  <a:schemeClr val="accent6">
                    <a:lumMod val="75000"/>
                  </a:schemeClr>
                </a:solidFill>
                <a:latin typeface="Times New Roman" panose="02020603050405020304" pitchFamily="18" charset="0"/>
                <a:cs typeface="Times New Roman" panose="02020603050405020304" pitchFamily="18" charset="0"/>
              </a:rPr>
              <a:t>сүреді</a:t>
            </a:r>
            <a:r>
              <a:rPr lang="ru-RU" dirty="0">
                <a:solidFill>
                  <a:schemeClr val="accent6">
                    <a:lumMod val="75000"/>
                  </a:schemeClr>
                </a:solidFill>
                <a:latin typeface="Times New Roman" panose="02020603050405020304" pitchFamily="18" charset="0"/>
                <a:cs typeface="Times New Roman" panose="02020603050405020304" pitchFamily="18" charset="0"/>
              </a:rPr>
              <a:t>.</a:t>
            </a:r>
          </a:p>
          <a:p>
            <a:pPr marL="0" indent="0" algn="r">
              <a:buNone/>
            </a:pPr>
            <a:r>
              <a:rPr lang="ru-RU" sz="3400" b="1" dirty="0" err="1">
                <a:solidFill>
                  <a:schemeClr val="accent4">
                    <a:lumMod val="75000"/>
                  </a:schemeClr>
                </a:solidFill>
                <a:latin typeface="Times New Roman" panose="02020603050405020304" pitchFamily="18" charset="0"/>
                <a:cs typeface="Times New Roman" panose="02020603050405020304" pitchFamily="18" charset="0"/>
              </a:rPr>
              <a:t>Экологияландыру</a:t>
            </a:r>
            <a:endParaRPr lang="ru-RU" sz="3400" b="1" dirty="0">
              <a:solidFill>
                <a:schemeClr val="accent4">
                  <a:lumMod val="75000"/>
                </a:schemeClr>
              </a:solidFill>
              <a:latin typeface="Times New Roman" panose="02020603050405020304" pitchFamily="18" charset="0"/>
              <a:cs typeface="Times New Roman" panose="02020603050405020304" pitchFamily="18" charset="0"/>
            </a:endParaRPr>
          </a:p>
          <a:p>
            <a:pPr marL="0" indent="0" algn="r">
              <a:buNone/>
            </a:pPr>
            <a:r>
              <a:rPr lang="kk-KZ" dirty="0">
                <a:solidFill>
                  <a:schemeClr val="accent4">
                    <a:lumMod val="75000"/>
                  </a:schemeClr>
                </a:solidFill>
                <a:latin typeface="Times New Roman" panose="02020603050405020304" pitchFamily="18" charset="0"/>
                <a:cs typeface="Times New Roman" panose="02020603050405020304" pitchFamily="18" charset="0"/>
              </a:rPr>
              <a:t>Тұтынушылар мен өндірушілер арасында экологияға деген назардың артуы тұрақтылық тұжырымдамасының өзгеруімен және бизнесте экологиялық метафораларды кеңінен қолданумен қатар жүреді.</a:t>
            </a:r>
          </a:p>
          <a:p>
            <a:pPr marL="0" indent="0" algn="r">
              <a:buNone/>
            </a:pPr>
            <a:r>
              <a:rPr lang="kk-KZ" sz="3400" b="1" dirty="0">
                <a:solidFill>
                  <a:schemeClr val="accent5">
                    <a:lumMod val="75000"/>
                  </a:schemeClr>
                </a:solidFill>
                <a:latin typeface="Times New Roman" panose="02020603050405020304" pitchFamily="18" charset="0"/>
                <a:cs typeface="Times New Roman" panose="02020603050405020304" pitchFamily="18" charset="0"/>
              </a:rPr>
              <a:t>Желілік қоғамның қалыптасуы</a:t>
            </a:r>
          </a:p>
          <a:p>
            <a:pPr marL="0" indent="0" algn="r">
              <a:buNone/>
            </a:pPr>
            <a:r>
              <a:rPr lang="kk-KZ" dirty="0">
                <a:solidFill>
                  <a:schemeClr val="accent5">
                    <a:lumMod val="75000"/>
                  </a:schemeClr>
                </a:solidFill>
                <a:latin typeface="Times New Roman" panose="02020603050405020304" pitchFamily="18" charset="0"/>
                <a:cs typeface="Times New Roman" panose="02020603050405020304" pitchFamily="18" charset="0"/>
              </a:rPr>
              <a:t>Компаниялар</a:t>
            </a:r>
            <a:r>
              <a:rPr lang="ru-RU" dirty="0">
                <a:solidFill>
                  <a:schemeClr val="accent5">
                    <a:lumMod val="75000"/>
                  </a:schemeClr>
                </a:solidFill>
                <a:latin typeface="Times New Roman" panose="02020603050405020304" pitchFamily="18" charset="0"/>
                <a:cs typeface="Times New Roman" panose="02020603050405020304" pitchFamily="18" charset="0"/>
              </a:rPr>
              <a:t> мен қауымдастықтарды басқарудың жаңа икемді әдістерінің пайда болуы желілік технологияның дамуымен және </a:t>
            </a:r>
            <a:r>
              <a:rPr lang="en-US" dirty="0">
                <a:solidFill>
                  <a:schemeClr val="accent5">
                    <a:lumMod val="75000"/>
                  </a:schemeClr>
                </a:solidFill>
                <a:latin typeface="Times New Roman" panose="02020603050405020304" pitchFamily="18" charset="0"/>
                <a:cs typeface="Times New Roman" panose="02020603050405020304" pitchFamily="18" charset="0"/>
              </a:rPr>
              <a:t>blockchain </a:t>
            </a:r>
            <a:r>
              <a:rPr lang="ru-RU" dirty="0">
                <a:solidFill>
                  <a:schemeClr val="accent5">
                    <a:lumMod val="75000"/>
                  </a:schemeClr>
                </a:solidFill>
                <a:latin typeface="Times New Roman" panose="02020603050405020304" pitchFamily="18" charset="0"/>
                <a:cs typeface="Times New Roman" panose="02020603050405020304" pitchFamily="18" charset="0"/>
              </a:rPr>
              <a:t>технологиясына негізделген шешімдердің таралуымен толықтырылады.</a:t>
            </a:r>
          </a:p>
        </p:txBody>
      </p:sp>
      <p:sp>
        <p:nvSpPr>
          <p:cNvPr id="2" name="Заголовок 1"/>
          <p:cNvSpPr>
            <a:spLocks noGrp="1"/>
          </p:cNvSpPr>
          <p:nvPr>
            <p:ph type="title"/>
          </p:nvPr>
        </p:nvSpPr>
        <p:spPr>
          <a:xfrm>
            <a:off x="6892118" y="43051"/>
            <a:ext cx="5145207" cy="680280"/>
          </a:xfrm>
        </p:spPr>
        <p:txBody>
          <a:bodyPr>
            <a:normAutofit/>
          </a:bodyPr>
          <a:lstStyle/>
          <a:p>
            <a:pPr algn="ctr"/>
            <a:r>
              <a:rPr lang="kk-KZ" sz="3600" b="1" dirty="0">
                <a:solidFill>
                  <a:schemeClr val="accent5">
                    <a:lumMod val="75000"/>
                  </a:schemeClr>
                </a:solidFill>
                <a:latin typeface="Times New Roman" panose="02020603050405020304" pitchFamily="18" charset="0"/>
                <a:cs typeface="Times New Roman" panose="02020603050405020304" pitchFamily="18" charset="0"/>
              </a:rPr>
              <a:t>Жаңа күрделі әлем</a:t>
            </a:r>
          </a:p>
        </p:txBody>
      </p:sp>
      <p:sp>
        <p:nvSpPr>
          <p:cNvPr id="3" name="Прямоугольник 2">
            <a:extLst>
              <a:ext uri="{FF2B5EF4-FFF2-40B4-BE49-F238E27FC236}">
                <a16:creationId xmlns:a16="http://schemas.microsoft.com/office/drawing/2014/main" id="{62DEBC82-C940-4FB1-9CAC-AC60540086A8}"/>
              </a:ext>
            </a:extLst>
          </p:cNvPr>
          <p:cNvSpPr/>
          <p:nvPr/>
        </p:nvSpPr>
        <p:spPr>
          <a:xfrm>
            <a:off x="406400" y="5837382"/>
            <a:ext cx="1422400" cy="424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dirty="0">
                <a:latin typeface="Times New Roman" panose="02020603050405020304" pitchFamily="18" charset="0"/>
                <a:cs typeface="Times New Roman" panose="02020603050405020304" pitchFamily="18" charset="0"/>
              </a:rPr>
              <a:t>Демографиялық озгерістер</a:t>
            </a:r>
          </a:p>
        </p:txBody>
      </p:sp>
      <p:sp>
        <p:nvSpPr>
          <p:cNvPr id="7" name="Прямоугольник 6">
            <a:extLst>
              <a:ext uri="{FF2B5EF4-FFF2-40B4-BE49-F238E27FC236}">
                <a16:creationId xmlns:a16="http://schemas.microsoft.com/office/drawing/2014/main" id="{C8730EB3-2D51-4F10-A68B-89280597B875}"/>
              </a:ext>
            </a:extLst>
          </p:cNvPr>
          <p:cNvSpPr/>
          <p:nvPr/>
        </p:nvSpPr>
        <p:spPr>
          <a:xfrm>
            <a:off x="406401" y="6390874"/>
            <a:ext cx="14224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dirty="0">
                <a:latin typeface="Times New Roman" panose="02020603050405020304" pitchFamily="18" charset="0"/>
                <a:cs typeface="Times New Roman" panose="02020603050405020304" pitchFamily="18" charset="0"/>
              </a:rPr>
              <a:t>Желілік қоғам</a:t>
            </a:r>
          </a:p>
        </p:txBody>
      </p:sp>
      <p:sp>
        <p:nvSpPr>
          <p:cNvPr id="8" name="Прямоугольник 7">
            <a:extLst>
              <a:ext uri="{FF2B5EF4-FFF2-40B4-BE49-F238E27FC236}">
                <a16:creationId xmlns:a16="http://schemas.microsoft.com/office/drawing/2014/main" id="{0FB946EB-A49B-4171-A8E5-4C42D95F2224}"/>
              </a:ext>
            </a:extLst>
          </p:cNvPr>
          <p:cNvSpPr/>
          <p:nvPr/>
        </p:nvSpPr>
        <p:spPr>
          <a:xfrm>
            <a:off x="2571294" y="5837382"/>
            <a:ext cx="1570181"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dirty="0">
                <a:latin typeface="Times New Roman" panose="02020603050405020304" pitchFamily="18" charset="0"/>
                <a:cs typeface="Times New Roman" panose="02020603050405020304" pitchFamily="18" charset="0"/>
              </a:rPr>
              <a:t>Жаһандану</a:t>
            </a:r>
          </a:p>
        </p:txBody>
      </p:sp>
      <p:sp>
        <p:nvSpPr>
          <p:cNvPr id="9" name="Прямоугольник 8">
            <a:extLst>
              <a:ext uri="{FF2B5EF4-FFF2-40B4-BE49-F238E27FC236}">
                <a16:creationId xmlns:a16="http://schemas.microsoft.com/office/drawing/2014/main" id="{C17FDEBC-C843-4AC4-B350-8C9A71A45C4C}"/>
              </a:ext>
            </a:extLst>
          </p:cNvPr>
          <p:cNvSpPr/>
          <p:nvPr/>
        </p:nvSpPr>
        <p:spPr>
          <a:xfrm>
            <a:off x="2571295" y="6262255"/>
            <a:ext cx="1548124"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dirty="0">
                <a:latin typeface="Times New Roman" panose="02020603050405020304" pitchFamily="18" charset="0"/>
                <a:cs typeface="Times New Roman" panose="02020603050405020304" pitchFamily="18" charset="0"/>
              </a:rPr>
              <a:t>Экологияландыру</a:t>
            </a:r>
          </a:p>
        </p:txBody>
      </p:sp>
      <p:sp>
        <p:nvSpPr>
          <p:cNvPr id="10" name="Прямоугольник 9">
            <a:extLst>
              <a:ext uri="{FF2B5EF4-FFF2-40B4-BE49-F238E27FC236}">
                <a16:creationId xmlns:a16="http://schemas.microsoft.com/office/drawing/2014/main" id="{EE1B0119-12A8-4279-AC70-021BFE795DE4}"/>
              </a:ext>
            </a:extLst>
          </p:cNvPr>
          <p:cNvSpPr/>
          <p:nvPr/>
        </p:nvSpPr>
        <p:spPr>
          <a:xfrm>
            <a:off x="4876800" y="5837382"/>
            <a:ext cx="1690255"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dirty="0">
                <a:latin typeface="Times New Roman" panose="02020603050405020304" pitchFamily="18" charset="0"/>
                <a:cs typeface="Times New Roman" panose="02020603050405020304" pitchFamily="18" charset="0"/>
              </a:rPr>
              <a:t>Цифрландыру</a:t>
            </a:r>
          </a:p>
        </p:txBody>
      </p:sp>
      <p:sp>
        <p:nvSpPr>
          <p:cNvPr id="11" name="Прямоугольник 10">
            <a:extLst>
              <a:ext uri="{FF2B5EF4-FFF2-40B4-BE49-F238E27FC236}">
                <a16:creationId xmlns:a16="http://schemas.microsoft.com/office/drawing/2014/main" id="{0249C06C-521D-4730-BD2A-BB2EBA6F06E7}"/>
              </a:ext>
            </a:extLst>
          </p:cNvPr>
          <p:cNvSpPr/>
          <p:nvPr/>
        </p:nvSpPr>
        <p:spPr>
          <a:xfrm>
            <a:off x="4876800" y="6262255"/>
            <a:ext cx="1690255"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dirty="0">
                <a:latin typeface="Times New Roman" panose="02020603050405020304" pitchFamily="18" charset="0"/>
                <a:cs typeface="Times New Roman" panose="02020603050405020304" pitchFamily="18" charset="0"/>
              </a:rPr>
              <a:t>Автоматтандыру</a:t>
            </a:r>
          </a:p>
        </p:txBody>
      </p:sp>
    </p:spTree>
    <p:extLst>
      <p:ext uri="{BB962C8B-B14F-4D97-AF65-F5344CB8AC3E}">
        <p14:creationId xmlns:p14="http://schemas.microsoft.com/office/powerpoint/2010/main" val="417399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35880" y="395342"/>
            <a:ext cx="5736607" cy="1325563"/>
          </a:xfrm>
        </p:spPr>
        <p:txBody>
          <a:bodyPr>
            <a:normAutofit/>
          </a:bodyPr>
          <a:lstStyle/>
          <a:p>
            <a:pPr algn="ctr"/>
            <a:r>
              <a:rPr lang="ru-RU" sz="3600" b="1" dirty="0" err="1">
                <a:solidFill>
                  <a:schemeClr val="accent5">
                    <a:lumMod val="50000"/>
                  </a:schemeClr>
                </a:solidFill>
                <a:latin typeface="Times New Roman" panose="02020603050405020304" pitchFamily="18" charset="0"/>
                <a:cs typeface="Times New Roman" panose="02020603050405020304" pitchFamily="18" charset="0"/>
              </a:rPr>
              <a:t>Метатренд</a:t>
            </a:r>
            <a:r>
              <a:rPr lang="ru-RU" sz="3600" b="1" dirty="0">
                <a:solidFill>
                  <a:schemeClr val="accent5">
                    <a:lumMod val="50000"/>
                  </a:schemeClr>
                </a:solidFill>
                <a:latin typeface="Times New Roman" panose="02020603050405020304" pitchFamily="18" charset="0"/>
                <a:cs typeface="Times New Roman" panose="02020603050405020304" pitchFamily="18" charset="0"/>
              </a:rPr>
              <a:t>  - </a:t>
            </a:r>
            <a:r>
              <a:rPr lang="ru-RU" sz="3600" b="1" dirty="0" err="1">
                <a:solidFill>
                  <a:schemeClr val="accent5">
                    <a:lumMod val="50000"/>
                  </a:schemeClr>
                </a:solidFill>
                <a:latin typeface="Times New Roman" panose="02020603050405020304" pitchFamily="18" charset="0"/>
                <a:cs typeface="Times New Roman" panose="02020603050405020304" pitchFamily="18" charset="0"/>
              </a:rPr>
              <a:t>жылдамжықты</a:t>
            </a:r>
            <a:r>
              <a:rPr lang="ru-RU" sz="3600" b="1" dirty="0">
                <a:solidFill>
                  <a:schemeClr val="accent5">
                    <a:lumMod val="50000"/>
                  </a:schemeClr>
                </a:solidFill>
                <a:latin typeface="Times New Roman" panose="02020603050405020304" pitchFamily="18" charset="0"/>
                <a:cs typeface="Times New Roman" panose="02020603050405020304" pitchFamily="18" charset="0"/>
              </a:rPr>
              <a:t> </a:t>
            </a:r>
            <a:r>
              <a:rPr lang="ru-RU" sz="3600" b="1" dirty="0" err="1">
                <a:solidFill>
                  <a:schemeClr val="accent5">
                    <a:lumMod val="50000"/>
                  </a:schemeClr>
                </a:solidFill>
                <a:latin typeface="Times New Roman" panose="02020603050405020304" pitchFamily="18" charset="0"/>
                <a:cs typeface="Times New Roman" panose="02020603050405020304" pitchFamily="18" charset="0"/>
              </a:rPr>
              <a:t>арттыру</a:t>
            </a:r>
            <a:endParaRPr lang="ru-RU" sz="36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D7AFB8AC-86DE-41D5-9CEF-AF47F1E9E05C}" type="slidenum">
              <a:rPr lang="ru-RU" smtClean="0"/>
              <a:pPr/>
              <a:t>6</a:t>
            </a:fld>
            <a:endParaRPr lang="ru-RU"/>
          </a:p>
        </p:txBody>
      </p:sp>
      <p:pic>
        <p:nvPicPr>
          <p:cNvPr id="5"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944203" cy="3955145"/>
          </a:xfrm>
          <a:prstGeom prst="rect">
            <a:avLst/>
          </a:prstGeom>
        </p:spPr>
      </p:pic>
      <p:sp>
        <p:nvSpPr>
          <p:cNvPr id="3" name="Объект 2"/>
          <p:cNvSpPr>
            <a:spLocks noGrp="1"/>
          </p:cNvSpPr>
          <p:nvPr>
            <p:ph idx="1"/>
          </p:nvPr>
        </p:nvSpPr>
        <p:spPr>
          <a:xfrm>
            <a:off x="2347961" y="2412338"/>
            <a:ext cx="8679975" cy="4445662"/>
          </a:xfrm>
        </p:spPr>
        <p:txBody>
          <a:bodyPr>
            <a:normAutofit/>
          </a:bodyPr>
          <a:lstStyle/>
          <a:p>
            <a:pPr marL="0" indent="0" algn="r">
              <a:lnSpc>
                <a:spcPct val="110000"/>
              </a:lnSpc>
              <a:spcBef>
                <a:spcPts val="0"/>
              </a:spcBef>
              <a:buNone/>
            </a:pPr>
            <a:r>
              <a:rPr lang="kk-KZ" dirty="0">
                <a:solidFill>
                  <a:schemeClr val="accent5">
                    <a:lumMod val="75000"/>
                  </a:schemeClr>
                </a:solidFill>
                <a:latin typeface="Times New Roman" panose="02020603050405020304" pitchFamily="18" charset="0"/>
                <a:cs typeface="Times New Roman" panose="02020603050405020304" pitchFamily="18" charset="0"/>
              </a:rPr>
              <a:t>Жоғарыда аталған барлық өзгерістер өзгеру </a:t>
            </a:r>
          </a:p>
          <a:p>
            <a:pPr marL="0" indent="0" algn="r">
              <a:lnSpc>
                <a:spcPct val="110000"/>
              </a:lnSpc>
              <a:spcBef>
                <a:spcPts val="0"/>
              </a:spcBef>
              <a:buNone/>
            </a:pPr>
            <a:r>
              <a:rPr lang="kk-KZ" dirty="0">
                <a:solidFill>
                  <a:schemeClr val="accent5">
                    <a:lumMod val="75000"/>
                  </a:schemeClr>
                </a:solidFill>
                <a:latin typeface="Times New Roman" panose="02020603050405020304" pitchFamily="18" charset="0"/>
                <a:cs typeface="Times New Roman" panose="02020603050405020304" pitchFamily="18" charset="0"/>
              </a:rPr>
              <a:t>жылдамдығы метатрендінің әсерінен болады.</a:t>
            </a:r>
          </a:p>
          <a:p>
            <a:pPr marL="0" indent="0" algn="r">
              <a:buNone/>
            </a:pPr>
            <a:endParaRPr lang="ru-RU" dirty="0">
              <a:solidFill>
                <a:schemeClr val="accent5">
                  <a:lumMod val="75000"/>
                </a:schemeClr>
              </a:solidFill>
            </a:endParaRPr>
          </a:p>
          <a:p>
            <a:pPr marL="0" indent="0">
              <a:buNone/>
            </a:pPr>
            <a:r>
              <a:rPr lang="kk-KZ" dirty="0">
                <a:solidFill>
                  <a:schemeClr val="accent5">
                    <a:lumMod val="75000"/>
                  </a:schemeClr>
                </a:solidFill>
                <a:latin typeface="Times New Roman" panose="02020603050405020304" pitchFamily="18" charset="0"/>
                <a:cs typeface="Times New Roman" panose="02020603050405020304" pitchFamily="18" charset="0"/>
              </a:rPr>
              <a:t>Жаңа технологиялық шешімдер мен әлеуметтік тәжірибелер тез дамып келеді. Бұл метатренд көрсетілген өзгерістерге әсер етіп қана қоймай, қоршаған әлемнің жаңару қарқынын белгілейді, қазіргі уақытта жұмыс істеп тұрған әлеуметтік институттардың көпшілігі бұл қарқынға дайын еместін байқаймыз.</a:t>
            </a:r>
          </a:p>
        </p:txBody>
      </p:sp>
    </p:spTree>
    <p:extLst>
      <p:ext uri="{BB962C8B-B14F-4D97-AF65-F5344CB8AC3E}">
        <p14:creationId xmlns:p14="http://schemas.microsoft.com/office/powerpoint/2010/main" val="125727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238461" y="6356350"/>
            <a:ext cx="2743200" cy="365125"/>
          </a:xfrm>
        </p:spPr>
        <p:txBody>
          <a:bodyPr/>
          <a:lstStyle/>
          <a:p>
            <a:fld id="{D7AFB8AC-86DE-41D5-9CEF-AF47F1E9E05C}" type="slidenum">
              <a:rPr lang="ru-RU" smtClean="0"/>
              <a:pPr/>
              <a:t>7</a:t>
            </a:fld>
            <a:endParaRPr lang="ru-RU"/>
          </a:p>
        </p:txBody>
      </p:sp>
      <p:sp>
        <p:nvSpPr>
          <p:cNvPr id="26" name="Содержимое 2"/>
          <p:cNvSpPr txBox="1">
            <a:spLocks/>
          </p:cNvSpPr>
          <p:nvPr/>
        </p:nvSpPr>
        <p:spPr>
          <a:xfrm>
            <a:off x="7390457" y="4107072"/>
            <a:ext cx="4242517" cy="1469392"/>
          </a:xfrm>
          <a:prstGeom prst="rect">
            <a:avLst/>
          </a:prstGeom>
        </p:spPr>
        <p:txBody>
          <a:bodyPr vert="horz" lIns="91440" tIns="45720" rIns="91440" bIns="45720" rtlCol="0">
            <a:normAutofit/>
          </a:bodyPr>
          <a:lstStyle/>
          <a:p>
            <a:pPr lvl="0" algn="ctr">
              <a:lnSpc>
                <a:spcPct val="90000"/>
              </a:lnSpc>
              <a:spcBef>
                <a:spcPts val="1000"/>
              </a:spcBef>
              <a:defRPr/>
            </a:pPr>
            <a:r>
              <a:rPr lang="ru-RU" sz="3600" b="1" dirty="0">
                <a:solidFill>
                  <a:schemeClr val="accent6">
                    <a:lumMod val="75000"/>
                  </a:schemeClr>
                </a:solidFill>
                <a:ea typeface="Open Sans" pitchFamily="34" charset="0"/>
                <a:cs typeface="Open Sans" pitchFamily="34" charset="0"/>
              </a:rPr>
              <a:t>ҚОҒАМДЫҚ ҰЙЫМДАР</a:t>
            </a:r>
            <a:endParaRPr kumimoji="0" lang="ru-RU" sz="3600" b="1" i="0" u="none" strike="noStrike" kern="1200" cap="none" spc="0" normalizeH="0" baseline="0" noProof="0" dirty="0">
              <a:ln>
                <a:noFill/>
              </a:ln>
              <a:solidFill>
                <a:schemeClr val="accent6">
                  <a:lumMod val="75000"/>
                </a:schemeClr>
              </a:solidFill>
              <a:effectLst/>
              <a:uLnTx/>
              <a:uFillTx/>
              <a:ea typeface="Open Sans" pitchFamily="34" charset="0"/>
              <a:cs typeface="Open Sans" pitchFamily="34" charset="0"/>
            </a:endParaRPr>
          </a:p>
        </p:txBody>
      </p:sp>
      <p:sp>
        <p:nvSpPr>
          <p:cNvPr id="28" name="Содержимое 2"/>
          <p:cNvSpPr txBox="1">
            <a:spLocks/>
          </p:cNvSpPr>
          <p:nvPr/>
        </p:nvSpPr>
        <p:spPr>
          <a:xfrm>
            <a:off x="1904456" y="4083596"/>
            <a:ext cx="5100089" cy="1203783"/>
          </a:xfrm>
          <a:prstGeom prst="rect">
            <a:avLst/>
          </a:prstGeom>
        </p:spPr>
        <p:txBody>
          <a:bodyPr vert="horz" lIns="91440" tIns="45720" rIns="91440" bIns="45720" rtlCol="0">
            <a:noAutofit/>
          </a:bodyPr>
          <a:lstStyle/>
          <a:p>
            <a:pPr lvl="0" algn="ctr">
              <a:lnSpc>
                <a:spcPct val="90000"/>
              </a:lnSpc>
              <a:spcBef>
                <a:spcPts val="1000"/>
              </a:spcBef>
              <a:defRPr/>
            </a:pPr>
            <a:r>
              <a:rPr lang="ru-RU" sz="3600" b="1" dirty="0">
                <a:solidFill>
                  <a:schemeClr val="accent4">
                    <a:lumMod val="75000"/>
                  </a:schemeClr>
                </a:solidFill>
                <a:ea typeface="Open Sans" pitchFamily="34" charset="0"/>
                <a:cs typeface="Open Sans" pitchFamily="34" charset="0"/>
              </a:rPr>
              <a:t>ОҢАЛТУ ОРТАЛЫҚТАРЫ</a:t>
            </a:r>
            <a:endParaRPr kumimoji="0" lang="ru-RU" sz="3600" b="1" i="0" u="none" strike="noStrike" kern="1200" cap="none" spc="0" normalizeH="0" baseline="0" noProof="0" dirty="0">
              <a:ln>
                <a:noFill/>
              </a:ln>
              <a:solidFill>
                <a:schemeClr val="accent4">
                  <a:lumMod val="75000"/>
                </a:schemeClr>
              </a:solidFill>
              <a:effectLst/>
              <a:uLnTx/>
              <a:uFillTx/>
              <a:ea typeface="Open Sans" pitchFamily="34" charset="0"/>
              <a:cs typeface="Open Sans" pitchFamily="34" charset="0"/>
            </a:endParaRPr>
          </a:p>
        </p:txBody>
      </p:sp>
      <p:sp>
        <p:nvSpPr>
          <p:cNvPr id="29" name="Содержимое 2"/>
          <p:cNvSpPr txBox="1">
            <a:spLocks/>
          </p:cNvSpPr>
          <p:nvPr/>
        </p:nvSpPr>
        <p:spPr>
          <a:xfrm>
            <a:off x="2212286" y="1728244"/>
            <a:ext cx="4471056" cy="1304499"/>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u-RU" sz="3600" b="1" i="0" u="none" strike="noStrike" kern="1200" cap="none" spc="0" normalizeH="0" baseline="0" noProof="0" dirty="0">
                <a:ln>
                  <a:noFill/>
                </a:ln>
                <a:solidFill>
                  <a:schemeClr val="accent5"/>
                </a:solidFill>
                <a:effectLst/>
                <a:uLnTx/>
                <a:uFillTx/>
                <a:ea typeface="Open Sans" pitchFamily="34" charset="0"/>
                <a:cs typeface="Open Sans" pitchFamily="34" charset="0"/>
              </a:rPr>
              <a:t>ОТБАСЫ</a:t>
            </a:r>
          </a:p>
        </p:txBody>
      </p:sp>
      <p:sp>
        <p:nvSpPr>
          <p:cNvPr id="30" name="Содержимое 2"/>
          <p:cNvSpPr txBox="1">
            <a:spLocks/>
          </p:cNvSpPr>
          <p:nvPr/>
        </p:nvSpPr>
        <p:spPr>
          <a:xfrm>
            <a:off x="7223945" y="1763223"/>
            <a:ext cx="4575542" cy="998137"/>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u-RU" sz="3600" b="1" dirty="0">
                <a:solidFill>
                  <a:schemeClr val="accent2">
                    <a:lumMod val="75000"/>
                  </a:schemeClr>
                </a:solidFill>
                <a:ea typeface="Open Sans" pitchFamily="34" charset="0"/>
                <a:cs typeface="Open Sans" pitchFamily="34" charset="0"/>
              </a:rPr>
              <a:t>ОҚУ ОРЫНДАРЫ</a:t>
            </a:r>
            <a:endParaRPr kumimoji="0" lang="ru-RU" sz="3600" b="1" i="0" u="none" strike="noStrike" kern="1200" cap="none" spc="0" normalizeH="0" baseline="0" noProof="0" dirty="0">
              <a:ln>
                <a:noFill/>
              </a:ln>
              <a:solidFill>
                <a:schemeClr val="accent2">
                  <a:lumMod val="75000"/>
                </a:schemeClr>
              </a:solidFill>
              <a:effectLst/>
              <a:uLnTx/>
              <a:uFillTx/>
              <a:ea typeface="Open Sans" pitchFamily="34" charset="0"/>
              <a:cs typeface="Open Sans" pitchFamily="34" charset="0"/>
            </a:endParaRPr>
          </a:p>
        </p:txBody>
      </p:sp>
      <p:cxnSp>
        <p:nvCxnSpPr>
          <p:cNvPr id="31" name="Прямая соединительная линия 30"/>
          <p:cNvCxnSpPr/>
          <p:nvPr/>
        </p:nvCxnSpPr>
        <p:spPr>
          <a:xfrm>
            <a:off x="6929130" y="0"/>
            <a:ext cx="75415" cy="6858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V="1">
            <a:off x="2715349" y="3403076"/>
            <a:ext cx="8239027" cy="94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15369" y="0"/>
            <a:ext cx="1882469" cy="6870466"/>
          </a:xfrm>
          <a:prstGeom prst="rect">
            <a:avLst/>
          </a:prstGeom>
          <a:solidFill>
            <a:schemeClr val="accent5">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Заголовок 1"/>
          <p:cNvSpPr>
            <a:spLocks noGrp="1"/>
          </p:cNvSpPr>
          <p:nvPr>
            <p:ph type="title"/>
          </p:nvPr>
        </p:nvSpPr>
        <p:spPr>
          <a:xfrm rot="16200000">
            <a:off x="-2414634" y="2500230"/>
            <a:ext cx="6680999" cy="1882470"/>
          </a:xfrm>
        </p:spPr>
        <p:txBody>
          <a:bodyPr>
            <a:noAutofit/>
          </a:bodyPr>
          <a:lstStyle/>
          <a:p>
            <a:pPr lvl="0" algn="ctr">
              <a:spcBef>
                <a:spcPts val="1000"/>
              </a:spcBef>
              <a:defRPr/>
            </a:pPr>
            <a:r>
              <a:rPr lang="kk-KZ" sz="3600" b="1" dirty="0">
                <a:solidFill>
                  <a:schemeClr val="bg1"/>
                </a:solidFill>
                <a:latin typeface="+mn-lt"/>
              </a:rPr>
              <a:t>Сананы жаңғырту-бұл функцияны қандай институттар орындайды</a:t>
            </a:r>
            <a:r>
              <a:rPr lang="ru-RU" sz="3600" b="1" dirty="0">
                <a:solidFill>
                  <a:schemeClr val="bg1"/>
                </a:solidFill>
                <a:latin typeface="+mn-lt"/>
              </a:rPr>
              <a:t>?</a:t>
            </a:r>
            <a:endParaRPr lang="ru-RU" sz="2400" dirty="0">
              <a:solidFill>
                <a:schemeClr val="bg1"/>
              </a:solidFill>
              <a:latin typeface="+mn-lt"/>
              <a:ea typeface="Open Sans" pitchFamily="34" charset="0"/>
              <a:cs typeface="Open Sans" pitchFamily="34" charset="0"/>
            </a:endParaRPr>
          </a:p>
        </p:txBody>
      </p:sp>
    </p:spTree>
    <p:extLst>
      <p:ext uri="{BB962C8B-B14F-4D97-AF65-F5344CB8AC3E}">
        <p14:creationId xmlns:p14="http://schemas.microsoft.com/office/powerpoint/2010/main" val="104702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427" y="136525"/>
            <a:ext cx="11814464" cy="528496"/>
          </a:xfrm>
        </p:spPr>
        <p:txBody>
          <a:bodyPr>
            <a:noAutofit/>
          </a:bodyPr>
          <a:lstStyle/>
          <a:p>
            <a:pPr algn="ctr"/>
            <a:r>
              <a:rPr lang="ru-RU" sz="2800" b="1" dirty="0" err="1">
                <a:solidFill>
                  <a:schemeClr val="accent5">
                    <a:lumMod val="50000"/>
                  </a:schemeClr>
                </a:solidFill>
              </a:rPr>
              <a:t>Халықпен</a:t>
            </a:r>
            <a:r>
              <a:rPr lang="ru-RU" sz="2800" b="1" dirty="0">
                <a:solidFill>
                  <a:schemeClr val="accent5">
                    <a:lumMod val="50000"/>
                  </a:schemeClr>
                </a:solidFill>
              </a:rPr>
              <a:t> </a:t>
            </a:r>
            <a:r>
              <a:rPr lang="ru-RU" sz="2800" b="1" dirty="0" err="1">
                <a:solidFill>
                  <a:schemeClr val="accent5">
                    <a:lumMod val="50000"/>
                  </a:schemeClr>
                </a:solidFill>
              </a:rPr>
              <a:t>жұмыс</a:t>
            </a:r>
            <a:r>
              <a:rPr lang="ru-RU" sz="2800" b="1" dirty="0">
                <a:solidFill>
                  <a:schemeClr val="accent5">
                    <a:lumMod val="50000"/>
                  </a:schemeClr>
                </a:solidFill>
              </a:rPr>
              <a:t> </a:t>
            </a:r>
            <a:r>
              <a:rPr lang="ru-RU" sz="2800" b="1" dirty="0" err="1">
                <a:solidFill>
                  <a:schemeClr val="accent5">
                    <a:lumMod val="50000"/>
                  </a:schemeClr>
                </a:solidFill>
              </a:rPr>
              <a:t>істеуде</a:t>
            </a:r>
            <a:r>
              <a:rPr lang="ru-RU" sz="2800" b="1" dirty="0">
                <a:solidFill>
                  <a:schemeClr val="accent5">
                    <a:lumMod val="50000"/>
                  </a:schemeClr>
                </a:solidFill>
              </a:rPr>
              <a:t> </a:t>
            </a:r>
            <a:r>
              <a:rPr lang="ru-RU" sz="2800" b="1" dirty="0" err="1">
                <a:solidFill>
                  <a:schemeClr val="accent5">
                    <a:lumMod val="50000"/>
                  </a:schemeClr>
                </a:solidFill>
              </a:rPr>
              <a:t>кең</a:t>
            </a:r>
            <a:r>
              <a:rPr lang="ru-RU" sz="2800" b="1" dirty="0">
                <a:solidFill>
                  <a:schemeClr val="accent5">
                    <a:lumMod val="50000"/>
                  </a:schemeClr>
                </a:solidFill>
              </a:rPr>
              <a:t> </a:t>
            </a:r>
            <a:r>
              <a:rPr lang="ru-RU" sz="2800" b="1" dirty="0" err="1">
                <a:solidFill>
                  <a:schemeClr val="accent5">
                    <a:lumMod val="50000"/>
                  </a:schemeClr>
                </a:solidFill>
              </a:rPr>
              <a:t>қамтуды</a:t>
            </a:r>
            <a:r>
              <a:rPr lang="ru-RU" sz="2800" b="1" dirty="0">
                <a:solidFill>
                  <a:schemeClr val="accent5">
                    <a:lumMod val="50000"/>
                  </a:schemeClr>
                </a:solidFill>
              </a:rPr>
              <a:t> </a:t>
            </a:r>
            <a:r>
              <a:rPr lang="ru-RU" sz="2800" b="1" dirty="0" err="1">
                <a:solidFill>
                  <a:schemeClr val="accent5">
                    <a:lumMod val="50000"/>
                  </a:schemeClr>
                </a:solidFill>
              </a:rPr>
              <a:t>қалай</a:t>
            </a:r>
            <a:r>
              <a:rPr lang="ru-RU" sz="2800" b="1" dirty="0">
                <a:solidFill>
                  <a:schemeClr val="accent5">
                    <a:lumMod val="50000"/>
                  </a:schemeClr>
                </a:solidFill>
              </a:rPr>
              <a:t> </a:t>
            </a:r>
            <a:r>
              <a:rPr lang="ru-RU" sz="2800" b="1" dirty="0" err="1">
                <a:solidFill>
                  <a:schemeClr val="accent5">
                    <a:lumMod val="50000"/>
                  </a:schemeClr>
                </a:solidFill>
              </a:rPr>
              <a:t>қамтамасыз</a:t>
            </a:r>
            <a:r>
              <a:rPr lang="ru-RU" sz="2800" b="1" dirty="0">
                <a:solidFill>
                  <a:schemeClr val="accent5">
                    <a:lumMod val="50000"/>
                  </a:schemeClr>
                </a:solidFill>
              </a:rPr>
              <a:t> </a:t>
            </a:r>
            <a:r>
              <a:rPr lang="ru-RU" sz="2800" b="1" dirty="0" err="1">
                <a:solidFill>
                  <a:schemeClr val="accent5">
                    <a:lumMod val="50000"/>
                  </a:schemeClr>
                </a:solidFill>
              </a:rPr>
              <a:t>етуге</a:t>
            </a:r>
            <a:r>
              <a:rPr lang="ru-RU" sz="2800" b="1" dirty="0">
                <a:solidFill>
                  <a:schemeClr val="accent5">
                    <a:lumMod val="50000"/>
                  </a:schemeClr>
                </a:solidFill>
              </a:rPr>
              <a:t> </a:t>
            </a:r>
            <a:r>
              <a:rPr lang="ru-RU" sz="2800" b="1" dirty="0" err="1">
                <a:solidFill>
                  <a:schemeClr val="accent5">
                    <a:lumMod val="50000"/>
                  </a:schemeClr>
                </a:solidFill>
              </a:rPr>
              <a:t>болады</a:t>
            </a:r>
            <a:r>
              <a:rPr lang="ru-RU" sz="2800" b="1" dirty="0">
                <a:solidFill>
                  <a:schemeClr val="accent5">
                    <a:lumMod val="50000"/>
                  </a:schemeClr>
                </a:solidFill>
              </a:rPr>
              <a:t>?</a:t>
            </a:r>
          </a:p>
        </p:txBody>
      </p:sp>
      <p:sp>
        <p:nvSpPr>
          <p:cNvPr id="3" name="Объект 2"/>
          <p:cNvSpPr>
            <a:spLocks noGrp="1"/>
          </p:cNvSpPr>
          <p:nvPr>
            <p:ph idx="1"/>
          </p:nvPr>
        </p:nvSpPr>
        <p:spPr>
          <a:xfrm>
            <a:off x="3859362" y="1672937"/>
            <a:ext cx="7900554" cy="2010930"/>
          </a:xfrm>
        </p:spPr>
        <p:txBody>
          <a:bodyPr>
            <a:normAutofit/>
          </a:bodyPr>
          <a:lstStyle/>
          <a:p>
            <a:pPr marL="0" indent="0">
              <a:buNone/>
            </a:pPr>
            <a:r>
              <a:rPr lang="ru-RU" sz="2400" dirty="0" err="1">
                <a:solidFill>
                  <a:schemeClr val="accent5">
                    <a:lumMod val="75000"/>
                  </a:schemeClr>
                </a:solidFill>
              </a:rPr>
              <a:t>Қоғамның</a:t>
            </a:r>
            <a:r>
              <a:rPr lang="ru-RU" sz="2400" dirty="0">
                <a:solidFill>
                  <a:schemeClr val="accent5">
                    <a:lumMod val="75000"/>
                  </a:schemeClr>
                </a:solidFill>
              </a:rPr>
              <a:t> </a:t>
            </a:r>
            <a:r>
              <a:rPr lang="ru-RU" sz="2400" dirty="0" err="1">
                <a:solidFill>
                  <a:schemeClr val="accent5">
                    <a:lumMod val="75000"/>
                  </a:schemeClr>
                </a:solidFill>
              </a:rPr>
              <a:t>пассионарлығы</a:t>
            </a:r>
            <a:r>
              <a:rPr lang="ru-RU" sz="2400" dirty="0">
                <a:solidFill>
                  <a:schemeClr val="accent5">
                    <a:lumMod val="75000"/>
                  </a:schemeClr>
                </a:solidFill>
              </a:rPr>
              <a:t> </a:t>
            </a:r>
            <a:r>
              <a:rPr lang="ru-RU" sz="2400" dirty="0" err="1">
                <a:solidFill>
                  <a:schemeClr val="accent5">
                    <a:lumMod val="75000"/>
                  </a:schemeClr>
                </a:solidFill>
              </a:rPr>
              <a:t>жеткілікті</a:t>
            </a:r>
            <a:r>
              <a:rPr lang="ru-RU" sz="2400" dirty="0">
                <a:solidFill>
                  <a:schemeClr val="accent5">
                    <a:lumMod val="75000"/>
                  </a:schemeClr>
                </a:solidFill>
              </a:rPr>
              <a:t> </a:t>
            </a:r>
            <a:r>
              <a:rPr lang="ru-RU" sz="2400" dirty="0" err="1">
                <a:solidFill>
                  <a:schemeClr val="accent5">
                    <a:lumMod val="75000"/>
                  </a:schemeClr>
                </a:solidFill>
              </a:rPr>
              <a:t>жоғары</a:t>
            </a:r>
            <a:r>
              <a:rPr lang="ru-RU" sz="2400" dirty="0">
                <a:solidFill>
                  <a:schemeClr val="accent5">
                    <a:lumMod val="75000"/>
                  </a:schemeClr>
                </a:solidFill>
              </a:rPr>
              <a:t> </a:t>
            </a:r>
            <a:r>
              <a:rPr lang="ru-RU" sz="2400" dirty="0" err="1">
                <a:solidFill>
                  <a:schemeClr val="accent5">
                    <a:lumMod val="75000"/>
                  </a:schemeClr>
                </a:solidFill>
              </a:rPr>
              <a:t>болуы</a:t>
            </a:r>
            <a:r>
              <a:rPr lang="ru-RU" sz="2400" dirty="0">
                <a:solidFill>
                  <a:schemeClr val="accent5">
                    <a:lumMod val="75000"/>
                  </a:schemeClr>
                </a:solidFill>
              </a:rPr>
              <a:t> </a:t>
            </a:r>
            <a:r>
              <a:rPr lang="ru-RU" sz="2400" dirty="0" err="1">
                <a:solidFill>
                  <a:schemeClr val="accent5">
                    <a:lumMod val="75000"/>
                  </a:schemeClr>
                </a:solidFill>
              </a:rPr>
              <a:t>үшін</a:t>
            </a:r>
            <a:r>
              <a:rPr lang="ru-RU" sz="2400" dirty="0">
                <a:solidFill>
                  <a:schemeClr val="accent5">
                    <a:lumMod val="75000"/>
                  </a:schemeClr>
                </a:solidFill>
              </a:rPr>
              <a:t> </a:t>
            </a:r>
            <a:r>
              <a:rPr lang="ru-RU" sz="2400" dirty="0" err="1">
                <a:solidFill>
                  <a:schemeClr val="accent5">
                    <a:lumMod val="75000"/>
                  </a:schemeClr>
                </a:solidFill>
              </a:rPr>
              <a:t>және</a:t>
            </a:r>
            <a:r>
              <a:rPr lang="ru-RU" sz="2400" dirty="0">
                <a:solidFill>
                  <a:schemeClr val="accent5">
                    <a:lumMod val="75000"/>
                  </a:schemeClr>
                </a:solidFill>
              </a:rPr>
              <a:t> </a:t>
            </a:r>
            <a:r>
              <a:rPr lang="ru-RU" sz="2400" dirty="0" err="1">
                <a:solidFill>
                  <a:schemeClr val="accent5">
                    <a:lumMod val="75000"/>
                  </a:schemeClr>
                </a:solidFill>
              </a:rPr>
              <a:t>халық</a:t>
            </a:r>
            <a:r>
              <a:rPr lang="ru-RU" sz="2400" dirty="0">
                <a:solidFill>
                  <a:schemeClr val="accent5">
                    <a:lumMod val="75000"/>
                  </a:schemeClr>
                </a:solidFill>
              </a:rPr>
              <a:t> </a:t>
            </a:r>
            <a:r>
              <a:rPr lang="ru-RU" sz="2400" dirty="0" err="1">
                <a:solidFill>
                  <a:schemeClr val="accent5">
                    <a:lumMod val="75000"/>
                  </a:schemeClr>
                </a:solidFill>
              </a:rPr>
              <a:t>өз</a:t>
            </a:r>
            <a:r>
              <a:rPr lang="ru-RU" sz="2400" dirty="0">
                <a:solidFill>
                  <a:schemeClr val="accent5">
                    <a:lumMod val="75000"/>
                  </a:schemeClr>
                </a:solidFill>
              </a:rPr>
              <a:t> </a:t>
            </a:r>
            <a:r>
              <a:rPr lang="ru-RU" sz="2400" dirty="0" err="1">
                <a:solidFill>
                  <a:schemeClr val="accent5">
                    <a:lumMod val="75000"/>
                  </a:schemeClr>
                </a:solidFill>
              </a:rPr>
              <a:t>алдына</a:t>
            </a:r>
            <a:r>
              <a:rPr lang="ru-RU" sz="2400" dirty="0">
                <a:solidFill>
                  <a:schemeClr val="accent5">
                    <a:lumMod val="75000"/>
                  </a:schemeClr>
                </a:solidFill>
              </a:rPr>
              <a:t> </a:t>
            </a:r>
            <a:r>
              <a:rPr lang="ru-RU" sz="2400" dirty="0" err="1">
                <a:solidFill>
                  <a:schemeClr val="accent5">
                    <a:lumMod val="75000"/>
                  </a:schemeClr>
                </a:solidFill>
              </a:rPr>
              <a:t>қойылған</a:t>
            </a:r>
            <a:r>
              <a:rPr lang="ru-RU" sz="2400" dirty="0">
                <a:solidFill>
                  <a:schemeClr val="accent5">
                    <a:lumMod val="75000"/>
                  </a:schemeClr>
                </a:solidFill>
              </a:rPr>
              <a:t> </a:t>
            </a:r>
            <a:r>
              <a:rPr lang="ru-RU" sz="2400" dirty="0" err="1">
                <a:solidFill>
                  <a:schemeClr val="accent5">
                    <a:lumMod val="75000"/>
                  </a:schemeClr>
                </a:solidFill>
              </a:rPr>
              <a:t>міндеттерді</a:t>
            </a:r>
            <a:r>
              <a:rPr lang="ru-RU" sz="2400" dirty="0">
                <a:solidFill>
                  <a:schemeClr val="accent5">
                    <a:lumMod val="75000"/>
                  </a:schemeClr>
                </a:solidFill>
              </a:rPr>
              <a:t> </a:t>
            </a:r>
            <a:r>
              <a:rPr lang="ru-RU" sz="2400" dirty="0" err="1">
                <a:solidFill>
                  <a:schemeClr val="accent5">
                    <a:lumMod val="75000"/>
                  </a:schemeClr>
                </a:solidFill>
              </a:rPr>
              <a:t>өз</a:t>
            </a:r>
            <a:r>
              <a:rPr lang="ru-RU" sz="2400" dirty="0">
                <a:solidFill>
                  <a:schemeClr val="accent5">
                    <a:lumMod val="75000"/>
                  </a:schemeClr>
                </a:solidFill>
              </a:rPr>
              <a:t> </a:t>
            </a:r>
            <a:r>
              <a:rPr lang="ru-RU" sz="2400" dirty="0" err="1">
                <a:solidFill>
                  <a:schemeClr val="accent5">
                    <a:lumMod val="75000"/>
                  </a:schemeClr>
                </a:solidFill>
              </a:rPr>
              <a:t>бетінше</a:t>
            </a:r>
            <a:r>
              <a:rPr lang="ru-RU" sz="2400" dirty="0">
                <a:solidFill>
                  <a:schemeClr val="accent5">
                    <a:lumMod val="75000"/>
                  </a:schemeClr>
                </a:solidFill>
              </a:rPr>
              <a:t> </a:t>
            </a:r>
            <a:r>
              <a:rPr lang="ru-RU" sz="2400" dirty="0" err="1">
                <a:solidFill>
                  <a:schemeClr val="accent5">
                    <a:lumMod val="75000"/>
                  </a:schemeClr>
                </a:solidFill>
              </a:rPr>
              <a:t>шешуі</a:t>
            </a:r>
            <a:r>
              <a:rPr lang="ru-RU" sz="2400" dirty="0">
                <a:solidFill>
                  <a:schemeClr val="accent5">
                    <a:lumMod val="75000"/>
                  </a:schemeClr>
                </a:solidFill>
              </a:rPr>
              <a:t>, </a:t>
            </a:r>
            <a:r>
              <a:rPr lang="ru-RU" sz="2400" dirty="0" err="1">
                <a:solidFill>
                  <a:schemeClr val="accent5">
                    <a:lumMod val="75000"/>
                  </a:schemeClr>
                </a:solidFill>
              </a:rPr>
              <a:t>өзін</a:t>
            </a:r>
            <a:r>
              <a:rPr lang="ru-RU" sz="2400" dirty="0">
                <a:solidFill>
                  <a:schemeClr val="accent5">
                    <a:lumMod val="75000"/>
                  </a:schemeClr>
                </a:solidFill>
              </a:rPr>
              <a:t> – </a:t>
            </a:r>
            <a:r>
              <a:rPr lang="ru-RU" sz="2400" dirty="0" err="1">
                <a:solidFill>
                  <a:schemeClr val="accent5">
                    <a:lumMod val="75000"/>
                  </a:schemeClr>
                </a:solidFill>
              </a:rPr>
              <a:t>өзі</a:t>
            </a:r>
            <a:r>
              <a:rPr lang="ru-RU" sz="2400" dirty="0">
                <a:solidFill>
                  <a:schemeClr val="accent5">
                    <a:lumMod val="75000"/>
                  </a:schemeClr>
                </a:solidFill>
              </a:rPr>
              <a:t> </a:t>
            </a:r>
            <a:r>
              <a:rPr lang="ru-RU" sz="2400" dirty="0" err="1">
                <a:solidFill>
                  <a:schemeClr val="accent5">
                    <a:lumMod val="75000"/>
                  </a:schemeClr>
                </a:solidFill>
              </a:rPr>
              <a:t>ұйымдастыру</a:t>
            </a:r>
            <a:r>
              <a:rPr lang="ru-RU" sz="2400" dirty="0">
                <a:solidFill>
                  <a:schemeClr val="accent5">
                    <a:lumMod val="75000"/>
                  </a:schemeClr>
                </a:solidFill>
              </a:rPr>
              <a:t> </a:t>
            </a:r>
            <a:r>
              <a:rPr lang="ru-RU" sz="2400" dirty="0" err="1">
                <a:solidFill>
                  <a:schemeClr val="accent5">
                    <a:lumMod val="75000"/>
                  </a:schemeClr>
                </a:solidFill>
              </a:rPr>
              <a:t>тетіктері</a:t>
            </a:r>
            <a:r>
              <a:rPr lang="ru-RU" sz="2400" dirty="0">
                <a:solidFill>
                  <a:schemeClr val="accent5">
                    <a:lumMod val="75000"/>
                  </a:schemeClr>
                </a:solidFill>
              </a:rPr>
              <a:t> </a:t>
            </a:r>
            <a:r>
              <a:rPr lang="ru-RU" sz="2400" dirty="0" err="1">
                <a:solidFill>
                  <a:schemeClr val="accent5">
                    <a:lumMod val="75000"/>
                  </a:schemeClr>
                </a:solidFill>
              </a:rPr>
              <a:t>дұрыс</a:t>
            </a:r>
            <a:r>
              <a:rPr lang="ru-RU" sz="2400" dirty="0">
                <a:solidFill>
                  <a:schemeClr val="accent5">
                    <a:lumMod val="75000"/>
                  </a:schemeClr>
                </a:solidFill>
              </a:rPr>
              <a:t> </a:t>
            </a:r>
            <a:r>
              <a:rPr lang="ru-RU" sz="2400" dirty="0" err="1">
                <a:solidFill>
                  <a:schemeClr val="accent5">
                    <a:lumMod val="75000"/>
                  </a:schemeClr>
                </a:solidFill>
              </a:rPr>
              <a:t>жұмыс</a:t>
            </a:r>
            <a:r>
              <a:rPr lang="ru-RU" sz="2400" dirty="0">
                <a:solidFill>
                  <a:schemeClr val="accent5">
                    <a:lumMod val="75000"/>
                  </a:schemeClr>
                </a:solidFill>
              </a:rPr>
              <a:t> </a:t>
            </a:r>
            <a:r>
              <a:rPr lang="ru-RU" sz="2400" dirty="0" err="1">
                <a:solidFill>
                  <a:schemeClr val="accent5">
                    <a:lumMod val="75000"/>
                  </a:schemeClr>
                </a:solidFill>
              </a:rPr>
              <a:t>істеуі</a:t>
            </a:r>
            <a:r>
              <a:rPr lang="ru-RU" sz="2400" dirty="0">
                <a:solidFill>
                  <a:schemeClr val="accent5">
                    <a:lumMod val="75000"/>
                  </a:schemeClr>
                </a:solidFill>
              </a:rPr>
              <a:t> </a:t>
            </a:r>
            <a:r>
              <a:rPr lang="ru-RU" sz="2400" dirty="0" err="1">
                <a:solidFill>
                  <a:schemeClr val="accent5">
                    <a:lumMod val="75000"/>
                  </a:schemeClr>
                </a:solidFill>
              </a:rPr>
              <a:t>үшін</a:t>
            </a:r>
            <a:r>
              <a:rPr lang="ru-RU" sz="2400" dirty="0">
                <a:solidFill>
                  <a:schemeClr val="accent5">
                    <a:lumMod val="75000"/>
                  </a:schemeClr>
                </a:solidFill>
              </a:rPr>
              <a:t> кем </a:t>
            </a:r>
            <a:r>
              <a:rPr lang="ru-RU" sz="2400" dirty="0" err="1">
                <a:solidFill>
                  <a:schemeClr val="accent5">
                    <a:lumMod val="75000"/>
                  </a:schemeClr>
                </a:solidFill>
              </a:rPr>
              <a:t>дегенде</a:t>
            </a:r>
            <a:r>
              <a:rPr lang="ru-RU" sz="2400" dirty="0">
                <a:solidFill>
                  <a:schemeClr val="accent5">
                    <a:lumMod val="75000"/>
                  </a:schemeClr>
                </a:solidFill>
              </a:rPr>
              <a:t> 100 </a:t>
            </a:r>
            <a:r>
              <a:rPr lang="ru-RU" sz="2400" dirty="0" err="1">
                <a:solidFill>
                  <a:schemeClr val="accent5">
                    <a:lumMod val="75000"/>
                  </a:schemeClr>
                </a:solidFill>
              </a:rPr>
              <a:t>адамға</a:t>
            </a:r>
            <a:r>
              <a:rPr lang="ru-RU" sz="2400" dirty="0">
                <a:solidFill>
                  <a:schemeClr val="accent5">
                    <a:lumMod val="75000"/>
                  </a:schemeClr>
                </a:solidFill>
              </a:rPr>
              <a:t> </a:t>
            </a:r>
            <a:r>
              <a:rPr lang="ru-RU" sz="2400" dirty="0" err="1">
                <a:solidFill>
                  <a:schemeClr val="accent5">
                    <a:lumMod val="75000"/>
                  </a:schemeClr>
                </a:solidFill>
              </a:rPr>
              <a:t>кемінде</a:t>
            </a:r>
            <a:r>
              <a:rPr lang="ru-RU" sz="2400" dirty="0">
                <a:solidFill>
                  <a:schemeClr val="accent5">
                    <a:lumMod val="75000"/>
                  </a:schemeClr>
                </a:solidFill>
              </a:rPr>
              <a:t> 1 </a:t>
            </a:r>
            <a:r>
              <a:rPr lang="ru-RU" sz="2400" dirty="0" err="1">
                <a:solidFill>
                  <a:schemeClr val="accent5">
                    <a:lumMod val="75000"/>
                  </a:schemeClr>
                </a:solidFill>
              </a:rPr>
              <a:t>көшбасшы</a:t>
            </a:r>
            <a:r>
              <a:rPr lang="ru-RU" sz="2400" dirty="0">
                <a:solidFill>
                  <a:schemeClr val="accent5">
                    <a:lumMod val="75000"/>
                  </a:schemeClr>
                </a:solidFill>
              </a:rPr>
              <a:t> </a:t>
            </a:r>
            <a:r>
              <a:rPr lang="ru-RU" sz="2400" dirty="0" err="1">
                <a:solidFill>
                  <a:schemeClr val="accent5">
                    <a:lumMod val="75000"/>
                  </a:schemeClr>
                </a:solidFill>
              </a:rPr>
              <a:t>қажет</a:t>
            </a:r>
            <a:r>
              <a:rPr lang="ru-RU" sz="2400" dirty="0">
                <a:solidFill>
                  <a:schemeClr val="accent5">
                    <a:lumMod val="75000"/>
                  </a:schemeClr>
                </a:solidFill>
              </a:rPr>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19" y="1324554"/>
            <a:ext cx="3080043" cy="2359313"/>
          </a:xfrm>
          <a:prstGeom prst="rect">
            <a:avLst/>
          </a:prstGeom>
        </p:spPr>
      </p:pic>
      <p:sp>
        <p:nvSpPr>
          <p:cNvPr id="5" name="Объект 2"/>
          <p:cNvSpPr txBox="1">
            <a:spLocks/>
          </p:cNvSpPr>
          <p:nvPr/>
        </p:nvSpPr>
        <p:spPr>
          <a:xfrm>
            <a:off x="912234" y="4343400"/>
            <a:ext cx="7073181" cy="22803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kk-KZ" sz="2400" dirty="0">
                <a:solidFill>
                  <a:schemeClr val="accent5">
                    <a:lumMod val="75000"/>
                  </a:schemeClr>
                </a:solidFill>
              </a:rPr>
              <a:t>Егер қоғамдастықтың 5-7% -ы бұрын қоғамдастықта болмаған өзара іс-қимылдың жаңа ережелерін белгілейтін көшбасшыға қосылса, қалғандары автоматты түрде қосылады, </a:t>
            </a:r>
          </a:p>
          <a:p>
            <a:pPr marL="0" indent="0" algn="r">
              <a:lnSpc>
                <a:spcPct val="100000"/>
              </a:lnSpc>
              <a:spcBef>
                <a:spcPts val="0"/>
              </a:spcBef>
              <a:buNone/>
            </a:pPr>
            <a:r>
              <a:rPr lang="kk-KZ" sz="2400" dirty="0">
                <a:solidFill>
                  <a:schemeClr val="accent5">
                    <a:lumMod val="75000"/>
                  </a:schemeClr>
                </a:solidFill>
              </a:rPr>
              <a:t>жаңа ереже өмірдің нормасы ретінде қабылданатын мәдени кодқа айналады.</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8265" y="3844637"/>
            <a:ext cx="3700562" cy="2779136"/>
          </a:xfrm>
          <a:prstGeom prst="rect">
            <a:avLst/>
          </a:prstGeom>
        </p:spPr>
      </p:pic>
    </p:spTree>
    <p:extLst>
      <p:ext uri="{BB962C8B-B14F-4D97-AF65-F5344CB8AC3E}">
        <p14:creationId xmlns:p14="http://schemas.microsoft.com/office/powerpoint/2010/main" val="375339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5094" y="300252"/>
            <a:ext cx="10959152" cy="6421224"/>
          </a:xfrm>
        </p:spPr>
        <p:txBody>
          <a:bodyPr>
            <a:normAutofit lnSpcReduction="10000"/>
          </a:bodyPr>
          <a:lstStyle/>
          <a:p>
            <a:pPr marL="0" indent="0">
              <a:lnSpc>
                <a:spcPct val="100000"/>
              </a:lnSpc>
              <a:spcBef>
                <a:spcPts val="0"/>
              </a:spcBef>
              <a:buNone/>
            </a:pPr>
            <a:r>
              <a:rPr lang="kk-KZ" dirty="0">
                <a:solidFill>
                  <a:schemeClr val="accent5">
                    <a:lumMod val="75000"/>
                  </a:schemeClr>
                </a:solidFill>
                <a:latin typeface="Times New Roman" panose="02020603050405020304" pitchFamily="18" charset="0"/>
                <a:cs typeface="Times New Roman" panose="02020603050405020304" pitchFamily="18" charset="0"/>
              </a:rPr>
              <a:t>Қоғамдық сананы жаңғыртудың қазіргі заманғы кезеңінің міндеті-жобалау қызметі арқылы халықтың өзін-өзі ұйымдастыруын икемді басқара алатын және жоба қатысушыларын өзекті дағдылар мен құзыреттерге тез үйрете алатын жекелеген салалар мен бағыттар бойынша </a:t>
            </a:r>
            <a:r>
              <a:rPr lang="kk-KZ" dirty="0">
                <a:solidFill>
                  <a:srgbClr val="FF0000"/>
                </a:solidFill>
                <a:latin typeface="Times New Roman" panose="02020603050405020304" pitchFamily="18" charset="0"/>
                <a:cs typeface="Times New Roman" panose="02020603050405020304" pitchFamily="18" charset="0"/>
              </a:rPr>
              <a:t>көшбасшылар пулын қалыптастыру.</a:t>
            </a:r>
          </a:p>
          <a:p>
            <a:pPr marL="0" indent="0">
              <a:lnSpc>
                <a:spcPct val="100000"/>
              </a:lnSpc>
              <a:spcBef>
                <a:spcPts val="0"/>
              </a:spcBef>
              <a:buNone/>
            </a:pPr>
            <a:endParaRPr lang="kk-KZ" dirty="0">
              <a:solidFill>
                <a:schemeClr val="accent5">
                  <a:lumMod val="75000"/>
                </a:schemeClr>
              </a:solidFill>
              <a:latin typeface="Times New Roman" panose="02020603050405020304" pitchFamily="18" charset="0"/>
              <a:cs typeface="Times New Roman" panose="02020603050405020304" pitchFamily="18" charset="0"/>
            </a:endParaRPr>
          </a:p>
          <a:p>
            <a:pPr marL="0" indent="0" algn="r">
              <a:lnSpc>
                <a:spcPct val="100000"/>
              </a:lnSpc>
              <a:spcBef>
                <a:spcPts val="0"/>
              </a:spcBef>
              <a:buNone/>
            </a:pPr>
            <a:r>
              <a:rPr lang="kk-KZ" dirty="0">
                <a:solidFill>
                  <a:schemeClr val="accent6">
                    <a:lumMod val="50000"/>
                  </a:schemeClr>
                </a:solidFill>
                <a:latin typeface="Times New Roman" panose="02020603050405020304" pitchFamily="18" charset="0"/>
                <a:cs typeface="Times New Roman" panose="02020603050405020304" pitchFamily="18" charset="0"/>
              </a:rPr>
              <a:t>Мұндай жобалардың желілік құрылымы біртұтас, күшті, бәсекеге қабілетті қоғам қалыптастыруға мүмкіндік береді және бүгінде кез келген ғылыми-техникалық жетістіктерден кем емес сұранысқа ие әлеуметтік инновацияға айналады.</a:t>
            </a:r>
          </a:p>
          <a:p>
            <a:pPr marL="0" indent="0" algn="r">
              <a:lnSpc>
                <a:spcPct val="100000"/>
              </a:lnSpc>
              <a:spcBef>
                <a:spcPts val="0"/>
              </a:spcBef>
              <a:buNone/>
            </a:pPr>
            <a:r>
              <a:rPr lang="kk-KZ" dirty="0">
                <a:solidFill>
                  <a:schemeClr val="accent6">
                    <a:lumMod val="75000"/>
                  </a:schemeClr>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kk-KZ" dirty="0">
                <a:solidFill>
                  <a:schemeClr val="accent5">
                    <a:lumMod val="75000"/>
                  </a:schemeClr>
                </a:solidFill>
                <a:latin typeface="Times New Roman" panose="02020603050405020304" pitchFamily="18" charset="0"/>
                <a:cs typeface="Times New Roman" panose="02020603050405020304" pitchFamily="18" charset="0"/>
              </a:rPr>
              <a:t>Халықтың жаппай қатысуымен жүзеге асырылатын жобалар негізінде әлеуметтік кәсіпкерліктің дамуы, белгілі бір салаларда кластерлердің қалыптасуы берік экономикалық негіз жасайды және осы процеске қатысушылардың барлығының өзара әрекеттесуінен синергетикалық нәтиже береді.</a:t>
            </a:r>
          </a:p>
        </p:txBody>
      </p:sp>
      <p:sp>
        <p:nvSpPr>
          <p:cNvPr id="4" name="Номер слайда 3"/>
          <p:cNvSpPr>
            <a:spLocks noGrp="1"/>
          </p:cNvSpPr>
          <p:nvPr>
            <p:ph type="sldNum" sz="quarter" idx="12"/>
          </p:nvPr>
        </p:nvSpPr>
        <p:spPr/>
        <p:txBody>
          <a:bodyPr/>
          <a:lstStyle/>
          <a:p>
            <a:fld id="{D7AFB8AC-86DE-41D5-9CEF-AF47F1E9E05C}" type="slidenum">
              <a:rPr lang="ru-RU" smtClean="0"/>
              <a:pPr/>
              <a:t>9</a:t>
            </a:fld>
            <a:endParaRPr lang="ru-RU"/>
          </a:p>
        </p:txBody>
      </p:sp>
    </p:spTree>
    <p:extLst>
      <p:ext uri="{BB962C8B-B14F-4D97-AF65-F5344CB8AC3E}">
        <p14:creationId xmlns:p14="http://schemas.microsoft.com/office/powerpoint/2010/main" val="10735596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6068</TotalTime>
  <Words>2512</Words>
  <Application>Microsoft Office PowerPoint</Application>
  <PresentationFormat>Широкоэкранный</PresentationFormat>
  <Paragraphs>333</Paragraphs>
  <Slides>36</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36</vt:i4>
      </vt:variant>
    </vt:vector>
  </HeadingPairs>
  <TitlesOfParts>
    <vt:vector size="44" baseType="lpstr">
      <vt:lpstr>Arial</vt:lpstr>
      <vt:lpstr>Arial Narrow</vt:lpstr>
      <vt:lpstr>Calibri</vt:lpstr>
      <vt:lpstr>Calibri Light</vt:lpstr>
      <vt:lpstr>Effra Medium</vt:lpstr>
      <vt:lpstr>Times New Roman</vt:lpstr>
      <vt:lpstr>Wingdings</vt:lpstr>
      <vt:lpstr>Тема Office</vt:lpstr>
      <vt:lpstr>Программа «рухани жаңғыру»</vt:lpstr>
      <vt:lpstr>Презентация PowerPoint</vt:lpstr>
      <vt:lpstr>Презентация PowerPoint</vt:lpstr>
      <vt:lpstr>БАҒДАРЛАМАНЫ ІСКЕ АСЫРУДЫҢ ЖАҢА ТӘСІЛДЕРІ</vt:lpstr>
      <vt:lpstr>Жаңа күрделі әлем</vt:lpstr>
      <vt:lpstr>Метатренд  - жылдамжықты арттыру</vt:lpstr>
      <vt:lpstr>Сананы жаңғырту-бұл функцияны қандай институттар орындайды?</vt:lpstr>
      <vt:lpstr>Халықпен жұмыс істеуде кең қамтуды қалай қамтамасыз етуге болады?</vt:lpstr>
      <vt:lpstr>Презентация PowerPoint</vt:lpstr>
      <vt:lpstr>«Рухани жаңғыру» бағдарламасына жобалар мен іс-шараларды іріктеудің маңызды критерийі олардың инновациялылығы болып табылады</vt:lpstr>
      <vt:lpstr>КЛАСТЕРЛЕРДІ ҚАЛЫПТАСТЫРУ</vt:lpstr>
      <vt:lpstr>Программа «рухани жаңғыру»</vt:lpstr>
      <vt:lpstr>Презентация PowerPoint</vt:lpstr>
      <vt:lpstr>Презентация PowerPoint</vt:lpstr>
      <vt:lpstr>Презентация PowerPoint</vt:lpstr>
      <vt:lpstr> «Рухани жаңғыру» қағидаттары</vt:lpstr>
      <vt:lpstr>Қазақстан азаматының бейнесі</vt:lpstr>
      <vt:lpstr>ҚАЗАҚСТАН  Ұлтты дамыту, халықаралық позициялау</vt:lpstr>
      <vt:lpstr>ҚОҒАМ  Мемлекеттің, азаматтық қоғамның, жергілікті қауымдастықтардың дамуы</vt:lpstr>
      <vt:lpstr>Презентация PowerPoint</vt:lpstr>
      <vt:lpstr>Презентация PowerPoint</vt:lpstr>
      <vt:lpstr>Программа «рухани жаңғыру»</vt:lpstr>
      <vt:lpstr>Презентация PowerPoint</vt:lpstr>
      <vt:lpstr>Презентация PowerPoint</vt:lpstr>
      <vt:lpstr>Презентация PowerPoint</vt:lpstr>
      <vt:lpstr>Презентация PowerPoint</vt:lpstr>
      <vt:lpstr>Презентация PowerPoint</vt:lpstr>
      <vt:lpstr>Сілтеме: https://saruarlar.kz/kk/ </vt:lpstr>
      <vt:lpstr>Презентация PowerPoint</vt:lpstr>
      <vt:lpstr>Әлеуметтік жобалар Акселератор экожүйесі</vt:lpstr>
      <vt:lpstr>«Өзгерістер саруарлары» жобасы аясында әлеуметтік жобалар акселераторы</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219</cp:revision>
  <cp:lastPrinted>2020-09-23T14:37:29Z</cp:lastPrinted>
  <dcterms:created xsi:type="dcterms:W3CDTF">2020-02-13T04:59:32Z</dcterms:created>
  <dcterms:modified xsi:type="dcterms:W3CDTF">2020-09-24T08:22:02Z</dcterms:modified>
</cp:coreProperties>
</file>