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60" r:id="rId4"/>
    <p:sldId id="258" r:id="rId5"/>
    <p:sldId id="259" r:id="rId6"/>
    <p:sldId id="274" r:id="rId7"/>
    <p:sldId id="275" r:id="rId8"/>
    <p:sldId id="267" r:id="rId9"/>
    <p:sldId id="270" r:id="rId10"/>
    <p:sldId id="271" r:id="rId11"/>
    <p:sldId id="276" r:id="rId12"/>
    <p:sldId id="277" r:id="rId13"/>
    <p:sldId id="280" r:id="rId14"/>
    <p:sldId id="281" r:id="rId15"/>
    <p:sldId id="265" r:id="rId16"/>
    <p:sldId id="266" r:id="rId17"/>
    <p:sldId id="272" r:id="rId18"/>
    <p:sldId id="273" r:id="rId19"/>
    <p:sldId id="261" r:id="rId20"/>
    <p:sldId id="262" r:id="rId21"/>
    <p:sldId id="284" r:id="rId22"/>
    <p:sldId id="285" r:id="rId23"/>
    <p:sldId id="268" r:id="rId24"/>
    <p:sldId id="263" r:id="rId25"/>
    <p:sldId id="264" r:id="rId26"/>
    <p:sldId id="282" r:id="rId27"/>
    <p:sldId id="283"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snapToGrid="0">
      <p:cViewPr varScale="1">
        <p:scale>
          <a:sx n="77" d="100"/>
          <a:sy n="77" d="100"/>
        </p:scale>
        <p:origin x="16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Текст заголовка"/>
          <p:cNvSpPr txBox="1">
            <a:spLocks noGrp="1"/>
          </p:cNvSpPr>
          <p:nvPr>
            <p:ph type="title"/>
          </p:nvPr>
        </p:nvSpPr>
        <p:spPr>
          <a:xfrm>
            <a:off x="1270000" y="1638300"/>
            <a:ext cx="10464800" cy="3302000"/>
          </a:xfrm>
          <a:prstGeom prst="rect">
            <a:avLst/>
          </a:prstGeom>
        </p:spPr>
        <p:txBody>
          <a:bodyPr anchor="b"/>
          <a:lstStyle/>
          <a:p>
            <a:r>
              <a:t>Текст заголовка</a:t>
            </a:r>
          </a:p>
        </p:txBody>
      </p:sp>
      <p:sp>
        <p:nvSpPr>
          <p:cNvPr id="12" name="Уровень текста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 Иван Арсентьев"/>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 Иван Арсентьев</a:t>
            </a:r>
          </a:p>
        </p:txBody>
      </p:sp>
      <p:sp>
        <p:nvSpPr>
          <p:cNvPr id="94" name="«Место ввода цитаты»."/>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«Место ввода цитаты».</a:t>
            </a:r>
          </a:p>
        </p:txBody>
      </p:sp>
      <p:sp>
        <p:nvSpPr>
          <p:cNvPr id="9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1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Заголовок и объект">
    <p:bg>
      <p:bgPr>
        <a:solidFill>
          <a:srgbClr val="FFFFFF"/>
        </a:solidFill>
        <a:effectLst/>
      </p:bgPr>
    </p:bg>
    <p:spTree>
      <p:nvGrpSpPr>
        <p:cNvPr id="1" name=""/>
        <p:cNvGrpSpPr/>
        <p:nvPr/>
      </p:nvGrpSpPr>
      <p:grpSpPr>
        <a:xfrm>
          <a:off x="0" y="0"/>
          <a:ext cx="0" cy="0"/>
          <a:chOff x="0" y="0"/>
          <a:chExt cx="0" cy="0"/>
        </a:xfrm>
      </p:grpSpPr>
      <p:sp>
        <p:nvSpPr>
          <p:cNvPr id="117" name="Текст заголовка"/>
          <p:cNvSpPr txBox="1">
            <a:spLocks noGrp="1"/>
          </p:cNvSpPr>
          <p:nvPr>
            <p:ph type="title"/>
          </p:nvPr>
        </p:nvSpPr>
        <p:spPr>
          <a:xfrm>
            <a:off x="650239" y="390596"/>
            <a:ext cx="11704322" cy="1625602"/>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Текст заголовка</a:t>
            </a:r>
          </a:p>
        </p:txBody>
      </p:sp>
      <p:sp>
        <p:nvSpPr>
          <p:cNvPr id="118" name="Уровень текста 1…"/>
          <p:cNvSpPr txBox="1">
            <a:spLocks noGrp="1"/>
          </p:cNvSpPr>
          <p:nvPr>
            <p:ph type="body" idx="1"/>
          </p:nvPr>
        </p:nvSpPr>
        <p:spPr>
          <a:xfrm>
            <a:off x="650239" y="2275839"/>
            <a:ext cx="11704322" cy="6436927"/>
          </a:xfrm>
          <a:prstGeom prst="rect">
            <a:avLst/>
          </a:prstGeom>
        </p:spPr>
        <p:txBody>
          <a:bodyPr lIns="65021" tIns="65021" rIns="65021" bIns="65021" anchor="t"/>
          <a:lstStyle>
            <a:lvl1pPr marL="471487" indent="-471487" defTabSz="1300480">
              <a:spcBef>
                <a:spcPts val="900"/>
              </a:spcBef>
              <a:buClrTx/>
              <a:buSzPct val="100000"/>
              <a:buFont typeface="Arial"/>
              <a:defRPr sz="4400">
                <a:solidFill>
                  <a:srgbClr val="000000"/>
                </a:solidFill>
                <a:latin typeface="Calibri"/>
                <a:ea typeface="Calibri"/>
                <a:cs typeface="Calibri"/>
                <a:sym typeface="Calibri"/>
              </a:defRPr>
            </a:lvl1pPr>
            <a:lvl2pPr marL="906235" indent="-449035" defTabSz="1300480">
              <a:spcBef>
                <a:spcPts val="900"/>
              </a:spcBef>
              <a:buClrTx/>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ClrTx/>
              <a:buSzPct val="100000"/>
              <a:buFont typeface="Arial"/>
              <a:defRPr sz="4400">
                <a:solidFill>
                  <a:srgbClr val="000000"/>
                </a:solidFill>
                <a:latin typeface="Calibri"/>
                <a:ea typeface="Calibri"/>
                <a:cs typeface="Calibri"/>
                <a:sym typeface="Calibri"/>
              </a:defRPr>
            </a:lvl3pPr>
            <a:lvl4pPr marL="1874520" indent="-502920" defTabSz="1300480">
              <a:spcBef>
                <a:spcPts val="900"/>
              </a:spcBef>
              <a:buClrTx/>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ClrTx/>
              <a:buSzPct val="100000"/>
              <a:buFont typeface="Arial"/>
              <a:buChar char="»"/>
              <a:defRPr sz="4400">
                <a:solidFill>
                  <a:srgbClr val="000000"/>
                </a:solidFill>
                <a:latin typeface="Calibri"/>
                <a:ea typeface="Calibri"/>
                <a:cs typeface="Calibri"/>
                <a:sym typeface="Calibri"/>
              </a:defRPr>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19" name="Номер слайда"/>
          <p:cNvSpPr txBox="1">
            <a:spLocks noGrp="1"/>
          </p:cNvSpPr>
          <p:nvPr>
            <p:ph type="sldNum" sz="quarter" idx="2"/>
          </p:nvPr>
        </p:nvSpPr>
        <p:spPr>
          <a:xfrm>
            <a:off x="11998699" y="9114115"/>
            <a:ext cx="355865" cy="371343"/>
          </a:xfrm>
          <a:prstGeom prst="rect">
            <a:avLst/>
          </a:prstGeom>
        </p:spPr>
        <p:txBody>
          <a:bodyPr lIns="65021" tIns="65021" rIns="65021" bIns="65021" anchor="ctr"/>
          <a:lstStyle>
            <a:lvl1pPr algn="r" defTabSz="130048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Пустой слайд">
    <p:bg>
      <p:bgPr>
        <a:solidFill>
          <a:srgbClr val="FFFFFF"/>
        </a:solidFill>
        <a:effectLst/>
      </p:bgPr>
    </p:bg>
    <p:spTree>
      <p:nvGrpSpPr>
        <p:cNvPr id="1" name=""/>
        <p:cNvGrpSpPr/>
        <p:nvPr/>
      </p:nvGrpSpPr>
      <p:grpSpPr>
        <a:xfrm>
          <a:off x="0" y="0"/>
          <a:ext cx="0" cy="0"/>
          <a:chOff x="0" y="0"/>
          <a:chExt cx="0" cy="0"/>
        </a:xfrm>
      </p:grpSpPr>
      <p:sp>
        <p:nvSpPr>
          <p:cNvPr id="126" name="Номер слайда"/>
          <p:cNvSpPr txBox="1">
            <a:spLocks noGrp="1"/>
          </p:cNvSpPr>
          <p:nvPr>
            <p:ph type="sldNum" sz="quarter" idx="2"/>
          </p:nvPr>
        </p:nvSpPr>
        <p:spPr>
          <a:xfrm>
            <a:off x="11998699" y="9114115"/>
            <a:ext cx="355865" cy="371343"/>
          </a:xfrm>
          <a:prstGeom prst="rect">
            <a:avLst/>
          </a:prstGeom>
        </p:spPr>
        <p:txBody>
          <a:bodyPr lIns="65021" tIns="65021" rIns="65021" bIns="65021" anchor="ctr"/>
          <a:lstStyle>
            <a:lvl1pPr algn="r" defTabSz="130048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Титульный слайд">
    <p:bg>
      <p:bgPr>
        <a:solidFill>
          <a:srgbClr val="FFFFFF"/>
        </a:solidFill>
        <a:effectLst/>
      </p:bgPr>
    </p:bg>
    <p:spTree>
      <p:nvGrpSpPr>
        <p:cNvPr id="1" name=""/>
        <p:cNvGrpSpPr/>
        <p:nvPr/>
      </p:nvGrpSpPr>
      <p:grpSpPr>
        <a:xfrm>
          <a:off x="0" y="0"/>
          <a:ext cx="0" cy="0"/>
          <a:chOff x="0" y="0"/>
          <a:chExt cx="0" cy="0"/>
        </a:xfrm>
      </p:grpSpPr>
      <p:sp>
        <p:nvSpPr>
          <p:cNvPr id="133" name="Текст заголовка"/>
          <p:cNvSpPr txBox="1">
            <a:spLocks noGrp="1"/>
          </p:cNvSpPr>
          <p:nvPr>
            <p:ph type="title"/>
          </p:nvPr>
        </p:nvSpPr>
        <p:spPr>
          <a:xfrm>
            <a:off x="975359" y="3029937"/>
            <a:ext cx="11054082" cy="20907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Текст заголовка</a:t>
            </a:r>
          </a:p>
        </p:txBody>
      </p:sp>
      <p:sp>
        <p:nvSpPr>
          <p:cNvPr id="134" name="Уровень текста 1…"/>
          <p:cNvSpPr txBox="1">
            <a:spLocks noGrp="1"/>
          </p:cNvSpPr>
          <p:nvPr>
            <p:ph type="body" sz="quarter" idx="1"/>
          </p:nvPr>
        </p:nvSpPr>
        <p:spPr>
          <a:xfrm>
            <a:off x="1950719" y="5527040"/>
            <a:ext cx="9103361" cy="2492587"/>
          </a:xfrm>
          <a:prstGeom prst="rect">
            <a:avLst/>
          </a:prstGeom>
        </p:spPr>
        <p:txBody>
          <a:bodyPr lIns="65021" tIns="65021" rIns="65021" bIns="65021" anchor="t"/>
          <a:lstStyle>
            <a:lvl1pPr marL="0" indent="0" algn="ctr" defTabSz="1300480">
              <a:spcBef>
                <a:spcPts val="900"/>
              </a:spcBef>
              <a:buClrTx/>
              <a:buSzTx/>
              <a:buNone/>
              <a:defRPr sz="4400">
                <a:solidFill>
                  <a:srgbClr val="888888"/>
                </a:solidFill>
                <a:latin typeface="Calibri"/>
                <a:ea typeface="Calibri"/>
                <a:cs typeface="Calibri"/>
                <a:sym typeface="Calibri"/>
              </a:defRPr>
            </a:lvl1pPr>
            <a:lvl2pPr marL="0" indent="0" algn="ctr" defTabSz="1300480">
              <a:spcBef>
                <a:spcPts val="900"/>
              </a:spcBef>
              <a:buClrTx/>
              <a:buSzTx/>
              <a:buNone/>
              <a:defRPr sz="4400">
                <a:solidFill>
                  <a:srgbClr val="888888"/>
                </a:solidFill>
                <a:latin typeface="Calibri"/>
                <a:ea typeface="Calibri"/>
                <a:cs typeface="Calibri"/>
                <a:sym typeface="Calibri"/>
              </a:defRPr>
            </a:lvl2pPr>
            <a:lvl3pPr marL="0" indent="0" algn="ctr" defTabSz="1300480">
              <a:spcBef>
                <a:spcPts val="900"/>
              </a:spcBef>
              <a:buClrTx/>
              <a:buSzTx/>
              <a:buNone/>
              <a:defRPr sz="4400">
                <a:solidFill>
                  <a:srgbClr val="888888"/>
                </a:solidFill>
                <a:latin typeface="Calibri"/>
                <a:ea typeface="Calibri"/>
                <a:cs typeface="Calibri"/>
                <a:sym typeface="Calibri"/>
              </a:defRPr>
            </a:lvl3pPr>
            <a:lvl4pPr marL="0" indent="0" algn="ctr" defTabSz="1300480">
              <a:spcBef>
                <a:spcPts val="900"/>
              </a:spcBef>
              <a:buClrTx/>
              <a:buSzTx/>
              <a:buNone/>
              <a:defRPr sz="4400">
                <a:solidFill>
                  <a:srgbClr val="888888"/>
                </a:solidFill>
                <a:latin typeface="Calibri"/>
                <a:ea typeface="Calibri"/>
                <a:cs typeface="Calibri"/>
                <a:sym typeface="Calibri"/>
              </a:defRPr>
            </a:lvl4pPr>
            <a:lvl5pPr marL="0" indent="0" algn="ctr" defTabSz="1300480">
              <a:spcBef>
                <a:spcPts val="900"/>
              </a:spcBef>
              <a:buClrTx/>
              <a:buSzTx/>
              <a:buNone/>
              <a:defRPr sz="4400">
                <a:solidFill>
                  <a:srgbClr val="888888"/>
                </a:solidFill>
                <a:latin typeface="Calibri"/>
                <a:ea typeface="Calibri"/>
                <a:cs typeface="Calibri"/>
                <a:sym typeface="Calibri"/>
              </a:defRPr>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5" name="Номер слайда"/>
          <p:cNvSpPr txBox="1">
            <a:spLocks noGrp="1"/>
          </p:cNvSpPr>
          <p:nvPr>
            <p:ph type="sldNum" sz="quarter" idx="2"/>
          </p:nvPr>
        </p:nvSpPr>
        <p:spPr>
          <a:xfrm>
            <a:off x="11998699" y="9114115"/>
            <a:ext cx="355865" cy="371343"/>
          </a:xfrm>
          <a:prstGeom prst="rect">
            <a:avLst/>
          </a:prstGeom>
        </p:spPr>
        <p:txBody>
          <a:bodyPr lIns="65021" tIns="65021" rIns="65021" bIns="65021" anchor="ctr"/>
          <a:lstStyle>
            <a:lvl1pPr algn="r" defTabSz="130048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bg>
      <p:bgPr>
        <a:solidFill>
          <a:srgbClr val="FFFFFF"/>
        </a:solidFill>
        <a:effectLst/>
      </p:bgPr>
    </p:bg>
    <p:spTree>
      <p:nvGrpSpPr>
        <p:cNvPr id="1" name=""/>
        <p:cNvGrpSpPr/>
        <p:nvPr/>
      </p:nvGrpSpPr>
      <p:grpSpPr>
        <a:xfrm>
          <a:off x="0" y="0"/>
          <a:ext cx="0" cy="0"/>
          <a:chOff x="0" y="0"/>
          <a:chExt cx="0" cy="0"/>
        </a:xfrm>
      </p:grpSpPr>
      <p:sp>
        <p:nvSpPr>
          <p:cNvPr id="142" name="Текст заголовка"/>
          <p:cNvSpPr txBox="1">
            <a:spLocks noGrp="1"/>
          </p:cNvSpPr>
          <p:nvPr>
            <p:ph type="title"/>
          </p:nvPr>
        </p:nvSpPr>
        <p:spPr>
          <a:xfrm>
            <a:off x="650239" y="390594"/>
            <a:ext cx="11704322"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Текст заголовка</a:t>
            </a:r>
          </a:p>
        </p:txBody>
      </p:sp>
      <p:sp>
        <p:nvSpPr>
          <p:cNvPr id="143" name="Уровень текста 1…"/>
          <p:cNvSpPr txBox="1">
            <a:spLocks noGrp="1"/>
          </p:cNvSpPr>
          <p:nvPr>
            <p:ph type="body" idx="1"/>
          </p:nvPr>
        </p:nvSpPr>
        <p:spPr>
          <a:xfrm>
            <a:off x="650239" y="2275839"/>
            <a:ext cx="11704322" cy="6436927"/>
          </a:xfrm>
          <a:prstGeom prst="rect">
            <a:avLst/>
          </a:prstGeom>
        </p:spPr>
        <p:txBody>
          <a:bodyPr lIns="65021" tIns="65021" rIns="65021" bIns="65021" anchor="t"/>
          <a:lstStyle>
            <a:lvl1pPr marL="0" indent="0" defTabSz="1300480">
              <a:spcBef>
                <a:spcPts val="900"/>
              </a:spcBef>
              <a:buClrTx/>
              <a:buSzTx/>
              <a:buNone/>
              <a:defRPr sz="4400">
                <a:solidFill>
                  <a:srgbClr val="000000"/>
                </a:solidFill>
                <a:latin typeface="Calibri"/>
                <a:ea typeface="Calibri"/>
                <a:cs typeface="Calibri"/>
                <a:sym typeface="Calibri"/>
              </a:defRPr>
            </a:lvl1pPr>
            <a:lvl2pPr marL="0" indent="0" defTabSz="1300480">
              <a:spcBef>
                <a:spcPts val="900"/>
              </a:spcBef>
              <a:buClrTx/>
              <a:buSzTx/>
              <a:buNone/>
              <a:defRPr sz="4400">
                <a:solidFill>
                  <a:srgbClr val="000000"/>
                </a:solidFill>
                <a:latin typeface="Calibri"/>
                <a:ea typeface="Calibri"/>
                <a:cs typeface="Calibri"/>
                <a:sym typeface="Calibri"/>
              </a:defRPr>
            </a:lvl2pPr>
            <a:lvl3pPr marL="0" indent="0" defTabSz="1300480">
              <a:spcBef>
                <a:spcPts val="900"/>
              </a:spcBef>
              <a:buClrTx/>
              <a:buSzTx/>
              <a:buNone/>
              <a:defRPr sz="4400">
                <a:solidFill>
                  <a:srgbClr val="000000"/>
                </a:solidFill>
                <a:latin typeface="Calibri"/>
                <a:ea typeface="Calibri"/>
                <a:cs typeface="Calibri"/>
                <a:sym typeface="Calibri"/>
              </a:defRPr>
            </a:lvl3pPr>
            <a:lvl4pPr marL="0" indent="0" defTabSz="1300480">
              <a:spcBef>
                <a:spcPts val="900"/>
              </a:spcBef>
              <a:buClrTx/>
              <a:buSzTx/>
              <a:buNone/>
              <a:defRPr sz="4400">
                <a:solidFill>
                  <a:srgbClr val="000000"/>
                </a:solidFill>
                <a:latin typeface="Calibri"/>
                <a:ea typeface="Calibri"/>
                <a:cs typeface="Calibri"/>
                <a:sym typeface="Calibri"/>
              </a:defRPr>
            </a:lvl4pPr>
            <a:lvl5pPr marL="0" indent="0" defTabSz="1300480">
              <a:spcBef>
                <a:spcPts val="900"/>
              </a:spcBef>
              <a:buClrTx/>
              <a:buSzTx/>
              <a:buNone/>
              <a:defRPr sz="4400">
                <a:solidFill>
                  <a:srgbClr val="000000"/>
                </a:solidFill>
                <a:latin typeface="Calibri"/>
                <a:ea typeface="Calibri"/>
                <a:cs typeface="Calibri"/>
                <a:sym typeface="Calibri"/>
              </a:defRPr>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44" name="Номер слайда"/>
          <p:cNvSpPr txBox="1">
            <a:spLocks noGrp="1"/>
          </p:cNvSpPr>
          <p:nvPr>
            <p:ph type="sldNum" sz="quarter" idx="2"/>
          </p:nvPr>
        </p:nvSpPr>
        <p:spPr>
          <a:xfrm>
            <a:off x="11998697" y="9112985"/>
            <a:ext cx="355866" cy="371343"/>
          </a:xfrm>
          <a:prstGeom prst="rect">
            <a:avLst/>
          </a:prstGeom>
        </p:spPr>
        <p:txBody>
          <a:bodyPr lIns="65021" tIns="65021" rIns="65021" bIns="65021" anchor="ctr"/>
          <a:lstStyle>
            <a:lvl1pPr algn="r" defTabSz="130048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spTree>
      <p:nvGrpSpPr>
        <p:cNvPr id="1" name=""/>
        <p:cNvGrpSpPr/>
        <p:nvPr/>
      </p:nvGrpSpPr>
      <p:grpSpPr>
        <a:xfrm>
          <a:off x="0" y="0"/>
          <a:ext cx="0" cy="0"/>
          <a:chOff x="0" y="0"/>
          <a:chExt cx="0" cy="0"/>
        </a:xfrm>
      </p:grpSpPr>
      <p:sp>
        <p:nvSpPr>
          <p:cNvPr id="20" name="Изображение"/>
          <p:cNvSpPr>
            <a:spLocks noGrp="1"/>
          </p:cNvSpPr>
          <p:nvPr>
            <p:ph type="pic" idx="13"/>
          </p:nvPr>
        </p:nvSpPr>
        <p:spPr>
          <a:xfrm>
            <a:off x="1619250" y="673100"/>
            <a:ext cx="9758016" cy="5905500"/>
          </a:xfrm>
          <a:prstGeom prst="rect">
            <a:avLst/>
          </a:prstGeom>
        </p:spPr>
        <p:txBody>
          <a:bodyPr lIns="91439" tIns="45719" rIns="91439" bIns="45719" anchor="t">
            <a:noAutofit/>
          </a:bodyPr>
          <a:lstStyle/>
          <a:p>
            <a:endParaRPr/>
          </a:p>
        </p:txBody>
      </p:sp>
      <p:sp>
        <p:nvSpPr>
          <p:cNvPr id="21" name="Текст заголовка"/>
          <p:cNvSpPr txBox="1">
            <a:spLocks noGrp="1"/>
          </p:cNvSpPr>
          <p:nvPr>
            <p:ph type="title"/>
          </p:nvPr>
        </p:nvSpPr>
        <p:spPr>
          <a:xfrm>
            <a:off x="1270000" y="6718300"/>
            <a:ext cx="10464800" cy="1422400"/>
          </a:xfrm>
          <a:prstGeom prst="rect">
            <a:avLst/>
          </a:prstGeom>
        </p:spPr>
        <p:txBody>
          <a:bodyPr/>
          <a:lstStyle/>
          <a:p>
            <a:r>
              <a:t>Текст заголовка</a:t>
            </a:r>
          </a:p>
        </p:txBody>
      </p:sp>
      <p:sp>
        <p:nvSpPr>
          <p:cNvPr id="22" name="Уровень текста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spTree>
      <p:nvGrpSpPr>
        <p:cNvPr id="1" name=""/>
        <p:cNvGrpSpPr/>
        <p:nvPr/>
      </p:nvGrpSpPr>
      <p:grpSpPr>
        <a:xfrm>
          <a:off x="0" y="0"/>
          <a:ext cx="0" cy="0"/>
          <a:chOff x="0" y="0"/>
          <a:chExt cx="0" cy="0"/>
        </a:xfrm>
      </p:grpSpPr>
      <p:sp>
        <p:nvSpPr>
          <p:cNvPr id="30" name="Текст заголовка"/>
          <p:cNvSpPr txBox="1">
            <a:spLocks noGrp="1"/>
          </p:cNvSpPr>
          <p:nvPr>
            <p:ph type="title"/>
          </p:nvPr>
        </p:nvSpPr>
        <p:spPr>
          <a:xfrm>
            <a:off x="1270000" y="3225800"/>
            <a:ext cx="10464800" cy="3302000"/>
          </a:xfrm>
          <a:prstGeom prst="rect">
            <a:avLst/>
          </a:prstGeom>
        </p:spPr>
        <p:txBody>
          <a:bodyPr/>
          <a:lstStyle/>
          <a:p>
            <a:r>
              <a:t>Текст заголовка</a:t>
            </a:r>
          </a:p>
        </p:txBody>
      </p:sp>
      <p:sp>
        <p:nvSpPr>
          <p:cNvPr id="3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38" name="Изображение"/>
          <p:cNvSpPr>
            <a:spLocks noGrp="1"/>
          </p:cNvSpPr>
          <p:nvPr>
            <p:ph type="pic" sz="half" idx="13"/>
          </p:nvPr>
        </p:nvSpPr>
        <p:spPr>
          <a:xfrm>
            <a:off x="6718300" y="638919"/>
            <a:ext cx="5334001" cy="8216901"/>
          </a:xfrm>
          <a:prstGeom prst="rect">
            <a:avLst/>
          </a:prstGeom>
        </p:spPr>
        <p:txBody>
          <a:bodyPr lIns="91439" tIns="45719" rIns="91439" bIns="45719" anchor="t">
            <a:noAutofit/>
          </a:bodyPr>
          <a:lstStyle/>
          <a:p>
            <a:endParaRPr/>
          </a:p>
        </p:txBody>
      </p:sp>
      <p:sp>
        <p:nvSpPr>
          <p:cNvPr id="39"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40" name="Уровень текста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сверху">
    <p:spTree>
      <p:nvGrpSpPr>
        <p:cNvPr id="1" name=""/>
        <p:cNvGrpSpPr/>
        <p:nvPr/>
      </p:nvGrpSpPr>
      <p:grpSpPr>
        <a:xfrm>
          <a:off x="0" y="0"/>
          <a:ext cx="0" cy="0"/>
          <a:chOff x="0" y="0"/>
          <a:chExt cx="0" cy="0"/>
        </a:xfrm>
      </p:grpSpPr>
      <p:sp>
        <p:nvSpPr>
          <p:cNvPr id="48" name="Текст заголовка"/>
          <p:cNvSpPr txBox="1">
            <a:spLocks noGrp="1"/>
          </p:cNvSpPr>
          <p:nvPr>
            <p:ph type="title"/>
          </p:nvPr>
        </p:nvSpPr>
        <p:spPr>
          <a:prstGeom prst="rect">
            <a:avLst/>
          </a:prstGeom>
        </p:spPr>
        <p:txBody>
          <a:bodyPr/>
          <a:lstStyle/>
          <a:p>
            <a:r>
              <a:t>Текст заголовка</a:t>
            </a:r>
          </a:p>
        </p:txBody>
      </p:sp>
      <p:sp>
        <p:nvSpPr>
          <p:cNvPr id="4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56" name="Текст заголовка"/>
          <p:cNvSpPr txBox="1">
            <a:spLocks noGrp="1"/>
          </p:cNvSpPr>
          <p:nvPr>
            <p:ph type="title"/>
          </p:nvPr>
        </p:nvSpPr>
        <p:spPr>
          <a:prstGeom prst="rect">
            <a:avLst/>
          </a:prstGeom>
        </p:spPr>
        <p:txBody>
          <a:bodyPr/>
          <a:lstStyle/>
          <a:p>
            <a:r>
              <a:t>Текст заголовка</a:t>
            </a:r>
          </a:p>
        </p:txBody>
      </p:sp>
      <p:sp>
        <p:nvSpPr>
          <p:cNvPr id="57" name="Уровень текста 1…"/>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5" name="Изображение"/>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Текст заголовка"/>
          <p:cNvSpPr txBox="1">
            <a:spLocks noGrp="1"/>
          </p:cNvSpPr>
          <p:nvPr>
            <p:ph type="title"/>
          </p:nvPr>
        </p:nvSpPr>
        <p:spPr>
          <a:prstGeom prst="rect">
            <a:avLst/>
          </a:prstGeom>
        </p:spPr>
        <p:txBody>
          <a:bodyPr/>
          <a:lstStyle/>
          <a:p>
            <a:r>
              <a:t>Текст заголовка</a:t>
            </a:r>
          </a:p>
        </p:txBody>
      </p:sp>
      <p:sp>
        <p:nvSpPr>
          <p:cNvPr id="67" name="Уровень текста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75" name="Уровень текста 1…"/>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spTree>
      <p:nvGrpSpPr>
        <p:cNvPr id="1" name=""/>
        <p:cNvGrpSpPr/>
        <p:nvPr/>
      </p:nvGrpSpPr>
      <p:grpSpPr>
        <a:xfrm>
          <a:off x="0" y="0"/>
          <a:ext cx="0" cy="0"/>
          <a:chOff x="0" y="0"/>
          <a:chExt cx="0" cy="0"/>
        </a:xfrm>
      </p:grpSpPr>
      <p:sp>
        <p:nvSpPr>
          <p:cNvPr id="83" name="Изображение"/>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Изображение"/>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Изображение"/>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6.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Picture 2" descr="Picture 2"/>
          <p:cNvPicPr>
            <a:picLocks noChangeAspect="1"/>
          </p:cNvPicPr>
          <p:nvPr/>
        </p:nvPicPr>
        <p:blipFill>
          <a:blip r:embed="rId2"/>
          <a:stretch>
            <a:fillRect/>
          </a:stretch>
        </p:blipFill>
        <p:spPr>
          <a:xfrm>
            <a:off x="-2" y="0"/>
            <a:ext cx="13004802" cy="9753607"/>
          </a:xfrm>
          <a:prstGeom prst="rect">
            <a:avLst/>
          </a:prstGeom>
          <a:ln w="12700">
            <a:miter lim="400000"/>
          </a:ln>
        </p:spPr>
      </p:pic>
      <p:sp>
        <p:nvSpPr>
          <p:cNvPr id="155" name="TextBox 4"/>
          <p:cNvSpPr txBox="1"/>
          <p:nvPr/>
        </p:nvSpPr>
        <p:spPr>
          <a:xfrm>
            <a:off x="1610598" y="3301684"/>
            <a:ext cx="10026081" cy="17009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defTabSz="1300204">
              <a:defRPr sz="3400">
                <a:solidFill>
                  <a:srgbClr val="254061"/>
                </a:solidFill>
                <a:latin typeface="Arial"/>
                <a:ea typeface="Arial"/>
                <a:cs typeface="Arial"/>
                <a:sym typeface="Arial"/>
              </a:defRPr>
            </a:pPr>
            <a:r>
              <a:rPr lang="kk-KZ" dirty="0"/>
              <a:t>«Рухани жаңғыру» бағдарламасының арнайы жобалары. </a:t>
            </a:r>
          </a:p>
          <a:p>
            <a:pPr defTabSz="1300204">
              <a:defRPr sz="3400">
                <a:solidFill>
                  <a:srgbClr val="254061"/>
                </a:solidFill>
                <a:latin typeface="Arial"/>
                <a:ea typeface="Arial"/>
                <a:cs typeface="Arial"/>
                <a:sym typeface="Arial"/>
              </a:defRPr>
            </a:pPr>
            <a:r>
              <a:rPr lang="kk-KZ" dirty="0"/>
              <a:t>Алғашқы қорытындылар мен жетістіктер</a:t>
            </a:r>
            <a:r>
              <a:rPr lang="en-US" dirty="0"/>
              <a:t>.</a:t>
            </a:r>
            <a:endParaRPr dirty="0"/>
          </a:p>
        </p:txBody>
      </p:sp>
      <p:sp>
        <p:nvSpPr>
          <p:cNvPr id="156" name="Прямая соединительная линия 2"/>
          <p:cNvSpPr/>
          <p:nvPr/>
        </p:nvSpPr>
        <p:spPr>
          <a:xfrm>
            <a:off x="1232869" y="5993304"/>
            <a:ext cx="10641475" cy="18"/>
          </a:xfrm>
          <a:prstGeom prst="line">
            <a:avLst/>
          </a:prstGeom>
          <a:ln w="25400">
            <a:solidFill>
              <a:srgbClr val="1F497D"/>
            </a:solidFill>
          </a:ln>
          <a:effectLst>
            <a:outerShdw blurRad="50800" dist="25400" dir="5400000" rotWithShape="0">
              <a:srgbClr val="000000">
                <a:alpha val="38000"/>
              </a:srgbClr>
            </a:outerShdw>
          </a:effectLst>
        </p:spPr>
        <p:txBody>
          <a:bodyPr lIns="65022" tIns="65022" rIns="65022" bIns="65022"/>
          <a:lstStyle/>
          <a:p>
            <a:pPr algn="l" defTabSz="1300480">
              <a:defRPr b="0">
                <a:solidFill>
                  <a:srgbClr val="000000"/>
                </a:solidFill>
                <a:latin typeface="Calibri"/>
                <a:ea typeface="Calibri"/>
                <a:cs typeface="Calibri"/>
                <a:sym typeface="Calibri"/>
              </a:defRPr>
            </a:pPr>
            <a:endParaRPr dirty="0"/>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78646" y="0"/>
            <a:ext cx="1941534" cy="1941534"/>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326568" y="1742751"/>
            <a:ext cx="3786512" cy="1087477"/>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312409" y="3616234"/>
            <a:ext cx="12204615" cy="3795911"/>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algn="just"/>
            <a:r>
              <a:rPr lang="ru-RU" dirty="0"/>
              <a:t>–</a:t>
            </a:r>
            <a:r>
              <a:rPr lang="kk-KZ" dirty="0"/>
              <a:t> тарихи материалды дайындауға көмек;</a:t>
            </a:r>
          </a:p>
          <a:p>
            <a:pPr algn="just"/>
            <a:endParaRPr lang="ru-RU" dirty="0"/>
          </a:p>
          <a:p>
            <a:pPr algn="just"/>
            <a:r>
              <a:rPr lang="ru-RU" dirty="0"/>
              <a:t>– </a:t>
            </a:r>
            <a:r>
              <a:rPr lang="kk-KZ" dirty="0"/>
              <a:t>өңір тарихшыларының пулын құру;</a:t>
            </a:r>
          </a:p>
          <a:p>
            <a:pPr algn="just"/>
            <a:endParaRPr lang="ru-RU" dirty="0"/>
          </a:p>
          <a:p>
            <a:pPr lvl="0" algn="just"/>
            <a:r>
              <a:rPr lang="ru-RU" dirty="0"/>
              <a:t>– </a:t>
            </a:r>
            <a:r>
              <a:rPr lang="kk-KZ" dirty="0"/>
              <a:t>тарихи тұлғаларды таңдау (мысалы, Ұлы даланың ұлы есімдері) бойынша басқа арнайы жобалармен байланысатын жұмысты ұйымдастыру;</a:t>
            </a:r>
          </a:p>
          <a:p>
            <a:pPr lvl="0" algn="just"/>
            <a:endParaRPr lang="ru-RU" dirty="0"/>
          </a:p>
          <a:p>
            <a:pPr lvl="0" algn="just"/>
            <a:r>
              <a:rPr lang="ru-RU" dirty="0"/>
              <a:t>– </a:t>
            </a:r>
            <a:r>
              <a:rPr lang="kk-KZ" dirty="0"/>
              <a:t>өңірдің тарихи тұлғалар тізімін жасау;</a:t>
            </a:r>
          </a:p>
          <a:p>
            <a:pPr lvl="0" algn="just"/>
            <a:endParaRPr lang="ru-RU" dirty="0"/>
          </a:p>
          <a:p>
            <a:pPr lvl="0" algn="just"/>
            <a:r>
              <a:rPr lang="ru-RU" dirty="0"/>
              <a:t>– </a:t>
            </a:r>
            <a:r>
              <a:rPr lang="kk-KZ" dirty="0"/>
              <a:t>жобаларды ақпараттық сүйемелдеу бойынша жұмыстарды жүргізу;</a:t>
            </a:r>
          </a:p>
          <a:p>
            <a:pPr lvl="0" algn="just"/>
            <a:endParaRPr lang="ru-RU" dirty="0"/>
          </a:p>
          <a:p>
            <a:pPr algn="just"/>
            <a:r>
              <a:rPr lang="ru-RU" dirty="0"/>
              <a:t>– ақпараттық сүйемелдеуді қамтамасыз ету;</a:t>
            </a:r>
          </a:p>
          <a:p>
            <a:pPr algn="just"/>
            <a:endParaRPr lang="ru-RU" dirty="0"/>
          </a:p>
          <a:p>
            <a:pPr algn="just"/>
            <a:r>
              <a:rPr lang="ru-RU" dirty="0"/>
              <a:t>– </a:t>
            </a:r>
            <a:r>
              <a:rPr lang="kk-KZ" dirty="0"/>
              <a:t>ОМО-мен келісім бойынша әлеуметтік желілер үшін телевизиялық контент пен материалдар құру.</a:t>
            </a:r>
            <a:endParaRPr lang="ru-RU" dirty="0"/>
          </a:p>
          <a:p>
            <a:pPr algn="just"/>
            <a:r>
              <a:rPr lang="kk-KZ" dirty="0"/>
              <a:t> </a:t>
            </a:r>
            <a:endParaRPr lang="ru-RU" dirty="0"/>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dirty="0">
              <a:latin typeface="Times New Roman"/>
              <a:ea typeface="Times New Roman"/>
              <a:cs typeface="Times New Roman"/>
              <a:sym typeface="Times New Roman"/>
            </a:endParaRPr>
          </a:p>
        </p:txBody>
      </p:sp>
      <p:sp>
        <p:nvSpPr>
          <p:cNvPr id="202" name="Прямоугольник 6"/>
          <p:cNvSpPr txBox="1"/>
          <p:nvPr/>
        </p:nvSpPr>
        <p:spPr>
          <a:xfrm>
            <a:off x="1584936" y="380905"/>
            <a:ext cx="9659562" cy="10238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«Тарихтың кино өнері мен телевизиядағы көрінісі»</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extLst>
      <p:ext uri="{BB962C8B-B14F-4D97-AF65-F5344CB8AC3E}">
        <p14:creationId xmlns:p14="http://schemas.microsoft.com/office/powerpoint/2010/main" val="200979342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840711" y="2777567"/>
            <a:ext cx="2935471"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844903" y="3690632"/>
            <a:ext cx="5273676" cy="3578409"/>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indent="450850" algn="just" defTabSz="1300480">
              <a:defRPr>
                <a:solidFill>
                  <a:srgbClr val="385F90"/>
                </a:solidFill>
                <a:latin typeface="Helvetica"/>
                <a:ea typeface="Helvetica"/>
                <a:cs typeface="Helvetica"/>
                <a:sym typeface="Helvetica"/>
              </a:defRPr>
            </a:pPr>
            <a:r>
              <a:rPr lang="ru-RU" sz="1400" b="0" spc="20" dirty="0">
                <a:solidFill>
                  <a:srgbClr val="385F90"/>
                </a:solidFill>
                <a:latin typeface="Helvetica"/>
                <a:cs typeface="Helvetica"/>
                <a:sym typeface="Helvetica"/>
              </a:rPr>
              <a:t>ҚР Ұлттық музейінің жанынан «Қасиетті Қазақстан» ғылыми-зерттеу </a:t>
            </a:r>
            <a:r>
              <a:rPr lang="kk-KZ" sz="1400" b="0" spc="20" dirty="0">
                <a:solidFill>
                  <a:srgbClr val="385F90"/>
                </a:solidFill>
                <a:latin typeface="Helvetica"/>
                <a:cs typeface="Helvetica"/>
                <a:sym typeface="Helvetica"/>
              </a:rPr>
              <a:t>орталығы құрылды.</a:t>
            </a:r>
          </a:p>
          <a:p>
            <a:pPr indent="450850" algn="just" defTabSz="1300480">
              <a:defRPr>
                <a:solidFill>
                  <a:srgbClr val="385F90"/>
                </a:solidFill>
                <a:latin typeface="Helvetica"/>
                <a:ea typeface="Helvetica"/>
                <a:cs typeface="Helvetica"/>
                <a:sym typeface="Helvetica"/>
              </a:defRPr>
            </a:pPr>
            <a:r>
              <a:rPr lang="kk-KZ" sz="1400" b="0" spc="20" dirty="0">
                <a:solidFill>
                  <a:srgbClr val="385F90"/>
                </a:solidFill>
                <a:latin typeface="Helvetica"/>
                <a:cs typeface="Helvetica"/>
                <a:sym typeface="Helvetica"/>
              </a:rPr>
              <a:t>Еліміздің тарихи-мәдени мұрасын ауқымды жүйелендіру нәтижесінде жалпыұлттық маңызы бар 100 кешен (201 объектіден тұратын) және өңірлік маңызы бар 500 объектіні қамтитын Қазақстанның сакралдық орындарының тізімі қалыптасты. </a:t>
            </a:r>
          </a:p>
          <a:p>
            <a:pPr indent="450850" algn="just" defTabSz="1300480">
              <a:defRPr>
                <a:solidFill>
                  <a:srgbClr val="385F90"/>
                </a:solidFill>
                <a:latin typeface="Helvetica"/>
                <a:ea typeface="Helvetica"/>
                <a:cs typeface="Helvetica"/>
                <a:sym typeface="Helvetica"/>
              </a:defRPr>
            </a:pPr>
            <a:r>
              <a:rPr lang="kk-KZ" sz="1400" b="0" spc="20" dirty="0">
                <a:solidFill>
                  <a:srgbClr val="385F90"/>
                </a:solidFill>
                <a:latin typeface="Helvetica"/>
                <a:cs typeface="Helvetica"/>
                <a:sym typeface="Helvetica"/>
              </a:rPr>
              <a:t>«Жалпыұлттық маңызы бар Қазақстанның сакралдық орындары» және «Қазақстанның өңірлік сакралдық орындары» атты кітаптар шығарылды.</a:t>
            </a:r>
          </a:p>
          <a:p>
            <a:pPr indent="450850" algn="just" defTabSz="1300480">
              <a:defRPr>
                <a:solidFill>
                  <a:srgbClr val="385F90"/>
                </a:solidFill>
                <a:latin typeface="Helvetica"/>
                <a:ea typeface="Helvetica"/>
                <a:cs typeface="Helvetica"/>
                <a:sym typeface="Helvetica"/>
              </a:defRPr>
            </a:pPr>
            <a:r>
              <a:rPr lang="kk-KZ" sz="1400" b="0" spc="20" dirty="0">
                <a:solidFill>
                  <a:srgbClr val="385F90"/>
                </a:solidFill>
                <a:latin typeface="Helvetica"/>
                <a:cs typeface="Helvetica"/>
                <a:sym typeface="Helvetica"/>
              </a:rPr>
              <a:t>«Сакралды Қазақстан» эциклопедиясының І, ІІ и ІІІ томы шығарылды.</a:t>
            </a:r>
          </a:p>
          <a:p>
            <a:pPr indent="450850" algn="just" defTabSz="1300480">
              <a:defRPr>
                <a:solidFill>
                  <a:srgbClr val="385F90"/>
                </a:solidFill>
                <a:latin typeface="Helvetica"/>
                <a:ea typeface="Helvetica"/>
                <a:cs typeface="Helvetica"/>
                <a:sym typeface="Helvetica"/>
              </a:defRPr>
            </a:pPr>
            <a:r>
              <a:rPr lang="kk-KZ" sz="1400" b="0" spc="20" dirty="0">
                <a:solidFill>
                  <a:srgbClr val="385F90"/>
                </a:solidFill>
                <a:latin typeface="Helvetica"/>
                <a:cs typeface="Helvetica"/>
                <a:sym typeface="Helvetica"/>
              </a:rPr>
              <a:t>Арнайы жобаны іске асыру басталғаннан бері республикалық маңызы бар 48 тарих және мәдениет ескерткіштеріне ғылыми-реставрациялау жұмыстары жүргізілді.</a:t>
            </a: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502400" y="3689457"/>
            <a:ext cx="5686566" cy="2593524"/>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pPr>
              <a:tabLst/>
            </a:pPr>
            <a:r>
              <a:rPr lang="ru-RU" dirty="0"/>
              <a:t>Қазақстанның </a:t>
            </a:r>
            <a:r>
              <a:rPr lang="kk-KZ" dirty="0"/>
              <a:t>сакралды нысандар (тарихи маңызы бар) картасын жасақтау;</a:t>
            </a:r>
          </a:p>
          <a:p>
            <a:pPr>
              <a:tabLst/>
            </a:pPr>
            <a:r>
              <a:rPr lang="kk-KZ" dirty="0"/>
              <a:t>Сакралды нысандарды цифрлау;</a:t>
            </a:r>
          </a:p>
          <a:p>
            <a:pPr>
              <a:tabLst/>
            </a:pPr>
            <a:r>
              <a:rPr lang="kk-KZ" dirty="0"/>
              <a:t>Сакралды нысандарды халық арасында танымдылығын көтеру және қызығушылығын ояту.</a:t>
            </a:r>
          </a:p>
          <a:p>
            <a:pPr>
              <a:tabLst/>
            </a:pPr>
            <a:r>
              <a:rPr lang="kk-KZ" dirty="0"/>
              <a:t>Сакралды нысандарды қалпына келтіру және жаңарту, сонымен қатар инфраструктурасын дамыту.</a:t>
            </a:r>
          </a:p>
          <a:p>
            <a:pPr>
              <a:tabLst/>
            </a:pPr>
            <a:r>
              <a:rPr lang="kk-KZ" dirty="0"/>
              <a:t>Киелі жерлерге туристтік бағдарларды дайындау, соның ішінде онлайн, жаяу, квест бағдарлар.</a:t>
            </a:r>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1769660"/>
            <a:ext cx="11314995" cy="685310"/>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kk-KZ" sz="1800" dirty="0">
                <a:effectLst/>
                <a:latin typeface="Arial" panose="020B0604020202020204" pitchFamily="34" charset="0"/>
                <a:ea typeface="Times New Roman" panose="02020603050405020304" pitchFamily="18" charset="0"/>
              </a:rPr>
              <a:t>тарихи және мәдениет ескерткіштерді, киелі жерлерді танымал ету, сақтау, қалпына келтіру</a:t>
            </a:r>
            <a:r>
              <a:rPr lang="ru-RU" dirty="0"/>
              <a:t>.</a:t>
            </a:r>
            <a:endParaRPr dirty="0">
              <a:latin typeface="Times New Roman"/>
              <a:ea typeface="Times New Roman"/>
              <a:cs typeface="Times New Roman"/>
              <a:sym typeface="Times New Roman"/>
            </a:endParaRPr>
          </a:p>
        </p:txBody>
      </p:sp>
      <p:sp>
        <p:nvSpPr>
          <p:cNvPr id="178" name="Прямоугольник 6"/>
          <p:cNvSpPr txBox="1"/>
          <p:nvPr/>
        </p:nvSpPr>
        <p:spPr>
          <a:xfrm>
            <a:off x="2586331" y="423198"/>
            <a:ext cx="7832138" cy="10238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«Қазақстанның </a:t>
            </a:r>
            <a:r>
              <a:rPr lang="kk-KZ" dirty="0"/>
              <a:t>сакралдық географиясы</a:t>
            </a:r>
            <a:r>
              <a:rPr lang="ru-RU" dirty="0"/>
              <a:t>»</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34870610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609143" y="1684745"/>
            <a:ext cx="3786512" cy="1087477"/>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1346198" y="3632281"/>
            <a:ext cx="10312401" cy="4411464"/>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algn="just"/>
            <a:r>
              <a:rPr lang="ru-RU" sz="2000" dirty="0"/>
              <a:t>• 	</a:t>
            </a:r>
            <a:r>
              <a:rPr lang="kk-KZ" sz="2000" dirty="0"/>
              <a:t>Киелі жерлерге туристтік бағдарларды дайындау, соның ішінде онлайн, жаяу, квест бағдарлар құрастыру.</a:t>
            </a:r>
          </a:p>
          <a:p>
            <a:pPr algn="just"/>
            <a:r>
              <a:rPr lang="kk-KZ" sz="2000" dirty="0"/>
              <a:t>•	Сакралды нысандарды жаңғырту және қайта қалпына келтіру шаралар туралы жоспарды дайындау.</a:t>
            </a:r>
          </a:p>
          <a:p>
            <a:pPr algn="just"/>
            <a:r>
              <a:rPr lang="kk-KZ" sz="2000" dirty="0"/>
              <a:t>•	Сакралды нысандардың инфраструктурасын дамыту (жол салу, абаттандыру, қажетті инфраструктураны өткізу). </a:t>
            </a:r>
          </a:p>
          <a:p>
            <a:pPr algn="just"/>
            <a:r>
              <a:rPr lang="kk-KZ" sz="2000" dirty="0"/>
              <a:t>•	Сакралды нысандардың 3D үлгісін және мобильді қосымшасын дайындау.</a:t>
            </a:r>
          </a:p>
          <a:p>
            <a:pPr algn="just"/>
            <a:r>
              <a:rPr lang="kk-KZ" sz="2000" dirty="0"/>
              <a:t>•	Сакралды нысандарды электронды карталарға еңгізу.</a:t>
            </a:r>
          </a:p>
          <a:p>
            <a:pPr algn="just"/>
            <a:r>
              <a:rPr lang="kk-KZ" sz="2000" dirty="0"/>
              <a:t>•	Сакралды нысандарды QR кодтармен қамтамасыз ету.</a:t>
            </a:r>
          </a:p>
          <a:p>
            <a:pPr algn="just"/>
            <a:r>
              <a:rPr lang="kk-KZ" sz="2000" dirty="0"/>
              <a:t>•	Сакралды нысандарға турлар ұйымдастыру.</a:t>
            </a:r>
          </a:p>
          <a:p>
            <a:pPr algn="just"/>
            <a:r>
              <a:rPr lang="kk-KZ" sz="2000" dirty="0"/>
              <a:t>•	Туристтік бағдарларды, бейнероликтерді, тарату құжаттарды, брошюраларды, жол сілтемелерді т.б. дайындау және халық арасында тарату.</a:t>
            </a:r>
          </a:p>
          <a:p>
            <a:pPr algn="just"/>
            <a:r>
              <a:rPr lang="kk-KZ" sz="2000" dirty="0"/>
              <a:t>•	БАҚ  және интернетте сакралды нысандарға бару туралы ойды ілгерлету және насихаттау.</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
        <p:nvSpPr>
          <p:cNvPr id="2" name="Прямоугольник 6">
            <a:extLst>
              <a:ext uri="{FF2B5EF4-FFF2-40B4-BE49-F238E27FC236}">
                <a16:creationId xmlns:a16="http://schemas.microsoft.com/office/drawing/2014/main" id="{1C28FF0D-B938-4E2E-A5E9-A13720D4DA29}"/>
              </a:ext>
            </a:extLst>
          </p:cNvPr>
          <p:cNvSpPr txBox="1"/>
          <p:nvPr/>
        </p:nvSpPr>
        <p:spPr>
          <a:xfrm>
            <a:off x="2586331" y="423198"/>
            <a:ext cx="7832138"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«Қазақстанның сакралдық географиясы»</a:t>
            </a:r>
          </a:p>
          <a:p>
            <a:r>
              <a:rPr lang="kk-KZ" dirty="0"/>
              <a:t>арнайы жобасы</a:t>
            </a:r>
            <a:endParaRPr lang="ru-RU" dirty="0"/>
          </a:p>
        </p:txBody>
      </p:sp>
    </p:spTree>
    <p:extLst>
      <p:ext uri="{BB962C8B-B14F-4D97-AF65-F5344CB8AC3E}">
        <p14:creationId xmlns:p14="http://schemas.microsoft.com/office/powerpoint/2010/main" val="335765683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726401" y="2799082"/>
            <a:ext cx="2935471"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844901" y="3662504"/>
            <a:ext cx="5192643" cy="3824631"/>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indent="450850" algn="just" defTabSz="1300480">
              <a:defRPr>
                <a:solidFill>
                  <a:srgbClr val="385F90"/>
                </a:solidFill>
                <a:latin typeface="Helvetica"/>
                <a:ea typeface="Helvetica"/>
                <a:cs typeface="Helvetica"/>
                <a:sym typeface="Helvetica"/>
              </a:defRPr>
            </a:pPr>
            <a:r>
              <a:rPr lang="ru-RU" sz="1600" b="0" spc="20" dirty="0">
                <a:solidFill>
                  <a:srgbClr val="385F90"/>
                </a:solidFill>
                <a:latin typeface="Helvetica"/>
                <a:cs typeface="Helvetica"/>
                <a:sym typeface="Helvetica"/>
              </a:rPr>
              <a:t>1. </a:t>
            </a:r>
            <a:r>
              <a:rPr lang="ru-RU" sz="1600" b="0" spc="20" dirty="0" err="1">
                <a:solidFill>
                  <a:srgbClr val="385F90"/>
                </a:solidFill>
                <a:latin typeface="Helvetica"/>
                <a:cs typeface="Helvetica"/>
                <a:sym typeface="Helvetica"/>
              </a:rPr>
              <a:t>Материалдық</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мәдениет</a:t>
            </a:r>
            <a:r>
              <a:rPr lang="ru-RU" sz="1600" b="0" spc="20" dirty="0">
                <a:solidFill>
                  <a:srgbClr val="385F90"/>
                </a:solidFill>
                <a:latin typeface="Helvetica"/>
                <a:cs typeface="Helvetica"/>
                <a:sym typeface="Helvetica"/>
              </a:rPr>
              <a:t> пен үздік </a:t>
            </a:r>
            <a:r>
              <a:rPr lang="ru-RU" sz="1600" b="0" spc="20" dirty="0" err="1">
                <a:solidFill>
                  <a:srgbClr val="385F90"/>
                </a:solidFill>
                <a:latin typeface="Helvetica"/>
                <a:cs typeface="Helvetica"/>
                <a:sym typeface="Helvetica"/>
              </a:rPr>
              <a:t>өнердің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туындыларының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шетелдердегі</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көрме-презентациялары</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Бұл</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бағыт</a:t>
            </a:r>
            <a:r>
              <a:rPr lang="ru-RU" sz="1600" b="0" spc="20" dirty="0">
                <a:solidFill>
                  <a:srgbClr val="385F90"/>
                </a:solidFill>
                <a:latin typeface="Helvetica"/>
                <a:cs typeface="Helvetica"/>
                <a:sym typeface="Helvetica"/>
              </a:rPr>
              <a:t> бойынша «Алтын </a:t>
            </a:r>
            <a:r>
              <a:rPr lang="ru-RU" sz="1600" b="0" spc="20" dirty="0" err="1">
                <a:solidFill>
                  <a:srgbClr val="385F90"/>
                </a:solidFill>
                <a:latin typeface="Helvetica"/>
                <a:cs typeface="Helvetica"/>
                <a:sym typeface="Helvetica"/>
              </a:rPr>
              <a:t>адам</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әлемнің</a:t>
            </a:r>
            <a:r>
              <a:rPr lang="ru-RU" sz="1600" b="0" spc="20" dirty="0">
                <a:solidFill>
                  <a:srgbClr val="385F90"/>
                </a:solidFill>
                <a:latin typeface="Helvetica"/>
                <a:cs typeface="Helvetica"/>
                <a:sym typeface="Helvetica"/>
              </a:rPr>
              <a:t> 26 </a:t>
            </a:r>
            <a:r>
              <a:rPr lang="ru-RU" sz="1600" b="0" spc="20" dirty="0" err="1">
                <a:solidFill>
                  <a:srgbClr val="385F90"/>
                </a:solidFill>
                <a:latin typeface="Helvetica"/>
                <a:cs typeface="Helvetica"/>
                <a:sym typeface="Helvetica"/>
              </a:rPr>
              <a:t>елінің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музейлерінің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көрмесіне</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қойылды</a:t>
            </a:r>
            <a:r>
              <a:rPr lang="ru-RU" sz="1600" b="0" spc="20" dirty="0">
                <a:solidFill>
                  <a:srgbClr val="385F90"/>
                </a:solidFill>
                <a:latin typeface="Helvetica"/>
                <a:cs typeface="Helvetica"/>
                <a:sym typeface="Helvetica"/>
              </a:rPr>
              <a:t>, 28 елде </a:t>
            </a:r>
            <a:r>
              <a:rPr lang="ru-RU" sz="1600" b="0" spc="20" dirty="0" err="1">
                <a:solidFill>
                  <a:srgbClr val="385F90"/>
                </a:solidFill>
                <a:latin typeface="Helvetica"/>
                <a:cs typeface="Helvetica"/>
                <a:sym typeface="Helvetica"/>
              </a:rPr>
              <a:t>қазақ</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әдебиеті</a:t>
            </a:r>
            <a:r>
              <a:rPr lang="ru-RU" sz="1600" b="0" spc="20" dirty="0">
                <a:solidFill>
                  <a:srgbClr val="385F90"/>
                </a:solidFill>
                <a:latin typeface="Helvetica"/>
                <a:cs typeface="Helvetica"/>
                <a:sym typeface="Helvetica"/>
              </a:rPr>
              <a:t> мен </a:t>
            </a:r>
            <a:r>
              <a:rPr lang="ru-RU" sz="1600" b="0" spc="20" dirty="0" err="1">
                <a:solidFill>
                  <a:srgbClr val="385F90"/>
                </a:solidFill>
                <a:latin typeface="Helvetica"/>
                <a:cs typeface="Helvetica"/>
                <a:sym typeface="Helvetica"/>
              </a:rPr>
              <a:t>мәдениетінің</a:t>
            </a:r>
            <a:r>
              <a:rPr lang="ru-RU" sz="1600" b="0" spc="20" dirty="0">
                <a:solidFill>
                  <a:srgbClr val="385F90"/>
                </a:solidFill>
                <a:latin typeface="Helvetica"/>
                <a:cs typeface="Helvetica"/>
                <a:sym typeface="Helvetica"/>
              </a:rPr>
              <a:t> орталығы </a:t>
            </a:r>
            <a:r>
              <a:rPr lang="ru-RU" sz="1600" b="0" spc="20" dirty="0" err="1">
                <a:solidFill>
                  <a:srgbClr val="385F90"/>
                </a:solidFill>
                <a:latin typeface="Helvetica"/>
                <a:cs typeface="Helvetica"/>
                <a:sym typeface="Helvetica"/>
              </a:rPr>
              <a:t>ашылды</a:t>
            </a:r>
            <a:r>
              <a:rPr lang="ru-RU" sz="1600" b="0" spc="20" dirty="0">
                <a:solidFill>
                  <a:srgbClr val="385F90"/>
                </a:solidFill>
                <a:latin typeface="Helvetica"/>
                <a:cs typeface="Helvetica"/>
                <a:sym typeface="Helvetica"/>
              </a:rPr>
              <a:t>.</a:t>
            </a:r>
          </a:p>
          <a:p>
            <a:pPr indent="450850" algn="just" defTabSz="1300480">
              <a:defRPr>
                <a:solidFill>
                  <a:srgbClr val="385F90"/>
                </a:solidFill>
                <a:latin typeface="Helvetica"/>
                <a:ea typeface="Helvetica"/>
                <a:cs typeface="Helvetica"/>
                <a:sym typeface="Helvetica"/>
              </a:defRPr>
            </a:pPr>
            <a:r>
              <a:rPr lang="ru-RU" sz="1600" b="0" spc="20" dirty="0">
                <a:solidFill>
                  <a:srgbClr val="385F90"/>
                </a:solidFill>
                <a:latin typeface="Helvetica"/>
                <a:cs typeface="Helvetica"/>
                <a:sym typeface="Helvetica"/>
              </a:rPr>
              <a:t>2. </a:t>
            </a:r>
            <a:r>
              <a:rPr lang="ru-RU" sz="1600" b="0" spc="20" dirty="0" err="1">
                <a:solidFill>
                  <a:srgbClr val="385F90"/>
                </a:solidFill>
                <a:latin typeface="Helvetica"/>
                <a:cs typeface="Helvetica"/>
                <a:sym typeface="Helvetica"/>
              </a:rPr>
              <a:t>Қазақстандық</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авторлардың</a:t>
            </a:r>
            <a:r>
              <a:rPr lang="ru-RU" sz="1600" b="0" spc="20" dirty="0">
                <a:solidFill>
                  <a:srgbClr val="385F90"/>
                </a:solidFill>
                <a:latin typeface="Helvetica"/>
                <a:cs typeface="Helvetica"/>
                <a:sym typeface="Helvetica"/>
              </a:rPr>
              <a:t> үздік әдеби </a:t>
            </a:r>
            <a:r>
              <a:rPr lang="ru-RU" sz="1600" b="0" spc="20" dirty="0" err="1">
                <a:solidFill>
                  <a:srgbClr val="385F90"/>
                </a:solidFill>
                <a:latin typeface="Helvetica"/>
                <a:cs typeface="Helvetica"/>
                <a:sym typeface="Helvetica"/>
              </a:rPr>
              <a:t>шығармаларын</a:t>
            </a:r>
            <a:r>
              <a:rPr lang="ru-RU" sz="1600" b="0" spc="20" dirty="0">
                <a:solidFill>
                  <a:srgbClr val="385F90"/>
                </a:solidFill>
                <a:latin typeface="Helvetica"/>
                <a:cs typeface="Helvetica"/>
                <a:sym typeface="Helvetica"/>
              </a:rPr>
              <a:t> БҰҰ да </a:t>
            </a:r>
            <a:r>
              <a:rPr lang="ru-RU" sz="1600" b="0" spc="20" dirty="0" err="1">
                <a:solidFill>
                  <a:srgbClr val="385F90"/>
                </a:solidFill>
                <a:latin typeface="Helvetica"/>
                <a:cs typeface="Helvetica"/>
                <a:sym typeface="Helvetica"/>
              </a:rPr>
              <a:t>ресми</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қолданылатын</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алты</a:t>
            </a:r>
            <a:r>
              <a:rPr lang="ru-RU" sz="1600" b="0" spc="20" dirty="0">
                <a:solidFill>
                  <a:srgbClr val="385F90"/>
                </a:solidFill>
                <a:latin typeface="Helvetica"/>
                <a:cs typeface="Helvetica"/>
                <a:sym typeface="Helvetica"/>
              </a:rPr>
              <a:t> тілге </a:t>
            </a:r>
            <a:r>
              <a:rPr lang="ru-RU" sz="1600" b="0" spc="20" dirty="0" err="1">
                <a:solidFill>
                  <a:srgbClr val="385F90"/>
                </a:solidFill>
                <a:latin typeface="Helvetica"/>
                <a:cs typeface="Helvetica"/>
                <a:sym typeface="Helvetica"/>
              </a:rPr>
              <a:t>аудару</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Бұл</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бағыт</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шеңберінде</a:t>
            </a:r>
            <a:r>
              <a:rPr lang="ru-RU" sz="1600" b="0" spc="20" dirty="0">
                <a:solidFill>
                  <a:srgbClr val="385F90"/>
                </a:solidFill>
                <a:latin typeface="Helvetica"/>
                <a:cs typeface="Helvetica"/>
                <a:sym typeface="Helvetica"/>
              </a:rPr>
              <a:t> заманауи </a:t>
            </a:r>
            <a:r>
              <a:rPr lang="ru-RU" sz="1600" b="0" spc="20" dirty="0" err="1">
                <a:solidFill>
                  <a:srgbClr val="385F90"/>
                </a:solidFill>
                <a:latin typeface="Helvetica"/>
                <a:cs typeface="Helvetica"/>
                <a:sym typeface="Helvetica"/>
              </a:rPr>
              <a:t>қазақ</a:t>
            </a:r>
            <a:r>
              <a:rPr lang="ru-RU" sz="1600" b="0" spc="20" dirty="0">
                <a:solidFill>
                  <a:srgbClr val="385F90"/>
                </a:solidFill>
                <a:latin typeface="Helvetica"/>
                <a:cs typeface="Helvetica"/>
                <a:sym typeface="Helvetica"/>
              </a:rPr>
              <a:t> әдебиетінің </a:t>
            </a:r>
            <a:r>
              <a:rPr lang="ru-RU" sz="1600" b="0" spc="20" dirty="0" err="1">
                <a:solidFill>
                  <a:srgbClr val="385F90"/>
                </a:solidFill>
                <a:latin typeface="Helvetica"/>
                <a:cs typeface="Helvetica"/>
                <a:sym typeface="Helvetica"/>
              </a:rPr>
              <a:t>екі</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анталогиясы</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жаһанда</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кең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тараған</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алты</a:t>
            </a:r>
            <a:r>
              <a:rPr lang="ru-RU" sz="1600" b="0" spc="20" dirty="0">
                <a:solidFill>
                  <a:srgbClr val="385F90"/>
                </a:solidFill>
                <a:latin typeface="Helvetica"/>
                <a:cs typeface="Helvetica"/>
                <a:sym typeface="Helvetica"/>
              </a:rPr>
              <a:t> тілге </a:t>
            </a:r>
            <a:r>
              <a:rPr lang="ru-RU" sz="1600" b="0" spc="20" dirty="0" err="1">
                <a:solidFill>
                  <a:srgbClr val="385F90"/>
                </a:solidFill>
                <a:latin typeface="Helvetica"/>
                <a:cs typeface="Helvetica"/>
                <a:sym typeface="Helvetica"/>
              </a:rPr>
              <a:t>аударылды</a:t>
            </a:r>
            <a:r>
              <a:rPr lang="ru-RU" sz="1600" b="0" spc="20" dirty="0">
                <a:solidFill>
                  <a:srgbClr val="385F90"/>
                </a:solidFill>
                <a:latin typeface="Helvetica"/>
                <a:cs typeface="Helvetica"/>
                <a:sym typeface="Helvetica"/>
              </a:rPr>
              <a:t>. </a:t>
            </a:r>
          </a:p>
          <a:p>
            <a:pPr indent="450850" algn="just" defTabSz="1300480">
              <a:defRPr>
                <a:solidFill>
                  <a:srgbClr val="385F90"/>
                </a:solidFill>
                <a:latin typeface="Helvetica"/>
                <a:ea typeface="Helvetica"/>
                <a:cs typeface="Helvetica"/>
                <a:sym typeface="Helvetica"/>
              </a:defRPr>
            </a:pPr>
            <a:r>
              <a:rPr lang="ru-RU" sz="1600" b="0" spc="20" dirty="0">
                <a:solidFill>
                  <a:srgbClr val="385F90"/>
                </a:solidFill>
                <a:latin typeface="Helvetica"/>
                <a:cs typeface="Helvetica"/>
                <a:sym typeface="Helvetica"/>
              </a:rPr>
              <a:t>3. </a:t>
            </a:r>
            <a:r>
              <a:rPr lang="ru-RU" sz="1600" b="0" spc="20" dirty="0" err="1">
                <a:solidFill>
                  <a:srgbClr val="385F90"/>
                </a:solidFill>
                <a:latin typeface="Helvetica"/>
                <a:cs typeface="Helvetica"/>
                <a:sym typeface="Helvetica"/>
              </a:rPr>
              <a:t>Театрлар</a:t>
            </a:r>
            <a:r>
              <a:rPr lang="ru-RU" sz="1600" b="0" spc="20" dirty="0">
                <a:solidFill>
                  <a:srgbClr val="385F90"/>
                </a:solidFill>
                <a:latin typeface="Helvetica"/>
                <a:cs typeface="Helvetica"/>
                <a:sym typeface="Helvetica"/>
              </a:rPr>
              <a:t> мен </a:t>
            </a:r>
            <a:r>
              <a:rPr lang="ru-RU" sz="1600" b="0" spc="20" dirty="0" err="1">
                <a:solidFill>
                  <a:srgbClr val="385F90"/>
                </a:solidFill>
                <a:latin typeface="Helvetica"/>
                <a:cs typeface="Helvetica"/>
                <a:sym typeface="Helvetica"/>
              </a:rPr>
              <a:t>ұжымдардың</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шетелдік</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гастрольдері</a:t>
            </a:r>
            <a:r>
              <a:rPr lang="ru-RU" sz="1600" b="0" spc="20" dirty="0">
                <a:solidFill>
                  <a:srgbClr val="385F90"/>
                </a:solidFill>
                <a:latin typeface="Helvetica"/>
                <a:cs typeface="Helvetica"/>
                <a:sym typeface="Helvetica"/>
              </a:rPr>
              <a:t>. 3 </a:t>
            </a:r>
            <a:r>
              <a:rPr lang="ru-RU" sz="1600" b="0" spc="20" dirty="0" err="1">
                <a:solidFill>
                  <a:srgbClr val="385F90"/>
                </a:solidFill>
                <a:latin typeface="Helvetica"/>
                <a:cs typeface="Helvetica"/>
                <a:sym typeface="Helvetica"/>
              </a:rPr>
              <a:t>жыл</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ішінде</a:t>
            </a:r>
            <a:r>
              <a:rPr lang="ru-RU" sz="1600" b="0" spc="20" dirty="0">
                <a:solidFill>
                  <a:srgbClr val="385F90"/>
                </a:solidFill>
                <a:latin typeface="Helvetica"/>
                <a:cs typeface="Helvetica"/>
                <a:sym typeface="Helvetica"/>
              </a:rPr>
              <a:t> арнайы жоба </a:t>
            </a:r>
            <a:r>
              <a:rPr lang="ru-RU" sz="1600" b="0" spc="20" dirty="0" err="1">
                <a:solidFill>
                  <a:srgbClr val="385F90"/>
                </a:solidFill>
                <a:latin typeface="Helvetica"/>
                <a:cs typeface="Helvetica"/>
                <a:sym typeface="Helvetica"/>
              </a:rPr>
              <a:t>шеңберінде</a:t>
            </a:r>
            <a:r>
              <a:rPr lang="ru-RU" sz="1600" b="0" spc="20" dirty="0">
                <a:solidFill>
                  <a:srgbClr val="385F90"/>
                </a:solidFill>
                <a:latin typeface="Helvetica"/>
                <a:cs typeface="Helvetica"/>
                <a:sym typeface="Helvetica"/>
              </a:rPr>
              <a:t> </a:t>
            </a:r>
            <a:r>
              <a:rPr lang="ru-RU" sz="1600" b="0" spc="20" dirty="0" err="1">
                <a:solidFill>
                  <a:srgbClr val="385F90"/>
                </a:solidFill>
                <a:latin typeface="Helvetica"/>
                <a:cs typeface="Helvetica"/>
                <a:sym typeface="Helvetica"/>
              </a:rPr>
              <a:t>шетелде</a:t>
            </a:r>
            <a:r>
              <a:rPr lang="ru-RU" sz="1600" b="0" spc="20" dirty="0">
                <a:solidFill>
                  <a:srgbClr val="385F90"/>
                </a:solidFill>
                <a:latin typeface="Helvetica"/>
                <a:cs typeface="Helvetica"/>
                <a:sym typeface="Helvetica"/>
              </a:rPr>
              <a:t> 1 презентация, 3 премьера, 55 гастроль, 19 </a:t>
            </a:r>
            <a:r>
              <a:rPr lang="ru-RU" sz="1600" b="0" spc="20" dirty="0" err="1">
                <a:solidFill>
                  <a:srgbClr val="385F90"/>
                </a:solidFill>
                <a:latin typeface="Helvetica"/>
                <a:cs typeface="Helvetica"/>
                <a:sym typeface="Helvetica"/>
              </a:rPr>
              <a:t>көрме</a:t>
            </a:r>
            <a:r>
              <a:rPr lang="ru-RU" sz="1600" b="0" spc="20" dirty="0">
                <a:solidFill>
                  <a:srgbClr val="385F90"/>
                </a:solidFill>
                <a:latin typeface="Helvetica"/>
                <a:cs typeface="Helvetica"/>
                <a:sym typeface="Helvetica"/>
              </a:rPr>
              <a:t>, 1 фестиваль </a:t>
            </a:r>
            <a:r>
              <a:rPr lang="ru-RU" sz="1600" b="0" spc="20" dirty="0" err="1">
                <a:solidFill>
                  <a:srgbClr val="385F90"/>
                </a:solidFill>
                <a:latin typeface="Helvetica"/>
                <a:cs typeface="Helvetica"/>
                <a:sym typeface="Helvetica"/>
              </a:rPr>
              <a:t>өткізілді</a:t>
            </a:r>
            <a:r>
              <a:rPr lang="ru-RU" sz="1600" b="0" spc="20" dirty="0">
                <a:solidFill>
                  <a:srgbClr val="385F90"/>
                </a:solidFill>
                <a:latin typeface="Helvetica"/>
                <a:cs typeface="Helvetica"/>
                <a:sym typeface="Helvetica"/>
              </a:rPr>
              <a:t>.</a:t>
            </a: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449935" y="3961898"/>
            <a:ext cx="5686566" cy="2101082"/>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pPr>
              <a:tabLst/>
            </a:pPr>
            <a:r>
              <a:rPr lang="ru-RU" dirty="0" err="1"/>
              <a:t>жаһандану</a:t>
            </a:r>
            <a:r>
              <a:rPr lang="ru-RU" dirty="0"/>
              <a:t> </a:t>
            </a:r>
            <a:r>
              <a:rPr lang="ru-RU" dirty="0" err="1"/>
              <a:t>жағдайында</a:t>
            </a:r>
            <a:r>
              <a:rPr lang="ru-RU" dirty="0"/>
              <a:t> ұлттық </a:t>
            </a:r>
            <a:r>
              <a:rPr lang="ru-RU" dirty="0" err="1"/>
              <a:t>құндылықтарды</a:t>
            </a:r>
            <a:r>
              <a:rPr lang="ru-RU" dirty="0"/>
              <a:t> </a:t>
            </a:r>
            <a:r>
              <a:rPr lang="ru-RU" dirty="0" err="1"/>
              <a:t>сақтаудың</a:t>
            </a:r>
            <a:r>
              <a:rPr lang="ru-RU" dirty="0"/>
              <a:t> </a:t>
            </a:r>
            <a:r>
              <a:rPr lang="ru-RU" dirty="0" err="1"/>
              <a:t>мүмкіндігі</a:t>
            </a:r>
            <a:r>
              <a:rPr lang="ru-RU" dirty="0"/>
              <a:t>; </a:t>
            </a:r>
          </a:p>
          <a:p>
            <a:pPr>
              <a:tabLst/>
            </a:pPr>
            <a:r>
              <a:rPr lang="ru-RU" dirty="0" err="1"/>
              <a:t>мемлекет</a:t>
            </a:r>
            <a:r>
              <a:rPr lang="ru-RU" dirty="0"/>
              <a:t> </a:t>
            </a:r>
            <a:r>
              <a:rPr lang="ru-RU" dirty="0" err="1"/>
              <a:t>туралы</a:t>
            </a:r>
            <a:r>
              <a:rPr lang="ru-RU" dirty="0"/>
              <a:t> жағымды имидж </a:t>
            </a:r>
            <a:r>
              <a:rPr lang="ru-RU" dirty="0" err="1"/>
              <a:t>қалыптастырады</a:t>
            </a:r>
            <a:r>
              <a:rPr lang="ru-RU" dirty="0"/>
              <a:t>, </a:t>
            </a:r>
            <a:r>
              <a:rPr lang="ru-RU" dirty="0" err="1"/>
              <a:t>жұмсақ</a:t>
            </a:r>
            <a:r>
              <a:rPr lang="ru-RU" dirty="0"/>
              <a:t> </a:t>
            </a:r>
            <a:r>
              <a:rPr lang="ru-RU" dirty="0" err="1"/>
              <a:t>күш</a:t>
            </a:r>
            <a:r>
              <a:rPr lang="ru-RU" dirty="0"/>
              <a:t> </a:t>
            </a:r>
            <a:r>
              <a:rPr lang="ru-RU" dirty="0" err="1"/>
              <a:t>құралы</a:t>
            </a:r>
            <a:r>
              <a:rPr lang="ru-RU" dirty="0"/>
              <a:t> болады; </a:t>
            </a:r>
          </a:p>
          <a:p>
            <a:pPr>
              <a:tabLst/>
            </a:pPr>
            <a:r>
              <a:rPr lang="ru-RU" dirty="0" err="1"/>
              <a:t>мәдени</a:t>
            </a:r>
            <a:r>
              <a:rPr lang="ru-RU" dirty="0"/>
              <a:t> </a:t>
            </a:r>
            <a:r>
              <a:rPr lang="ru-RU" dirty="0" err="1"/>
              <a:t>құндылықтарды</a:t>
            </a:r>
            <a:r>
              <a:rPr lang="ru-RU" dirty="0"/>
              <a:t> </a:t>
            </a:r>
            <a:r>
              <a:rPr lang="ru-RU" dirty="0" err="1"/>
              <a:t>экспорттау</a:t>
            </a:r>
            <a:r>
              <a:rPr lang="ru-RU" dirty="0"/>
              <a:t> арқылы ел </a:t>
            </a:r>
            <a:r>
              <a:rPr lang="ru-RU" dirty="0" err="1"/>
              <a:t>экономикасына</a:t>
            </a:r>
            <a:r>
              <a:rPr lang="ru-RU" dirty="0"/>
              <a:t> қосымша </a:t>
            </a:r>
            <a:r>
              <a:rPr lang="ru-RU" dirty="0" err="1"/>
              <a:t>кіріс</a:t>
            </a:r>
            <a:r>
              <a:rPr lang="ru-RU" dirty="0"/>
              <a:t> </a:t>
            </a:r>
            <a:r>
              <a:rPr lang="ru-RU" dirty="0" err="1"/>
              <a:t>әкеледі</a:t>
            </a:r>
            <a:r>
              <a:rPr lang="ru-RU" dirty="0"/>
              <a:t>; </a:t>
            </a:r>
          </a:p>
          <a:p>
            <a:pPr>
              <a:tabLst/>
            </a:pPr>
            <a:r>
              <a:rPr lang="ru-RU" dirty="0" err="1"/>
              <a:t>шығармашылық</a:t>
            </a:r>
            <a:r>
              <a:rPr lang="ru-RU" dirty="0"/>
              <a:t> интеллигенция, </a:t>
            </a:r>
            <a:r>
              <a:rPr lang="ru-RU" dirty="0" err="1"/>
              <a:t>дарынды</a:t>
            </a:r>
            <a:r>
              <a:rPr lang="ru-RU" dirty="0"/>
              <a:t> </a:t>
            </a:r>
            <a:r>
              <a:rPr lang="ru-RU" dirty="0" err="1"/>
              <a:t>жастарды</a:t>
            </a:r>
            <a:r>
              <a:rPr lang="ru-RU" dirty="0"/>
              <a:t> </a:t>
            </a:r>
            <a:r>
              <a:rPr lang="ru-RU" dirty="0" err="1"/>
              <a:t>қолдау</a:t>
            </a:r>
            <a:r>
              <a:rPr lang="ru-RU" dirty="0"/>
              <a:t> алады</a:t>
            </a:r>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935213" y="1962559"/>
            <a:ext cx="11314995" cy="408311"/>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Қазақстанның </a:t>
            </a:r>
            <a:r>
              <a:rPr lang="ru-RU" dirty="0" err="1"/>
              <a:t>мәдени</a:t>
            </a:r>
            <a:r>
              <a:rPr lang="ru-RU" dirty="0"/>
              <a:t> жетістіктерін әлемдік </a:t>
            </a:r>
            <a:r>
              <a:rPr lang="ru-RU" dirty="0" err="1"/>
              <a:t>деңгейде</a:t>
            </a:r>
            <a:r>
              <a:rPr lang="ru-RU" dirty="0"/>
              <a:t> танымал ету.</a:t>
            </a:r>
          </a:p>
        </p:txBody>
      </p:sp>
      <p:sp>
        <p:nvSpPr>
          <p:cNvPr id="178" name="Прямоугольник 6"/>
          <p:cNvSpPr txBox="1"/>
          <p:nvPr/>
        </p:nvSpPr>
        <p:spPr>
          <a:xfrm>
            <a:off x="3525691" y="423198"/>
            <a:ext cx="5953419" cy="1470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Жаһандық</a:t>
            </a:r>
            <a:r>
              <a:rPr lang="ru-RU" dirty="0"/>
              <a:t> </a:t>
            </a:r>
            <a:r>
              <a:rPr lang="ru-RU" dirty="0" err="1"/>
              <a:t>әлемдегі</a:t>
            </a:r>
            <a:r>
              <a:rPr lang="ru-RU" dirty="0"/>
              <a:t> заманауи </a:t>
            </a:r>
          </a:p>
          <a:p>
            <a:r>
              <a:rPr lang="ru-RU" dirty="0" err="1"/>
              <a:t>қазақстандық</a:t>
            </a:r>
            <a:r>
              <a:rPr lang="ru-RU" dirty="0"/>
              <a:t> </a:t>
            </a:r>
            <a:r>
              <a:rPr lang="ru-RU" dirty="0" err="1"/>
              <a:t>мәдениет</a:t>
            </a:r>
            <a:r>
              <a:rPr lang="ru-RU" dirty="0"/>
              <a:t>»</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124066379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11287"/>
            <a:ext cx="13004801" cy="9753602"/>
          </a:xfrm>
          <a:prstGeom prst="rect">
            <a:avLst/>
          </a:prstGeom>
          <a:ln w="12700">
            <a:miter lim="400000"/>
          </a:ln>
        </p:spPr>
      </p:pic>
      <p:sp>
        <p:nvSpPr>
          <p:cNvPr id="187" name="Формирование экологического сознания"/>
          <p:cNvSpPr txBox="1"/>
          <p:nvPr/>
        </p:nvSpPr>
        <p:spPr>
          <a:xfrm>
            <a:off x="4383012" y="2096116"/>
            <a:ext cx="3786512" cy="1087477"/>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953910" y="3728796"/>
            <a:ext cx="11096978" cy="2318583"/>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algn="just"/>
            <a:r>
              <a:rPr lang="ru-RU" sz="1600" dirty="0"/>
              <a:t>–  	</a:t>
            </a:r>
            <a:r>
              <a:rPr lang="kk-KZ" sz="1600" dirty="0"/>
              <a:t>Арнайы</a:t>
            </a:r>
            <a:r>
              <a:rPr lang="ru-RU" sz="1600" dirty="0"/>
              <a:t> </a:t>
            </a:r>
            <a:r>
              <a:rPr lang="kk-KZ" sz="1600" dirty="0"/>
              <a:t>жоба негізінен шетелдердің аумағында іске асырылуы және шетелдік тұтынушыларға бағытталуы тиіс. Сол себепті арнайы жоба ӨЖО дің «Рухани жаңғыру» бағдарламасы бойынша іс-шаралар жоспарына, бағалау индикаторына енбеуі қажет;</a:t>
            </a:r>
          </a:p>
          <a:p>
            <a:pPr algn="just"/>
            <a:r>
              <a:rPr lang="kk-KZ" sz="1600" dirty="0"/>
              <a:t>– 	жергілікті әкімдіктер де осы арнайы жобаның мақсатымен сәйкес келетін ауқымды мәдени шараларды шет елдерде ұйымдастыруы мүмкін. Алайда мұндай іс шаралар сирек ұйымдастырылады, олардың өткізілуіне ӨЖО тек жанама қатысады;</a:t>
            </a:r>
          </a:p>
          <a:p>
            <a:pPr algn="just"/>
            <a:r>
              <a:rPr lang="kk-KZ" sz="1600" dirty="0"/>
              <a:t>– 	ӨЖО ге осы арнайы жоба шеңберінде шет елдерде өткізілген мәдени іс шаралар туралы жергілікті халықты ақпараттандыру бойынша жұмыс жүргізуге мән беру ұсынылады. Бұл ішкі аудиторияның да мәдени туындыларға қызығушылығын арттыруға септігін тигізеді</a:t>
            </a:r>
            <a:r>
              <a:rPr lang="ru-RU" sz="1600" dirty="0"/>
              <a:t>.</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
        <p:nvSpPr>
          <p:cNvPr id="2" name="Прямоугольник 6">
            <a:extLst>
              <a:ext uri="{FF2B5EF4-FFF2-40B4-BE49-F238E27FC236}">
                <a16:creationId xmlns:a16="http://schemas.microsoft.com/office/drawing/2014/main" id="{649F6685-2102-4896-8CBC-7309CC156C2E}"/>
              </a:ext>
            </a:extLst>
          </p:cNvPr>
          <p:cNvSpPr txBox="1"/>
          <p:nvPr/>
        </p:nvSpPr>
        <p:spPr>
          <a:xfrm>
            <a:off x="3525691" y="423198"/>
            <a:ext cx="5953419" cy="1470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kk-KZ" dirty="0"/>
              <a:t>«Жаһандық әлемдегі заманауи </a:t>
            </a:r>
          </a:p>
          <a:p>
            <a:r>
              <a:rPr lang="kk-KZ" dirty="0"/>
              <a:t>қазақстандық мәдениет»</a:t>
            </a:r>
          </a:p>
          <a:p>
            <a:r>
              <a:rPr lang="kk-KZ" dirty="0"/>
              <a:t>арнайы жобасы</a:t>
            </a:r>
            <a:endParaRPr lang="ru-RU" dirty="0"/>
          </a:p>
        </p:txBody>
      </p:sp>
    </p:spTree>
    <p:extLst>
      <p:ext uri="{BB962C8B-B14F-4D97-AF65-F5344CB8AC3E}">
        <p14:creationId xmlns:p14="http://schemas.microsoft.com/office/powerpoint/2010/main" val="415925152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726401" y="2818285"/>
            <a:ext cx="2935471" cy="51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350729" y="3662504"/>
            <a:ext cx="5686816" cy="6333010"/>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algn="just" defTabSz="1300480">
              <a:defRPr>
                <a:solidFill>
                  <a:srgbClr val="385F90"/>
                </a:solidFill>
                <a:latin typeface="Helvetica"/>
                <a:ea typeface="Helvetica"/>
                <a:cs typeface="Helvetica"/>
                <a:sym typeface="Helvetica"/>
              </a:defRPr>
            </a:pPr>
            <a:r>
              <a:rPr lang="ru-RU" sz="1300" dirty="0"/>
              <a:t>1. </a:t>
            </a:r>
            <a:r>
              <a:rPr lang="ru-RU" sz="1300" dirty="0" err="1"/>
              <a:t>Түркі</a:t>
            </a:r>
            <a:r>
              <a:rPr lang="ru-RU" sz="1300" dirty="0"/>
              <a:t> </a:t>
            </a:r>
            <a:r>
              <a:rPr lang="ru-RU" sz="1300" dirty="0" err="1"/>
              <a:t>мәдениетін</a:t>
            </a:r>
            <a:r>
              <a:rPr lang="ru-RU" sz="1300" dirty="0"/>
              <a:t>, </a:t>
            </a:r>
            <a:r>
              <a:rPr lang="ru-RU" sz="1300" dirty="0" err="1"/>
              <a:t>түркі</a:t>
            </a:r>
            <a:r>
              <a:rPr lang="ru-RU" sz="1300" dirty="0"/>
              <a:t> </a:t>
            </a:r>
            <a:r>
              <a:rPr lang="ru-RU" sz="1300" dirty="0" err="1"/>
              <a:t>тілдес</a:t>
            </a:r>
            <a:r>
              <a:rPr lang="ru-RU" sz="1300" dirty="0"/>
              <a:t> </a:t>
            </a:r>
            <a:r>
              <a:rPr lang="ru-RU" sz="1300" dirty="0" err="1"/>
              <a:t>елдердің</a:t>
            </a:r>
            <a:r>
              <a:rPr lang="ru-RU" sz="1300" dirty="0"/>
              <a:t> </a:t>
            </a:r>
            <a:r>
              <a:rPr lang="ru-RU" sz="1300" dirty="0" err="1"/>
              <a:t>мәдениетін</a:t>
            </a:r>
            <a:r>
              <a:rPr lang="ru-RU" sz="1300" dirty="0"/>
              <a:t> </a:t>
            </a:r>
            <a:r>
              <a:rPr lang="ru-RU" sz="1300" dirty="0" err="1"/>
              <a:t>зерделеу</a:t>
            </a:r>
            <a:r>
              <a:rPr lang="ru-RU" sz="1300" dirty="0"/>
              <a:t>, танымал ету </a:t>
            </a:r>
            <a:r>
              <a:rPr lang="ru-RU" sz="1300" dirty="0" err="1"/>
              <a:t>бағытында</a:t>
            </a:r>
            <a:r>
              <a:rPr lang="ru-RU" sz="1300" dirty="0"/>
              <a:t> </a:t>
            </a:r>
            <a:r>
              <a:rPr lang="ru-RU" sz="1300" dirty="0" err="1"/>
              <a:t>іс-шаралар</a:t>
            </a:r>
            <a:r>
              <a:rPr lang="ru-RU" sz="1300" dirty="0"/>
              <a:t> өткізу: </a:t>
            </a:r>
          </a:p>
          <a:p>
            <a:pPr algn="just" defTabSz="1300480">
              <a:defRPr>
                <a:solidFill>
                  <a:srgbClr val="385F90"/>
                </a:solidFill>
                <a:latin typeface="Helvetica"/>
                <a:ea typeface="Helvetica"/>
                <a:cs typeface="Helvetica"/>
                <a:sym typeface="Helvetica"/>
              </a:defRPr>
            </a:pPr>
            <a:r>
              <a:rPr lang="ru-RU" sz="1300" dirty="0"/>
              <a:t>- «Ұлы дала ән мен </a:t>
            </a:r>
            <a:r>
              <a:rPr lang="ru-RU" sz="1300" dirty="0" err="1"/>
              <a:t>жыры</a:t>
            </a:r>
            <a:r>
              <a:rPr lang="ru-RU" sz="1300" dirty="0"/>
              <a:t>, </a:t>
            </a:r>
            <a:r>
              <a:rPr lang="ru-RU" sz="1300" dirty="0" err="1"/>
              <a:t>ақындықтың</a:t>
            </a:r>
            <a:r>
              <a:rPr lang="ru-RU" sz="1300" dirty="0"/>
              <a:t> </a:t>
            </a:r>
            <a:r>
              <a:rPr lang="ru-RU" sz="1300" dirty="0" err="1"/>
              <a:t>жеті</a:t>
            </a:r>
            <a:r>
              <a:rPr lang="ru-RU" sz="1300" dirty="0"/>
              <a:t> </a:t>
            </a:r>
            <a:r>
              <a:rPr lang="ru-RU" sz="1300" dirty="0" err="1"/>
              <a:t>қыры</a:t>
            </a:r>
            <a:r>
              <a:rPr lang="ru-RU" sz="1300" dirty="0"/>
              <a:t>» </a:t>
            </a:r>
            <a:r>
              <a:rPr lang="ru-RU" sz="1300" dirty="0" err="1"/>
              <a:t>атты</a:t>
            </a:r>
            <a:r>
              <a:rPr lang="ru-RU" sz="1300" dirty="0"/>
              <a:t> </a:t>
            </a:r>
            <a:r>
              <a:rPr lang="ru-RU" sz="1300" dirty="0" err="1"/>
              <a:t>айтыскерлердің</a:t>
            </a:r>
            <a:r>
              <a:rPr lang="ru-RU" sz="1300" dirty="0"/>
              <a:t> республикалық туры </a:t>
            </a:r>
            <a:r>
              <a:rPr lang="ru-RU" sz="1300" dirty="0" err="1"/>
              <a:t>өтті</a:t>
            </a:r>
            <a:r>
              <a:rPr lang="ru-RU" sz="1300" dirty="0"/>
              <a:t>. </a:t>
            </a:r>
          </a:p>
          <a:p>
            <a:pPr algn="just" defTabSz="1300480">
              <a:defRPr>
                <a:solidFill>
                  <a:srgbClr val="385F90"/>
                </a:solidFill>
                <a:latin typeface="Helvetica"/>
                <a:ea typeface="Helvetica"/>
                <a:cs typeface="Helvetica"/>
                <a:sym typeface="Helvetica"/>
              </a:defRPr>
            </a:pPr>
            <a:r>
              <a:rPr lang="ru-RU" sz="1300" dirty="0"/>
              <a:t>- </a:t>
            </a:r>
            <a:r>
              <a:rPr lang="ru-RU" sz="1300" dirty="0" err="1"/>
              <a:t>Ә.Қастеев</a:t>
            </a:r>
            <a:r>
              <a:rPr lang="ru-RU" sz="1300" dirty="0"/>
              <a:t> атындағы өнер </a:t>
            </a:r>
            <a:r>
              <a:rPr lang="ru-RU" sz="1300" dirty="0" err="1"/>
              <a:t>музейі</a:t>
            </a:r>
            <a:r>
              <a:rPr lang="ru-RU" sz="1300" dirty="0"/>
              <a:t> мен </a:t>
            </a:r>
            <a:r>
              <a:rPr lang="ru-RU" sz="1300" dirty="0" err="1"/>
              <a:t>Ресей</a:t>
            </a:r>
            <a:r>
              <a:rPr lang="ru-RU" sz="1300" dirty="0"/>
              <a:t> </a:t>
            </a:r>
            <a:r>
              <a:rPr lang="ru-RU" sz="1300" dirty="0" err="1"/>
              <a:t>көркемсурет</a:t>
            </a:r>
            <a:r>
              <a:rPr lang="ru-RU" sz="1300" dirty="0"/>
              <a:t> </a:t>
            </a:r>
            <a:r>
              <a:rPr lang="ru-RU" sz="1300" dirty="0" err="1"/>
              <a:t>академиясы</a:t>
            </a:r>
            <a:r>
              <a:rPr lang="ru-RU" sz="1300" dirty="0"/>
              <a:t> Зураб </a:t>
            </a:r>
            <a:r>
              <a:rPr lang="ru-RU" sz="1300" dirty="0" err="1"/>
              <a:t>Церетелидің</a:t>
            </a:r>
            <a:r>
              <a:rPr lang="ru-RU" sz="1300" dirty="0"/>
              <a:t> атындағы </a:t>
            </a:r>
            <a:r>
              <a:rPr lang="ru-RU" sz="1300" dirty="0" err="1"/>
              <a:t>Мәскеу</a:t>
            </a:r>
            <a:r>
              <a:rPr lang="ru-RU" sz="1300" dirty="0"/>
              <a:t> </a:t>
            </a:r>
            <a:r>
              <a:rPr lang="ru-RU" sz="1300" dirty="0" err="1"/>
              <a:t>қаласының</a:t>
            </a:r>
            <a:r>
              <a:rPr lang="ru-RU" sz="1300" dirty="0"/>
              <a:t> өнер </a:t>
            </a:r>
            <a:r>
              <a:rPr lang="ru-RU" sz="1300" dirty="0" err="1"/>
              <a:t>галереясында</a:t>
            </a:r>
            <a:r>
              <a:rPr lang="ru-RU" sz="1300" dirty="0"/>
              <a:t> «</a:t>
            </a:r>
            <a:r>
              <a:rPr lang="ru-RU" sz="1300" dirty="0" err="1"/>
              <a:t>Алпысыншы</a:t>
            </a:r>
            <a:r>
              <a:rPr lang="ru-RU" sz="1300" dirty="0"/>
              <a:t> </a:t>
            </a:r>
            <a:r>
              <a:rPr lang="ru-RU" sz="1300" dirty="0" err="1"/>
              <a:t>жылғылар</a:t>
            </a:r>
            <a:r>
              <a:rPr lang="ru-RU" sz="1300" dirty="0"/>
              <a:t>. </a:t>
            </a:r>
            <a:r>
              <a:rPr lang="ru-RU" sz="1300" dirty="0" err="1"/>
              <a:t>Түркі</a:t>
            </a:r>
            <a:r>
              <a:rPr lang="ru-RU" sz="1300" dirty="0"/>
              <a:t> </a:t>
            </a:r>
            <a:r>
              <a:rPr lang="ru-RU" sz="1300" dirty="0" err="1"/>
              <a:t>романтизмі</a:t>
            </a:r>
            <a:r>
              <a:rPr lang="ru-RU" sz="1300" dirty="0"/>
              <a:t>» </a:t>
            </a:r>
            <a:r>
              <a:rPr lang="ru-RU" sz="1300" dirty="0" err="1"/>
              <a:t>көрмесі</a:t>
            </a:r>
            <a:r>
              <a:rPr lang="ru-RU" sz="1300" dirty="0"/>
              <a:t> </a:t>
            </a:r>
            <a:r>
              <a:rPr lang="ru-RU" sz="1300" dirty="0" err="1"/>
              <a:t>өткізілді</a:t>
            </a:r>
            <a:r>
              <a:rPr lang="ru-RU" sz="1300" dirty="0"/>
              <a:t>. </a:t>
            </a:r>
          </a:p>
          <a:p>
            <a:pPr algn="just" defTabSz="1300480">
              <a:defRPr>
                <a:solidFill>
                  <a:srgbClr val="385F90"/>
                </a:solidFill>
                <a:latin typeface="Helvetica"/>
                <a:ea typeface="Helvetica"/>
                <a:cs typeface="Helvetica"/>
                <a:sym typeface="Helvetica"/>
              </a:defRPr>
            </a:pPr>
            <a:r>
              <a:rPr lang="ru-RU" sz="1300" dirty="0"/>
              <a:t>- </a:t>
            </a:r>
            <a:r>
              <a:rPr lang="ru-RU" sz="1300" dirty="0" err="1"/>
              <a:t>Ұйғыр</a:t>
            </a:r>
            <a:r>
              <a:rPr lang="ru-RU" sz="1300" dirty="0"/>
              <a:t> музыкалық комедия театры </a:t>
            </a:r>
            <a:r>
              <a:rPr lang="ru-RU" sz="1300" dirty="0" err="1"/>
              <a:t>Түркияның</a:t>
            </a:r>
            <a:r>
              <a:rPr lang="ru-RU" sz="1300" dirty="0"/>
              <a:t> </a:t>
            </a:r>
            <a:r>
              <a:rPr lang="ru-RU" sz="1300" dirty="0" err="1"/>
              <a:t>бірнеше</a:t>
            </a:r>
            <a:r>
              <a:rPr lang="ru-RU" sz="1300" dirty="0"/>
              <a:t> </a:t>
            </a:r>
            <a:r>
              <a:rPr lang="ru-RU" sz="1300" dirty="0" err="1"/>
              <a:t>қаласында</a:t>
            </a:r>
            <a:r>
              <a:rPr lang="ru-RU" sz="1300" dirty="0"/>
              <a:t> </a:t>
            </a:r>
            <a:r>
              <a:rPr lang="ru-RU" sz="1300" dirty="0" err="1"/>
              <a:t>гастрольдік</a:t>
            </a:r>
            <a:r>
              <a:rPr lang="ru-RU" sz="1300" dirty="0"/>
              <a:t> </a:t>
            </a:r>
            <a:r>
              <a:rPr lang="ru-RU" sz="1300" dirty="0" err="1"/>
              <a:t>іссапарда</a:t>
            </a:r>
            <a:r>
              <a:rPr lang="ru-RU" sz="1300" dirty="0"/>
              <a:t> </a:t>
            </a:r>
            <a:r>
              <a:rPr lang="ru-RU" sz="1300" dirty="0" err="1"/>
              <a:t>болды</a:t>
            </a:r>
            <a:r>
              <a:rPr lang="ru-RU" sz="1300" dirty="0"/>
              <a:t>. </a:t>
            </a:r>
          </a:p>
          <a:p>
            <a:pPr algn="just" defTabSz="1300480">
              <a:defRPr>
                <a:solidFill>
                  <a:srgbClr val="385F90"/>
                </a:solidFill>
                <a:latin typeface="Helvetica"/>
                <a:ea typeface="Helvetica"/>
                <a:cs typeface="Helvetica"/>
                <a:sym typeface="Helvetica"/>
              </a:defRPr>
            </a:pPr>
            <a:r>
              <a:rPr lang="ru-RU" sz="1300" dirty="0"/>
              <a:t>- Анкара </a:t>
            </a:r>
            <a:r>
              <a:rPr lang="ru-RU" sz="1300" dirty="0" err="1"/>
              <a:t>қаласында</a:t>
            </a:r>
            <a:r>
              <a:rPr lang="ru-RU" sz="1300" dirty="0"/>
              <a:t> </a:t>
            </a:r>
            <a:r>
              <a:rPr lang="ru-RU" sz="1300" dirty="0" err="1"/>
              <a:t>Анадолы</a:t>
            </a:r>
            <a:r>
              <a:rPr lang="ru-RU" sz="1300" dirty="0"/>
              <a:t> </a:t>
            </a:r>
            <a:r>
              <a:rPr lang="ru-RU" sz="1300" dirty="0" err="1"/>
              <a:t>өркениеттер</a:t>
            </a:r>
            <a:r>
              <a:rPr lang="ru-RU" sz="1300" dirty="0"/>
              <a:t> </a:t>
            </a:r>
            <a:r>
              <a:rPr lang="ru-RU" sz="1300" dirty="0" err="1"/>
              <a:t>музейінде</a:t>
            </a:r>
            <a:r>
              <a:rPr lang="ru-RU" sz="1300" dirty="0"/>
              <a:t> «Ұлы дала: </a:t>
            </a:r>
            <a:r>
              <a:rPr lang="ru-RU" sz="1300" dirty="0" err="1"/>
              <a:t>тарих</a:t>
            </a:r>
            <a:r>
              <a:rPr lang="ru-RU" sz="1300" dirty="0"/>
              <a:t> және </a:t>
            </a:r>
            <a:r>
              <a:rPr lang="ru-RU" sz="1300" dirty="0" err="1"/>
              <a:t>мәдениет</a:t>
            </a:r>
            <a:r>
              <a:rPr lang="ru-RU" sz="1300" dirty="0"/>
              <a:t>» </a:t>
            </a:r>
            <a:r>
              <a:rPr lang="ru-RU" sz="1300" dirty="0" err="1"/>
              <a:t>көрмесін</a:t>
            </a:r>
            <a:r>
              <a:rPr lang="ru-RU" sz="1300" dirty="0"/>
              <a:t> </a:t>
            </a:r>
            <a:r>
              <a:rPr lang="ru-RU" sz="1300" dirty="0" err="1"/>
              <a:t>ашылды</a:t>
            </a:r>
            <a:r>
              <a:rPr lang="ru-RU" sz="1300" dirty="0"/>
              <a:t>. </a:t>
            </a:r>
          </a:p>
          <a:p>
            <a:pPr algn="just" defTabSz="1300480">
              <a:defRPr>
                <a:solidFill>
                  <a:srgbClr val="385F90"/>
                </a:solidFill>
                <a:latin typeface="Helvetica"/>
                <a:ea typeface="Helvetica"/>
                <a:cs typeface="Helvetica"/>
                <a:sym typeface="Helvetica"/>
              </a:defRPr>
            </a:pPr>
            <a:endParaRPr lang="ru-RU" sz="1300" dirty="0"/>
          </a:p>
          <a:p>
            <a:pPr algn="just" defTabSz="1300480">
              <a:defRPr>
                <a:solidFill>
                  <a:srgbClr val="385F90"/>
                </a:solidFill>
                <a:latin typeface="Helvetica"/>
                <a:ea typeface="Helvetica"/>
                <a:cs typeface="Helvetica"/>
                <a:sym typeface="Helvetica"/>
              </a:defRPr>
            </a:pPr>
            <a:r>
              <a:rPr lang="ru-RU" sz="1300" dirty="0"/>
              <a:t>2. «Ұлы </a:t>
            </a:r>
            <a:r>
              <a:rPr lang="ru-RU" sz="1300" dirty="0" err="1"/>
              <a:t>Жібек</a:t>
            </a:r>
            <a:r>
              <a:rPr lang="ru-RU" sz="1300" dirty="0"/>
              <a:t> </a:t>
            </a:r>
            <a:r>
              <a:rPr lang="ru-RU" sz="1300" dirty="0" err="1"/>
              <a:t>жолындағы</a:t>
            </a:r>
            <a:r>
              <a:rPr lang="ru-RU" sz="1300" dirty="0"/>
              <a:t> </a:t>
            </a:r>
            <a:r>
              <a:rPr lang="ru-RU" sz="1300" dirty="0" err="1"/>
              <a:t>мәдениет</a:t>
            </a:r>
            <a:r>
              <a:rPr lang="ru-RU" sz="1300" dirty="0"/>
              <a:t> пен </a:t>
            </a:r>
            <a:r>
              <a:rPr lang="ru-RU" sz="1300" dirty="0" err="1"/>
              <a:t>дін</a:t>
            </a:r>
            <a:r>
              <a:rPr lang="ru-RU" sz="1300" dirty="0"/>
              <a:t>» </a:t>
            </a:r>
            <a:r>
              <a:rPr lang="ru-RU" sz="1300" dirty="0" err="1"/>
              <a:t>экспозициясын</a:t>
            </a:r>
            <a:r>
              <a:rPr lang="ru-RU" sz="1300" dirty="0"/>
              <a:t> құру. </a:t>
            </a:r>
            <a:r>
              <a:rPr lang="ru-RU" sz="1300" dirty="0" err="1"/>
              <a:t>Бұл</a:t>
            </a:r>
            <a:r>
              <a:rPr lang="ru-RU" sz="1300" dirty="0"/>
              <a:t> экспозиция ҚР </a:t>
            </a:r>
            <a:r>
              <a:rPr lang="ru-RU" sz="1300" dirty="0" err="1"/>
              <a:t>Мәдениет</a:t>
            </a:r>
            <a:r>
              <a:rPr lang="ru-RU" sz="1300" dirty="0"/>
              <a:t> және спорт </a:t>
            </a:r>
            <a:r>
              <a:rPr lang="ru-RU" sz="1300" dirty="0" err="1"/>
              <a:t>министрлігінің</a:t>
            </a:r>
            <a:r>
              <a:rPr lang="ru-RU" sz="1300" dirty="0"/>
              <a:t> </a:t>
            </a:r>
            <a:r>
              <a:rPr lang="ru-RU" sz="1300" dirty="0" err="1"/>
              <a:t>Халықаралық</a:t>
            </a:r>
            <a:r>
              <a:rPr lang="ru-RU" sz="1300" dirty="0"/>
              <a:t> </a:t>
            </a:r>
            <a:r>
              <a:rPr lang="ru-RU" sz="1300" dirty="0" err="1"/>
              <a:t>мәдениеттерді</a:t>
            </a:r>
            <a:r>
              <a:rPr lang="ru-RU" sz="1300" dirty="0"/>
              <a:t> </a:t>
            </a:r>
            <a:r>
              <a:rPr lang="ru-RU" sz="1300" dirty="0" err="1"/>
              <a:t>жақындастыру</a:t>
            </a:r>
            <a:r>
              <a:rPr lang="ru-RU" sz="1300" dirty="0"/>
              <a:t> орталығы </a:t>
            </a:r>
            <a:r>
              <a:rPr lang="ru-RU" sz="1300" dirty="0" err="1"/>
              <a:t>ғимаратында</a:t>
            </a:r>
            <a:r>
              <a:rPr lang="ru-RU" sz="1300" dirty="0"/>
              <a:t> </a:t>
            </a:r>
            <a:r>
              <a:rPr lang="ru-RU" sz="1300" dirty="0" err="1"/>
              <a:t>құрылады</a:t>
            </a:r>
            <a:r>
              <a:rPr lang="ru-RU" sz="1300" dirty="0"/>
              <a:t>. </a:t>
            </a:r>
          </a:p>
          <a:p>
            <a:pPr marL="342900" indent="-342900" algn="just" defTabSz="1300480">
              <a:buAutoNum type="arabicPeriod" startAt="2"/>
              <a:defRPr>
                <a:solidFill>
                  <a:srgbClr val="385F90"/>
                </a:solidFill>
                <a:latin typeface="Helvetica"/>
                <a:ea typeface="Helvetica"/>
                <a:cs typeface="Helvetica"/>
                <a:sym typeface="Helvetica"/>
              </a:defRPr>
            </a:pPr>
            <a:endParaRPr lang="ru-RU" sz="1300" dirty="0"/>
          </a:p>
          <a:p>
            <a:pPr algn="just" defTabSz="1300480">
              <a:defRPr>
                <a:solidFill>
                  <a:srgbClr val="385F90"/>
                </a:solidFill>
                <a:latin typeface="Helvetica"/>
                <a:ea typeface="Helvetica"/>
                <a:cs typeface="Helvetica"/>
                <a:sym typeface="Helvetica"/>
              </a:defRPr>
            </a:pPr>
            <a:r>
              <a:rPr lang="ru-RU" sz="1300" dirty="0"/>
              <a:t>3. «Ботай </a:t>
            </a:r>
            <a:r>
              <a:rPr lang="ru-RU" sz="1300" dirty="0" err="1"/>
              <a:t>қонысындағы</a:t>
            </a:r>
            <a:r>
              <a:rPr lang="ru-RU" sz="1300" dirty="0"/>
              <a:t> әлеуметтік-</a:t>
            </a:r>
            <a:r>
              <a:rPr lang="ru-RU" sz="1300" dirty="0" err="1"/>
              <a:t>экономикалық</a:t>
            </a:r>
            <a:r>
              <a:rPr lang="ru-RU" sz="1300" dirty="0"/>
              <a:t> және </a:t>
            </a:r>
            <a:r>
              <a:rPr lang="ru-RU" sz="1300" dirty="0" err="1"/>
              <a:t>дүниетанымдық</a:t>
            </a:r>
            <a:r>
              <a:rPr lang="ru-RU" sz="1300" dirty="0"/>
              <a:t> </a:t>
            </a:r>
            <a:r>
              <a:rPr lang="ru-RU" sz="1300" dirty="0" err="1"/>
              <a:t>мәнмәтіндерді</a:t>
            </a:r>
            <a:r>
              <a:rPr lang="ru-RU" sz="1300" dirty="0"/>
              <a:t> зерттеу және </a:t>
            </a:r>
            <a:r>
              <a:rPr lang="ru-RU" sz="1300" dirty="0" err="1"/>
              <a:t>қалпына</a:t>
            </a:r>
            <a:r>
              <a:rPr lang="ru-RU" sz="1300" dirty="0"/>
              <a:t> </a:t>
            </a:r>
            <a:r>
              <a:rPr lang="ru-RU" sz="1300" dirty="0" err="1"/>
              <a:t>келтіру</a:t>
            </a:r>
            <a:r>
              <a:rPr lang="ru-RU" sz="1300" dirty="0"/>
              <a:t> (Ботай және Красный Яр </a:t>
            </a:r>
            <a:r>
              <a:rPr lang="ru-RU" sz="1300" dirty="0" err="1"/>
              <a:t>қоныстары</a:t>
            </a:r>
            <a:r>
              <a:rPr lang="ru-RU" sz="1300" dirty="0"/>
              <a:t>)» </a:t>
            </a:r>
            <a:r>
              <a:rPr lang="ru-RU" sz="1300" dirty="0" err="1"/>
              <a:t>ғылыми</a:t>
            </a:r>
            <a:r>
              <a:rPr lang="ru-RU" sz="1300" dirty="0"/>
              <a:t> </a:t>
            </a:r>
            <a:r>
              <a:rPr lang="ru-RU" sz="1300" dirty="0" err="1"/>
              <a:t>жобасын</a:t>
            </a:r>
            <a:r>
              <a:rPr lang="ru-RU" sz="1300" dirty="0"/>
              <a:t> </a:t>
            </a:r>
            <a:r>
              <a:rPr lang="ru-RU" sz="1300" dirty="0" err="1"/>
              <a:t>іске</a:t>
            </a:r>
            <a:r>
              <a:rPr lang="ru-RU" sz="1300" dirty="0"/>
              <a:t> асыру. </a:t>
            </a:r>
          </a:p>
          <a:p>
            <a:pPr algn="just" defTabSz="1300480">
              <a:defRPr>
                <a:solidFill>
                  <a:srgbClr val="385F90"/>
                </a:solidFill>
                <a:latin typeface="Helvetica"/>
                <a:ea typeface="Helvetica"/>
                <a:cs typeface="Helvetica"/>
                <a:sym typeface="Helvetica"/>
              </a:defRPr>
            </a:pPr>
            <a:endParaRPr lang="ru-RU" sz="1300" dirty="0"/>
          </a:p>
          <a:p>
            <a:pPr algn="just" defTabSz="1300480">
              <a:defRPr>
                <a:solidFill>
                  <a:srgbClr val="385F90"/>
                </a:solidFill>
                <a:latin typeface="Helvetica"/>
                <a:ea typeface="Helvetica"/>
                <a:cs typeface="Helvetica"/>
                <a:sym typeface="Helvetica"/>
              </a:defRPr>
            </a:pPr>
            <a:r>
              <a:rPr lang="ru-RU" sz="1300" dirty="0"/>
              <a:t>4. «</a:t>
            </a:r>
            <a:r>
              <a:rPr lang="ru-RU" sz="1300" dirty="0" err="1"/>
              <a:t>Есік</a:t>
            </a:r>
            <a:r>
              <a:rPr lang="ru-RU" sz="1300" dirty="0"/>
              <a:t>» </a:t>
            </a:r>
            <a:r>
              <a:rPr lang="ru-RU" sz="1300" dirty="0" err="1"/>
              <a:t>қорық-музейі</a:t>
            </a:r>
            <a:r>
              <a:rPr lang="ru-RU" sz="1300" dirty="0"/>
              <a:t> </a:t>
            </a:r>
            <a:r>
              <a:rPr lang="ru-RU" sz="1300" dirty="0" err="1"/>
              <a:t>Рахат</a:t>
            </a:r>
            <a:r>
              <a:rPr lang="ru-RU" sz="1300" dirty="0"/>
              <a:t> </a:t>
            </a:r>
            <a:r>
              <a:rPr lang="ru-RU" sz="1300" dirty="0" err="1"/>
              <a:t>қалашығында</a:t>
            </a:r>
            <a:r>
              <a:rPr lang="ru-RU" sz="1300" dirty="0"/>
              <a:t> «</a:t>
            </a:r>
            <a:r>
              <a:rPr lang="ru-RU" sz="1300" dirty="0" err="1"/>
              <a:t>Сақ</a:t>
            </a:r>
            <a:r>
              <a:rPr lang="ru-RU" sz="1300" dirty="0"/>
              <a:t> </a:t>
            </a:r>
            <a:r>
              <a:rPr lang="ru-RU" sz="1300" dirty="0" err="1"/>
              <a:t>дәуірінен</a:t>
            </a:r>
            <a:r>
              <a:rPr lang="ru-RU" sz="1300" dirty="0"/>
              <a:t> </a:t>
            </a:r>
            <a:r>
              <a:rPr lang="en-US" sz="1300" dirty="0"/>
              <a:t>XIII </a:t>
            </a:r>
            <a:r>
              <a:rPr lang="ru-RU" sz="1300" dirty="0" err="1"/>
              <a:t>ғасырға</a:t>
            </a:r>
            <a:r>
              <a:rPr lang="ru-RU" sz="1300" dirty="0"/>
              <a:t> </a:t>
            </a:r>
            <a:r>
              <a:rPr lang="ru-RU" sz="1300" dirty="0" err="1"/>
              <a:t>дейінгі</a:t>
            </a:r>
            <a:r>
              <a:rPr lang="ru-RU" sz="1300" dirty="0"/>
              <a:t> Рахат </a:t>
            </a:r>
            <a:r>
              <a:rPr lang="ru-RU" sz="1300" dirty="0" err="1"/>
              <a:t>археологиялық</a:t>
            </a:r>
            <a:r>
              <a:rPr lang="ru-RU" sz="1300" dirty="0"/>
              <a:t> </a:t>
            </a:r>
            <a:r>
              <a:rPr lang="ru-RU" sz="1300" dirty="0" err="1"/>
              <a:t>кешенінің</a:t>
            </a:r>
            <a:r>
              <a:rPr lang="ru-RU" sz="1300" dirty="0"/>
              <a:t> </a:t>
            </a:r>
            <a:r>
              <a:rPr lang="ru-RU" sz="1300" dirty="0" err="1"/>
              <a:t>материалдары</a:t>
            </a:r>
            <a:r>
              <a:rPr lang="ru-RU" sz="1300" dirty="0"/>
              <a:t> бойынша </a:t>
            </a:r>
            <a:r>
              <a:rPr lang="ru-RU" sz="1300" dirty="0" err="1"/>
              <a:t>Жетісудың</a:t>
            </a:r>
            <a:r>
              <a:rPr lang="ru-RU" sz="1300" dirty="0"/>
              <a:t> </a:t>
            </a:r>
            <a:r>
              <a:rPr lang="ru-RU" sz="1300" dirty="0" err="1"/>
              <a:t>материалдық</a:t>
            </a:r>
            <a:r>
              <a:rPr lang="ru-RU" sz="1300" dirty="0"/>
              <a:t> </a:t>
            </a:r>
            <a:r>
              <a:rPr lang="ru-RU" sz="1300" dirty="0" err="1"/>
              <a:t>мәдениетінің</a:t>
            </a:r>
            <a:r>
              <a:rPr lang="ru-RU" sz="1300" dirty="0"/>
              <a:t> </a:t>
            </a:r>
            <a:r>
              <a:rPr lang="ru-RU" sz="1300" dirty="0" err="1"/>
              <a:t>семиозисы</a:t>
            </a:r>
            <a:r>
              <a:rPr lang="ru-RU" sz="1300" dirty="0"/>
              <a:t>» </a:t>
            </a:r>
            <a:r>
              <a:rPr lang="ru-RU" sz="1300" dirty="0" err="1"/>
              <a:t>ғылыми</a:t>
            </a:r>
            <a:r>
              <a:rPr lang="ru-RU" sz="1300" dirty="0"/>
              <a:t> жобасы аясында </a:t>
            </a:r>
            <a:r>
              <a:rPr lang="ru-RU" sz="1300" dirty="0" err="1"/>
              <a:t>археологиялық</a:t>
            </a:r>
            <a:r>
              <a:rPr lang="ru-RU" sz="1300" dirty="0"/>
              <a:t> жұмыстар </a:t>
            </a:r>
            <a:r>
              <a:rPr lang="ru-RU" sz="1300" dirty="0" err="1"/>
              <a:t>жүргізілді</a:t>
            </a:r>
            <a:r>
              <a:rPr lang="ru-RU" sz="1300" dirty="0"/>
              <a:t>.</a:t>
            </a:r>
          </a:p>
          <a:p>
            <a:pPr algn="just" defTabSz="1300480">
              <a:defRPr>
                <a:solidFill>
                  <a:srgbClr val="385F90"/>
                </a:solidFill>
                <a:latin typeface="Helvetica"/>
                <a:ea typeface="Helvetica"/>
                <a:cs typeface="Helvetica"/>
                <a:sym typeface="Helvetica"/>
              </a:defRPr>
            </a:pPr>
            <a:endParaRPr lang="ru-RU" sz="1300" dirty="0"/>
          </a:p>
          <a:p>
            <a:pPr algn="just" defTabSz="1300480">
              <a:defRPr>
                <a:solidFill>
                  <a:srgbClr val="385F90"/>
                </a:solidFill>
                <a:latin typeface="Helvetica"/>
                <a:ea typeface="Helvetica"/>
                <a:cs typeface="Helvetica"/>
                <a:sym typeface="Helvetica"/>
              </a:defRPr>
            </a:pPr>
            <a:r>
              <a:rPr lang="ru-RU" sz="1300" dirty="0"/>
              <a:t>2019 жылы </a:t>
            </a:r>
            <a:r>
              <a:rPr lang="ru-RU" sz="1300" dirty="0" err="1"/>
              <a:t>өңірлер</a:t>
            </a:r>
            <a:r>
              <a:rPr lang="ru-RU" sz="1300" dirty="0"/>
              <a:t> бойынша «</a:t>
            </a:r>
            <a:r>
              <a:rPr lang="ru-RU" sz="1300" dirty="0" err="1"/>
              <a:t>Түркі</a:t>
            </a:r>
            <a:r>
              <a:rPr lang="ru-RU" sz="1300" dirty="0"/>
              <a:t> </a:t>
            </a:r>
            <a:r>
              <a:rPr lang="ru-RU" sz="1300" dirty="0" err="1"/>
              <a:t>әлемінің</a:t>
            </a:r>
            <a:r>
              <a:rPr lang="ru-RU" sz="1300" dirty="0"/>
              <a:t> </a:t>
            </a:r>
            <a:r>
              <a:rPr lang="ru-RU" sz="1300" dirty="0" err="1"/>
              <a:t>генезисі</a:t>
            </a:r>
            <a:r>
              <a:rPr lang="ru-RU" sz="1300" dirty="0"/>
              <a:t>» жобасы </a:t>
            </a:r>
            <a:r>
              <a:rPr lang="ru-RU" sz="1300" dirty="0" err="1"/>
              <a:t>шеңберінде</a:t>
            </a:r>
            <a:r>
              <a:rPr lang="ru-RU" sz="1300" dirty="0"/>
              <a:t> 938 </a:t>
            </a:r>
            <a:r>
              <a:rPr lang="ru-RU" sz="1300" dirty="0" err="1"/>
              <a:t>іс</a:t>
            </a:r>
            <a:r>
              <a:rPr lang="ru-RU" sz="1300" dirty="0"/>
              <a:t> шара </a:t>
            </a:r>
            <a:r>
              <a:rPr lang="ru-RU" sz="1300" dirty="0" err="1"/>
              <a:t>өткен</a:t>
            </a:r>
            <a:r>
              <a:rPr lang="ru-RU" sz="1300" dirty="0"/>
              <a:t>.</a:t>
            </a: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3665251"/>
            <a:ext cx="5686566" cy="3824631"/>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ru-RU" dirty="0" err="1"/>
              <a:t>күллі</a:t>
            </a:r>
            <a:r>
              <a:rPr lang="ru-RU" dirty="0"/>
              <a:t> </a:t>
            </a:r>
            <a:r>
              <a:rPr lang="ru-RU" dirty="0" err="1"/>
              <a:t>түркі</a:t>
            </a:r>
            <a:r>
              <a:rPr lang="ru-RU" dirty="0"/>
              <a:t> </a:t>
            </a:r>
            <a:r>
              <a:rPr lang="ru-RU" dirty="0" err="1"/>
              <a:t>жұрты</a:t>
            </a:r>
            <a:r>
              <a:rPr lang="ru-RU" dirty="0"/>
              <a:t> Қазақстанды </a:t>
            </a:r>
            <a:r>
              <a:rPr lang="ru-RU" dirty="0" err="1"/>
              <a:t>тарихи</a:t>
            </a:r>
            <a:r>
              <a:rPr lang="ru-RU" dirty="0"/>
              <a:t> </a:t>
            </a:r>
            <a:r>
              <a:rPr lang="ru-RU" dirty="0" err="1"/>
              <a:t>отаны</a:t>
            </a:r>
            <a:r>
              <a:rPr lang="ru-RU" dirty="0"/>
              <a:t> «</a:t>
            </a:r>
            <a:r>
              <a:rPr lang="ru-RU" dirty="0" err="1"/>
              <a:t>қара</a:t>
            </a:r>
            <a:r>
              <a:rPr lang="ru-RU" dirty="0"/>
              <a:t> </a:t>
            </a:r>
            <a:r>
              <a:rPr lang="ru-RU" dirty="0" err="1"/>
              <a:t>шаңырағы</a:t>
            </a:r>
            <a:r>
              <a:rPr lang="ru-RU" dirty="0"/>
              <a:t>» </a:t>
            </a:r>
            <a:r>
              <a:rPr lang="ru-RU" dirty="0" err="1"/>
              <a:t>деп</a:t>
            </a:r>
            <a:r>
              <a:rPr lang="ru-RU" dirty="0"/>
              <a:t> </a:t>
            </a:r>
            <a:r>
              <a:rPr lang="ru-RU" dirty="0" err="1"/>
              <a:t>білетін</a:t>
            </a:r>
            <a:r>
              <a:rPr lang="ru-RU" dirty="0"/>
              <a:t> болады (</a:t>
            </a:r>
            <a:r>
              <a:rPr lang="ru-RU" dirty="0" err="1"/>
              <a:t>сапалық</a:t>
            </a:r>
            <a:r>
              <a:rPr lang="ru-RU" dirty="0"/>
              <a:t> </a:t>
            </a:r>
            <a:r>
              <a:rPr lang="ru-RU" dirty="0" err="1"/>
              <a:t>көрсеткіш</a:t>
            </a:r>
            <a:r>
              <a:rPr lang="ru-RU" dirty="0"/>
              <a:t>);</a:t>
            </a:r>
          </a:p>
          <a:p>
            <a:r>
              <a:rPr lang="ru-RU" dirty="0" err="1"/>
              <a:t>Түркістанның</a:t>
            </a:r>
            <a:r>
              <a:rPr lang="ru-RU" dirty="0"/>
              <a:t> </a:t>
            </a:r>
            <a:r>
              <a:rPr lang="ru-RU" dirty="0" err="1"/>
              <a:t>түркі</a:t>
            </a:r>
            <a:r>
              <a:rPr lang="ru-RU" dirty="0"/>
              <a:t> халықтары </a:t>
            </a:r>
            <a:r>
              <a:rPr lang="ru-RU" dirty="0" err="1"/>
              <a:t>арасындағы</a:t>
            </a:r>
            <a:r>
              <a:rPr lang="ru-RU" dirty="0"/>
              <a:t> </a:t>
            </a:r>
            <a:r>
              <a:rPr lang="ru-RU" dirty="0" err="1"/>
              <a:t>тартымдылығы</a:t>
            </a:r>
            <a:r>
              <a:rPr lang="ru-RU" dirty="0"/>
              <a:t> </a:t>
            </a:r>
            <a:r>
              <a:rPr lang="ru-RU" dirty="0" err="1"/>
              <a:t>артады</a:t>
            </a:r>
            <a:r>
              <a:rPr lang="ru-RU" dirty="0"/>
              <a:t> (</a:t>
            </a:r>
            <a:r>
              <a:rPr lang="ru-RU" dirty="0" err="1"/>
              <a:t>сапалық</a:t>
            </a:r>
            <a:r>
              <a:rPr lang="ru-RU" dirty="0"/>
              <a:t> </a:t>
            </a:r>
            <a:r>
              <a:rPr lang="ru-RU" dirty="0" err="1"/>
              <a:t>көрсеткіш</a:t>
            </a:r>
            <a:r>
              <a:rPr lang="ru-RU" dirty="0"/>
              <a:t>);</a:t>
            </a:r>
          </a:p>
          <a:p>
            <a:r>
              <a:rPr lang="ru-RU" dirty="0" err="1"/>
              <a:t>түркі</a:t>
            </a:r>
            <a:r>
              <a:rPr lang="ru-RU" dirty="0"/>
              <a:t> </a:t>
            </a:r>
            <a:r>
              <a:rPr lang="ru-RU" dirty="0" err="1"/>
              <a:t>тілдес</a:t>
            </a:r>
            <a:r>
              <a:rPr lang="ru-RU" dirty="0"/>
              <a:t> </a:t>
            </a:r>
            <a:r>
              <a:rPr lang="ru-RU" dirty="0" err="1"/>
              <a:t>елдерден</a:t>
            </a:r>
            <a:r>
              <a:rPr lang="ru-RU" dirty="0"/>
              <a:t> </a:t>
            </a:r>
            <a:r>
              <a:rPr lang="ru-RU" dirty="0" err="1"/>
              <a:t>келетін</a:t>
            </a:r>
            <a:r>
              <a:rPr lang="ru-RU" dirty="0"/>
              <a:t> </a:t>
            </a:r>
            <a:r>
              <a:rPr lang="ru-RU" dirty="0" err="1"/>
              <a:t>туристер</a:t>
            </a:r>
            <a:r>
              <a:rPr lang="ru-RU" dirty="0"/>
              <a:t> </a:t>
            </a:r>
            <a:r>
              <a:rPr lang="ru-RU" dirty="0" err="1"/>
              <a:t>артады</a:t>
            </a:r>
            <a:r>
              <a:rPr lang="ru-RU" dirty="0"/>
              <a:t> (</a:t>
            </a:r>
            <a:r>
              <a:rPr lang="ru-RU" dirty="0" err="1"/>
              <a:t>сандық</a:t>
            </a:r>
            <a:r>
              <a:rPr lang="ru-RU" dirty="0"/>
              <a:t> </a:t>
            </a:r>
            <a:r>
              <a:rPr lang="ru-RU" dirty="0" err="1"/>
              <a:t>көрсеткіш</a:t>
            </a:r>
            <a:r>
              <a:rPr lang="ru-RU" dirty="0"/>
              <a:t>);</a:t>
            </a:r>
          </a:p>
          <a:p>
            <a:r>
              <a:rPr lang="ru-RU" dirty="0" err="1"/>
              <a:t>түркі</a:t>
            </a:r>
            <a:r>
              <a:rPr lang="ru-RU" dirty="0"/>
              <a:t> </a:t>
            </a:r>
            <a:r>
              <a:rPr lang="ru-RU" dirty="0" err="1"/>
              <a:t>тілдес</a:t>
            </a:r>
            <a:r>
              <a:rPr lang="ru-RU" dirty="0"/>
              <a:t> </a:t>
            </a:r>
            <a:r>
              <a:rPr lang="ru-RU" dirty="0" err="1"/>
              <a:t>халықтар</a:t>
            </a:r>
            <a:r>
              <a:rPr lang="ru-RU" dirty="0"/>
              <a:t> </a:t>
            </a:r>
            <a:r>
              <a:rPr lang="ru-RU" dirty="0" err="1"/>
              <a:t>арасындағы</a:t>
            </a:r>
            <a:r>
              <a:rPr lang="ru-RU" dirty="0"/>
              <a:t> </a:t>
            </a:r>
            <a:r>
              <a:rPr lang="ru-RU" dirty="0" err="1"/>
              <a:t>мәдени</a:t>
            </a:r>
            <a:r>
              <a:rPr lang="ru-RU" dirty="0"/>
              <a:t>, </a:t>
            </a:r>
            <a:r>
              <a:rPr lang="ru-RU" dirty="0" err="1"/>
              <a:t>ғылыми</a:t>
            </a:r>
            <a:r>
              <a:rPr lang="ru-RU" dirty="0"/>
              <a:t>, </a:t>
            </a:r>
            <a:r>
              <a:rPr lang="ru-RU" dirty="0" err="1"/>
              <a:t>саяси</a:t>
            </a:r>
            <a:r>
              <a:rPr lang="ru-RU" dirty="0"/>
              <a:t> </a:t>
            </a:r>
            <a:r>
              <a:rPr lang="ru-RU" dirty="0" err="1"/>
              <a:t>экономикалық</a:t>
            </a:r>
            <a:r>
              <a:rPr lang="ru-RU" dirty="0"/>
              <a:t> </a:t>
            </a:r>
            <a:r>
              <a:rPr lang="ru-RU" dirty="0" err="1"/>
              <a:t>байланыстар</a:t>
            </a:r>
            <a:r>
              <a:rPr lang="ru-RU" dirty="0"/>
              <a:t> </a:t>
            </a:r>
            <a:r>
              <a:rPr lang="ru-RU" dirty="0" err="1"/>
              <a:t>күшейеді</a:t>
            </a:r>
            <a:r>
              <a:rPr lang="ru-RU" dirty="0"/>
              <a:t> (жобалар саны);</a:t>
            </a:r>
          </a:p>
          <a:p>
            <a:r>
              <a:rPr lang="ru-RU" dirty="0"/>
              <a:t>ақпараттық жұмысты ұйымдастыру (</a:t>
            </a:r>
            <a:r>
              <a:rPr lang="ru-RU" dirty="0" err="1"/>
              <a:t>жарияланымдар</a:t>
            </a:r>
            <a:r>
              <a:rPr lang="ru-RU" dirty="0"/>
              <a:t> саны);</a:t>
            </a:r>
          </a:p>
          <a:p>
            <a:r>
              <a:rPr lang="ru-RU" dirty="0"/>
              <a:t>жаңа </a:t>
            </a:r>
            <a:r>
              <a:rPr lang="ru-RU" dirty="0" err="1"/>
              <a:t>ғылыми</a:t>
            </a:r>
            <a:r>
              <a:rPr lang="ru-RU" dirty="0"/>
              <a:t> </a:t>
            </a:r>
            <a:r>
              <a:rPr lang="ru-RU" dirty="0" err="1"/>
              <a:t>жаңалықтар</a:t>
            </a:r>
            <a:r>
              <a:rPr lang="ru-RU" dirty="0"/>
              <a:t> </a:t>
            </a:r>
            <a:r>
              <a:rPr lang="ru-RU" dirty="0" err="1"/>
              <a:t>ашылады</a:t>
            </a:r>
            <a:r>
              <a:rPr lang="ru-RU" dirty="0"/>
              <a:t>, </a:t>
            </a:r>
            <a:r>
              <a:rPr lang="ru-RU" dirty="0" err="1"/>
              <a:t>біліми</a:t>
            </a:r>
            <a:r>
              <a:rPr lang="ru-RU" dirty="0"/>
              <a:t> ақпараттық </a:t>
            </a:r>
            <a:r>
              <a:rPr lang="ru-RU" dirty="0" err="1"/>
              <a:t>материалдар</a:t>
            </a:r>
            <a:r>
              <a:rPr lang="ru-RU" dirty="0"/>
              <a:t> саны </a:t>
            </a:r>
            <a:r>
              <a:rPr lang="ru-RU" dirty="0" err="1"/>
              <a:t>артады</a:t>
            </a:r>
            <a:r>
              <a:rPr lang="ru-RU" dirty="0"/>
              <a:t>.</a:t>
            </a:r>
          </a:p>
          <a:p>
            <a:endParaRPr lang="ru-RU" dirty="0"/>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2" y="1632314"/>
            <a:ext cx="11314995" cy="685310"/>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ru-RU" dirty="0" err="1"/>
              <a:t>тарихи</a:t>
            </a:r>
            <a:r>
              <a:rPr lang="ru-RU" dirty="0"/>
              <a:t> </a:t>
            </a:r>
            <a:r>
              <a:rPr lang="ru-RU" dirty="0" err="1"/>
              <a:t>танымды</a:t>
            </a:r>
            <a:r>
              <a:rPr lang="ru-RU" dirty="0"/>
              <a:t> </a:t>
            </a:r>
            <a:r>
              <a:rPr lang="ru-RU" dirty="0" err="1"/>
              <a:t>кеңейту</a:t>
            </a:r>
            <a:r>
              <a:rPr lang="ru-RU" dirty="0"/>
              <a:t> </a:t>
            </a:r>
            <a:r>
              <a:rPr lang="ru-RU" dirty="0" err="1"/>
              <a:t>контексінде</a:t>
            </a:r>
            <a:r>
              <a:rPr lang="ru-RU" dirty="0"/>
              <a:t> «</a:t>
            </a:r>
            <a:r>
              <a:rPr lang="ru-RU" dirty="0" err="1"/>
              <a:t>Түркі</a:t>
            </a:r>
            <a:r>
              <a:rPr lang="ru-RU" dirty="0"/>
              <a:t> </a:t>
            </a:r>
            <a:r>
              <a:rPr lang="ru-RU" dirty="0" err="1"/>
              <a:t>әлемінің</a:t>
            </a:r>
            <a:r>
              <a:rPr lang="ru-RU" dirty="0"/>
              <a:t> </a:t>
            </a:r>
            <a:r>
              <a:rPr lang="ru-RU" dirty="0" err="1"/>
              <a:t>генезисі</a:t>
            </a:r>
            <a:r>
              <a:rPr lang="ru-RU" dirty="0"/>
              <a:t>» </a:t>
            </a:r>
            <a:r>
              <a:rPr lang="ru-RU" dirty="0" err="1"/>
              <a:t>идеясын</a:t>
            </a:r>
            <a:r>
              <a:rPr lang="ru-RU" dirty="0"/>
              <a:t> ілгерілету.</a:t>
            </a:r>
          </a:p>
        </p:txBody>
      </p:sp>
      <p:sp>
        <p:nvSpPr>
          <p:cNvPr id="178" name="Прямоугольник 6"/>
          <p:cNvSpPr txBox="1"/>
          <p:nvPr/>
        </p:nvSpPr>
        <p:spPr>
          <a:xfrm>
            <a:off x="4104375" y="423198"/>
            <a:ext cx="4796050"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Түркі</a:t>
            </a:r>
            <a:r>
              <a:rPr lang="ru-RU" dirty="0"/>
              <a:t> </a:t>
            </a:r>
            <a:r>
              <a:rPr lang="ru-RU" dirty="0" err="1"/>
              <a:t>әлемінің</a:t>
            </a:r>
            <a:r>
              <a:rPr lang="ru-RU" dirty="0"/>
              <a:t> </a:t>
            </a:r>
            <a:r>
              <a:rPr lang="ru-RU" dirty="0" err="1"/>
              <a:t>генезисі</a:t>
            </a:r>
            <a:r>
              <a:rPr lang="ru-RU" dirty="0"/>
              <a:t>»</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10316072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326568" y="1774273"/>
            <a:ext cx="3786512" cy="1087477"/>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a:t>
            </a:r>
          </a:p>
        </p:txBody>
      </p:sp>
      <p:sp>
        <p:nvSpPr>
          <p:cNvPr id="188" name="Проведение профориентации"/>
          <p:cNvSpPr txBox="1"/>
          <p:nvPr/>
        </p:nvSpPr>
        <p:spPr>
          <a:xfrm>
            <a:off x="601249" y="3471852"/>
            <a:ext cx="11915775" cy="1826141"/>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pPr algn="just"/>
            <a:r>
              <a:rPr lang="ru-RU" dirty="0"/>
              <a:t>- «</a:t>
            </a:r>
            <a:r>
              <a:rPr lang="ru-RU" dirty="0" err="1"/>
              <a:t>Түркі</a:t>
            </a:r>
            <a:r>
              <a:rPr lang="ru-RU" dirty="0"/>
              <a:t> </a:t>
            </a:r>
            <a:r>
              <a:rPr lang="ru-RU" dirty="0" err="1"/>
              <a:t>әлемінің</a:t>
            </a:r>
            <a:r>
              <a:rPr lang="ru-RU" dirty="0"/>
              <a:t> </a:t>
            </a:r>
            <a:r>
              <a:rPr lang="ru-RU" dirty="0" err="1"/>
              <a:t>генезисі</a:t>
            </a:r>
            <a:r>
              <a:rPr lang="ru-RU" dirty="0"/>
              <a:t>» арнайы жобасы ӨЖО </a:t>
            </a:r>
            <a:r>
              <a:rPr lang="ru-RU" dirty="0" err="1"/>
              <a:t>дің</a:t>
            </a:r>
            <a:r>
              <a:rPr lang="ru-RU" dirty="0"/>
              <a:t> «</a:t>
            </a:r>
            <a:r>
              <a:rPr lang="ru-RU" dirty="0" err="1"/>
              <a:t>Рухани</a:t>
            </a:r>
            <a:r>
              <a:rPr lang="ru-RU" dirty="0"/>
              <a:t> </a:t>
            </a:r>
            <a:r>
              <a:rPr lang="ru-RU" dirty="0" err="1"/>
              <a:t>жаңғыру</a:t>
            </a:r>
            <a:r>
              <a:rPr lang="ru-RU" dirty="0"/>
              <a:t>» </a:t>
            </a:r>
            <a:r>
              <a:rPr lang="ru-RU" dirty="0" err="1"/>
              <a:t>бағдарламасы</a:t>
            </a:r>
            <a:r>
              <a:rPr lang="ru-RU" dirty="0"/>
              <a:t> тек </a:t>
            </a:r>
            <a:r>
              <a:rPr lang="ru-RU" dirty="0" err="1"/>
              <a:t>Түркістан</a:t>
            </a:r>
            <a:r>
              <a:rPr lang="ru-RU" dirty="0"/>
              <a:t> </a:t>
            </a:r>
            <a:r>
              <a:rPr lang="ru-RU" dirty="0" err="1"/>
              <a:t>облысының</a:t>
            </a:r>
            <a:r>
              <a:rPr lang="ru-RU" dirty="0"/>
              <a:t> </a:t>
            </a:r>
            <a:r>
              <a:rPr lang="ru-RU" dirty="0" err="1"/>
              <a:t>бағалау</a:t>
            </a:r>
            <a:r>
              <a:rPr lang="ru-RU" dirty="0"/>
              <a:t> </a:t>
            </a:r>
            <a:r>
              <a:rPr lang="ru-RU" dirty="0" err="1"/>
              <a:t>индикаторына</a:t>
            </a:r>
            <a:r>
              <a:rPr lang="ru-RU" dirty="0"/>
              <a:t> </a:t>
            </a:r>
            <a:r>
              <a:rPr lang="ru-RU" dirty="0" err="1"/>
              <a:t>енгізілуі</a:t>
            </a:r>
            <a:r>
              <a:rPr lang="ru-RU" dirty="0"/>
              <a:t> </a:t>
            </a:r>
            <a:r>
              <a:rPr lang="ru-RU" dirty="0" err="1"/>
              <a:t>керек</a:t>
            </a:r>
            <a:r>
              <a:rPr lang="ru-RU" dirty="0"/>
              <a:t>. </a:t>
            </a:r>
            <a:r>
              <a:rPr lang="ru-RU" dirty="0" err="1"/>
              <a:t>Қалған</a:t>
            </a:r>
            <a:r>
              <a:rPr lang="ru-RU" dirty="0"/>
              <a:t> </a:t>
            </a:r>
            <a:r>
              <a:rPr lang="ru-RU" dirty="0" err="1"/>
              <a:t>өңірлер</a:t>
            </a:r>
            <a:r>
              <a:rPr lang="ru-RU" dirty="0"/>
              <a:t> </a:t>
            </a:r>
            <a:r>
              <a:rPr lang="ru-RU" dirty="0" err="1"/>
              <a:t>бұл</a:t>
            </a:r>
            <a:r>
              <a:rPr lang="ru-RU" dirty="0"/>
              <a:t> арнайы жобаның </a:t>
            </a:r>
            <a:r>
              <a:rPr lang="ru-RU" dirty="0" err="1"/>
              <a:t>іске</a:t>
            </a:r>
            <a:r>
              <a:rPr lang="ru-RU" dirty="0"/>
              <a:t> </a:t>
            </a:r>
            <a:r>
              <a:rPr lang="ru-RU" dirty="0" err="1"/>
              <a:t>асырылуына</a:t>
            </a:r>
            <a:r>
              <a:rPr lang="ru-RU" dirty="0"/>
              <a:t> </a:t>
            </a:r>
            <a:r>
              <a:rPr lang="ru-RU" dirty="0" err="1"/>
              <a:t>жанама</a:t>
            </a:r>
            <a:r>
              <a:rPr lang="ru-RU" dirty="0"/>
              <a:t> </a:t>
            </a:r>
            <a:r>
              <a:rPr lang="ru-RU" dirty="0" err="1"/>
              <a:t>қатысатын</a:t>
            </a:r>
            <a:r>
              <a:rPr lang="ru-RU" dirty="0"/>
              <a:t> </a:t>
            </a:r>
            <a:r>
              <a:rPr lang="ru-RU" dirty="0" err="1"/>
              <a:t>болғандықтан</a:t>
            </a:r>
            <a:r>
              <a:rPr lang="ru-RU" dirty="0"/>
              <a:t>, </a:t>
            </a:r>
            <a:r>
              <a:rPr lang="ru-RU" dirty="0" err="1"/>
              <a:t>олардың</a:t>
            </a:r>
            <a:r>
              <a:rPr lang="ru-RU" dirty="0"/>
              <a:t> </a:t>
            </a:r>
            <a:r>
              <a:rPr lang="ru-RU" dirty="0" err="1"/>
              <a:t>жұмысын</a:t>
            </a:r>
            <a:r>
              <a:rPr lang="ru-RU" dirty="0"/>
              <a:t> </a:t>
            </a:r>
            <a:r>
              <a:rPr lang="ru-RU" dirty="0" err="1"/>
              <a:t>Түркістан</a:t>
            </a:r>
            <a:r>
              <a:rPr lang="ru-RU" dirty="0"/>
              <a:t> </a:t>
            </a:r>
            <a:r>
              <a:rPr lang="ru-RU" dirty="0" err="1"/>
              <a:t>облысымен</a:t>
            </a:r>
            <a:r>
              <a:rPr lang="ru-RU" dirty="0"/>
              <a:t> </a:t>
            </a:r>
            <a:r>
              <a:rPr lang="ru-RU" dirty="0" err="1"/>
              <a:t>салыстыру</a:t>
            </a:r>
            <a:r>
              <a:rPr lang="ru-RU" dirty="0"/>
              <a:t> </a:t>
            </a:r>
            <a:r>
              <a:rPr lang="ru-RU" dirty="0" err="1"/>
              <a:t>қисынсыз</a:t>
            </a:r>
            <a:r>
              <a:rPr lang="ru-RU" dirty="0"/>
              <a:t>.</a:t>
            </a:r>
          </a:p>
          <a:p>
            <a:pPr algn="just"/>
            <a:endParaRPr lang="ru-RU" dirty="0"/>
          </a:p>
          <a:p>
            <a:pPr algn="just"/>
            <a:r>
              <a:rPr lang="ru-RU" dirty="0"/>
              <a:t>- Басқа өңірлердегі ӨЖО тер </a:t>
            </a:r>
            <a:r>
              <a:rPr lang="ru-RU" dirty="0" err="1"/>
              <a:t>өз</a:t>
            </a:r>
            <a:r>
              <a:rPr lang="ru-RU" dirty="0"/>
              <a:t> </a:t>
            </a:r>
            <a:r>
              <a:rPr lang="ru-RU" dirty="0" err="1"/>
              <a:t>аумағындағы</a:t>
            </a:r>
            <a:r>
              <a:rPr lang="ru-RU" dirty="0"/>
              <a:t> </a:t>
            </a:r>
            <a:r>
              <a:rPr lang="ru-RU" dirty="0" err="1"/>
              <a:t>жалпы</a:t>
            </a:r>
            <a:r>
              <a:rPr lang="ru-RU" dirty="0"/>
              <a:t> </a:t>
            </a:r>
            <a:r>
              <a:rPr lang="ru-RU" dirty="0" err="1"/>
              <a:t>түркі</a:t>
            </a:r>
            <a:r>
              <a:rPr lang="ru-RU" dirty="0"/>
              <a:t> халықтары үшін </a:t>
            </a:r>
            <a:r>
              <a:rPr lang="ru-RU" dirty="0" err="1"/>
              <a:t>маңызды</a:t>
            </a:r>
            <a:r>
              <a:rPr lang="ru-RU" dirty="0"/>
              <a:t> </a:t>
            </a:r>
            <a:r>
              <a:rPr lang="ru-RU" dirty="0" err="1"/>
              <a:t>объектілерді</a:t>
            </a:r>
            <a:r>
              <a:rPr lang="ru-RU" dirty="0"/>
              <a:t>, </a:t>
            </a:r>
            <a:r>
              <a:rPr lang="ru-RU" dirty="0" err="1"/>
              <a:t>мекендерді</a:t>
            </a:r>
            <a:r>
              <a:rPr lang="ru-RU" dirty="0"/>
              <a:t>, </a:t>
            </a:r>
            <a:r>
              <a:rPr lang="ru-RU" dirty="0" err="1"/>
              <a:t>мифтерді</a:t>
            </a:r>
            <a:r>
              <a:rPr lang="ru-RU" dirty="0"/>
              <a:t> </a:t>
            </a:r>
            <a:r>
              <a:rPr lang="ru-RU" dirty="0" err="1"/>
              <a:t>түркі</a:t>
            </a:r>
            <a:r>
              <a:rPr lang="ru-RU" dirty="0"/>
              <a:t> </a:t>
            </a:r>
            <a:r>
              <a:rPr lang="ru-RU" dirty="0" err="1"/>
              <a:t>тілдес</a:t>
            </a:r>
            <a:r>
              <a:rPr lang="ru-RU" dirty="0"/>
              <a:t> </a:t>
            </a:r>
            <a:r>
              <a:rPr lang="ru-RU" dirty="0" err="1"/>
              <a:t>географияда</a:t>
            </a:r>
            <a:r>
              <a:rPr lang="ru-RU" dirty="0"/>
              <a:t> </a:t>
            </a:r>
            <a:r>
              <a:rPr lang="ru-RU" dirty="0" err="1"/>
              <a:t>танымалдылығын</a:t>
            </a:r>
            <a:r>
              <a:rPr lang="ru-RU" dirty="0"/>
              <a:t> </a:t>
            </a:r>
            <a:r>
              <a:rPr lang="ru-RU" dirty="0" err="1"/>
              <a:t>арттыру</a:t>
            </a:r>
            <a:r>
              <a:rPr lang="ru-RU" dirty="0"/>
              <a:t> </a:t>
            </a:r>
            <a:r>
              <a:rPr lang="ru-RU" dirty="0" err="1"/>
              <a:t>жоспарын</a:t>
            </a:r>
            <a:r>
              <a:rPr lang="ru-RU" dirty="0"/>
              <a:t> (</a:t>
            </a:r>
            <a:r>
              <a:rPr lang="ru-RU" dirty="0" err="1"/>
              <a:t>көзқарасын</a:t>
            </a:r>
            <a:r>
              <a:rPr lang="ru-RU" dirty="0"/>
              <a:t>) </a:t>
            </a:r>
            <a:r>
              <a:rPr lang="ru-RU" dirty="0" err="1"/>
              <a:t>жасап</a:t>
            </a:r>
            <a:r>
              <a:rPr lang="ru-RU" dirty="0"/>
              <a:t>, </a:t>
            </a:r>
            <a:r>
              <a:rPr lang="ru-RU" dirty="0" err="1"/>
              <a:t>осылайша</a:t>
            </a:r>
            <a:r>
              <a:rPr lang="ru-RU" dirty="0"/>
              <a:t> өңірдің </a:t>
            </a:r>
            <a:r>
              <a:rPr lang="ru-RU" dirty="0" err="1"/>
              <a:t>тартымдылығын</a:t>
            </a:r>
            <a:r>
              <a:rPr lang="ru-RU" dirty="0"/>
              <a:t> </a:t>
            </a:r>
            <a:r>
              <a:rPr lang="ru-RU" dirty="0" err="1"/>
              <a:t>күшейтуі</a:t>
            </a:r>
            <a:r>
              <a:rPr lang="ru-RU" dirty="0"/>
              <a:t> </a:t>
            </a:r>
            <a:r>
              <a:rPr lang="ru-RU" dirty="0" err="1"/>
              <a:t>керек</a:t>
            </a:r>
            <a:r>
              <a:rPr lang="ru-RU" dirty="0"/>
              <a:t>.</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sp>
        <p:nvSpPr>
          <p:cNvPr id="202" name="Прямоугольник 6"/>
          <p:cNvSpPr txBox="1"/>
          <p:nvPr/>
        </p:nvSpPr>
        <p:spPr>
          <a:xfrm>
            <a:off x="3823579" y="384795"/>
            <a:ext cx="4796050"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Түркі</a:t>
            </a:r>
            <a:r>
              <a:rPr lang="ru-RU" dirty="0"/>
              <a:t> </a:t>
            </a:r>
            <a:r>
              <a:rPr lang="ru-RU" dirty="0" err="1"/>
              <a:t>әлемінің</a:t>
            </a:r>
            <a:r>
              <a:rPr lang="ru-RU" dirty="0"/>
              <a:t> </a:t>
            </a:r>
            <a:r>
              <a:rPr lang="ru-RU" dirty="0" err="1"/>
              <a:t>генезисі</a:t>
            </a:r>
            <a:r>
              <a:rPr lang="ru-RU" dirty="0"/>
              <a:t>»</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extLst>
      <p:ext uri="{BB962C8B-B14F-4D97-AF65-F5344CB8AC3E}">
        <p14:creationId xmlns:p14="http://schemas.microsoft.com/office/powerpoint/2010/main" val="14627549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203021" y="0"/>
            <a:ext cx="13002545" cy="9908487"/>
          </a:xfrm>
          <a:prstGeom prst="rect">
            <a:avLst/>
          </a:prstGeom>
          <a:ln w="12700">
            <a:miter lim="400000"/>
          </a:ln>
        </p:spPr>
      </p:pic>
      <p:sp>
        <p:nvSpPr>
          <p:cNvPr id="170" name="TextBox 4"/>
          <p:cNvSpPr txBox="1"/>
          <p:nvPr/>
        </p:nvSpPr>
        <p:spPr>
          <a:xfrm>
            <a:off x="1515649" y="2319464"/>
            <a:ext cx="2855935"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solidFill>
                  <a:schemeClr val="accent1">
                    <a:lumMod val="75000"/>
                  </a:schemeClr>
                </a:solidFill>
              </a:rPr>
              <a:t>Қорытындылар</a:t>
            </a:r>
            <a:endParaRPr dirty="0">
              <a:solidFill>
                <a:schemeClr val="accent1">
                  <a:lumMod val="75000"/>
                </a:schemeClr>
              </a:solidFill>
            </a:endParaRPr>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solidFill>
                  <a:schemeClr val="accent1">
                    <a:lumMod val="75000"/>
                  </a:schemeClr>
                </a:solidFill>
              </a:rPr>
              <a:t>Күтілетін нәтижелер</a:t>
            </a:r>
            <a:endParaRPr dirty="0">
              <a:solidFill>
                <a:schemeClr val="accent1">
                  <a:lumMod val="75000"/>
                </a:schemeClr>
              </a:solidFill>
            </a:endParaRPr>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526093" y="3015656"/>
            <a:ext cx="5511452" cy="7010118"/>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«Архив-2025» орталығы құрылды, ол Мәдениет және спорт министрлігі мен Білім және ғылым министрлігінің осы жұмыс бойынша ведомстволық бағыныстағы мекемелерінің жұмысын үйлестіреді. </a:t>
            </a:r>
          </a:p>
          <a:p>
            <a:pPr algn="l" defTabSz="1300480">
              <a:defRPr>
                <a:solidFill>
                  <a:srgbClr val="385F90"/>
                </a:solidFill>
                <a:latin typeface="Helvetica"/>
                <a:ea typeface="Helvetica"/>
                <a:cs typeface="Helvetica"/>
                <a:sym typeface="Helvetica"/>
              </a:defRPr>
            </a:pPr>
            <a:endParaRPr lang="kk-KZ" sz="1400" dirty="0">
              <a:solidFill>
                <a:schemeClr val="accent1">
                  <a:lumMod val="75000"/>
                </a:schemeClr>
              </a:solidFill>
            </a:endParaRPr>
          </a:p>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Орталық «Мәдени мұра» бағдарламасы аясында шетел мұрағаттары мен кітапханаларында анықталған мұрағаттық материалдарды түгендеу жұмыстарын бастады. Шетелдік мұрағаттардан          60 мыңнан астам құжат бірыңғай дерекқорға енгізілетін болады. </a:t>
            </a:r>
          </a:p>
          <a:p>
            <a:pPr algn="l" defTabSz="1300480">
              <a:defRPr>
                <a:solidFill>
                  <a:srgbClr val="385F90"/>
                </a:solidFill>
                <a:latin typeface="Helvetica"/>
                <a:ea typeface="Helvetica"/>
                <a:cs typeface="Helvetica"/>
                <a:sym typeface="Helvetica"/>
              </a:defRPr>
            </a:pPr>
            <a:endParaRPr lang="kk-KZ" sz="1400" dirty="0">
              <a:solidFill>
                <a:schemeClr val="accent1">
                  <a:lumMod val="75000"/>
                </a:schemeClr>
              </a:solidFill>
            </a:endParaRPr>
          </a:p>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2019-2020 ж.ж  ҚР БҒМ ҒК Р.Б.Сүлейменова атындағы Шығыстану институты жанындағы тарихи материалдарды зерттеу жөніндегі республикалық ақпараттық орталығы тарапынан «Ұлы даланың тарихы мен мәдениеті бойынша шетел мұрағаттары мен қорларындағы археографиялық жұмыстар (анықтау, талдау, цифрлау)» атты зерттеу жобасы жүзеге асырылуда.</a:t>
            </a:r>
          </a:p>
          <a:p>
            <a:pPr algn="l" defTabSz="1300480">
              <a:defRPr>
                <a:solidFill>
                  <a:srgbClr val="385F90"/>
                </a:solidFill>
                <a:latin typeface="Helvetica"/>
                <a:ea typeface="Helvetica"/>
                <a:cs typeface="Helvetica"/>
                <a:sym typeface="Helvetica"/>
              </a:defRPr>
            </a:pPr>
            <a:endParaRPr lang="ru-RU" sz="1400" dirty="0">
              <a:solidFill>
                <a:schemeClr val="accent1">
                  <a:lumMod val="75000"/>
                </a:schemeClr>
              </a:solidFill>
            </a:endParaRPr>
          </a:p>
          <a:p>
            <a:pPr algn="just"/>
            <a:r>
              <a:rPr lang="kk-KZ" sz="1400" dirty="0">
                <a:solidFill>
                  <a:schemeClr val="accent1">
                    <a:lumMod val="75000"/>
                  </a:schemeClr>
                </a:solidFill>
              </a:rPr>
              <a:t>Ресей, Өзбекстан, Түркия, Қытай, Монғолия, Ұлыбритания, Франция, Италия, Ватикан, Венгрия және т. б. археологиялық экспедициялар жүргізілді. </a:t>
            </a:r>
          </a:p>
          <a:p>
            <a:pPr algn="just"/>
            <a:endParaRPr lang="ru-RU" sz="1400" dirty="0">
              <a:solidFill>
                <a:schemeClr val="accent1">
                  <a:lumMod val="75000"/>
                </a:schemeClr>
              </a:solidFill>
            </a:endParaRPr>
          </a:p>
          <a:p>
            <a:pPr algn="just"/>
            <a:r>
              <a:rPr lang="kk-KZ" sz="1400" dirty="0">
                <a:solidFill>
                  <a:schemeClr val="accent1">
                    <a:lumMod val="75000"/>
                  </a:schemeClr>
                </a:solidFill>
              </a:rPr>
              <a:t>Кітап және монография түрінде 65-тен астам бірегей ғылыми еңбектер жарық көрді.</a:t>
            </a:r>
            <a:endParaRPr lang="ru-RU" sz="1400" dirty="0">
              <a:solidFill>
                <a:schemeClr val="accent1">
                  <a:lumMod val="75000"/>
                </a:schemeClr>
              </a:solidFill>
            </a:endParaRPr>
          </a:p>
          <a:p>
            <a:pPr algn="just" defTabSz="1300480">
              <a:defRPr>
                <a:solidFill>
                  <a:srgbClr val="385F90"/>
                </a:solidFill>
                <a:latin typeface="Helvetica"/>
                <a:ea typeface="Helvetica"/>
                <a:cs typeface="Helvetica"/>
                <a:sym typeface="Helvetica"/>
              </a:defRPr>
            </a:pPr>
            <a:endParaRPr lang="ru-RU" sz="1400" dirty="0">
              <a:solidFill>
                <a:schemeClr val="accent1">
                  <a:lumMod val="75000"/>
                </a:schemeClr>
              </a:solidFill>
            </a:endParaRPr>
          </a:p>
          <a:p>
            <a:pPr algn="just"/>
            <a:r>
              <a:rPr lang="kk-KZ" sz="1400" dirty="0">
                <a:solidFill>
                  <a:schemeClr val="accent1">
                    <a:lumMod val="75000"/>
                  </a:schemeClr>
                </a:solidFill>
              </a:rPr>
              <a:t>Ұлыбритания, Франция, Мәскеу, Санкт-Петербург, Астрахань, Омск, Томск, Польша мен Венгрияға іздеу-зерттеу экспедициялары жүргізілді және антикалық дәуірден бастап қазіргі күнге дейін Ұлы даланың тарихына, мәдениетіне қатысты құжаттар табылды.</a:t>
            </a:r>
            <a:endParaRPr lang="ru-RU" sz="1400" dirty="0">
              <a:solidFill>
                <a:schemeClr val="accent1">
                  <a:lumMod val="75000"/>
                </a:schemeClr>
              </a:solidFill>
            </a:endParaRP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3665251"/>
            <a:ext cx="5686566" cy="2839746"/>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pPr lvl="0"/>
            <a:r>
              <a:rPr lang="kk-KZ" dirty="0">
                <a:solidFill>
                  <a:schemeClr val="accent1">
                    <a:lumMod val="75000"/>
                  </a:schemeClr>
                </a:solidFill>
              </a:rPr>
              <a:t>Мұрағаттық құжаттар негізінде Қазақстан аумағында болған жекелеген тарихи оқиғаларды, құбылыстар мен процестерді растау;</a:t>
            </a:r>
            <a:endParaRPr lang="ru-RU" dirty="0">
              <a:solidFill>
                <a:schemeClr val="accent1">
                  <a:lumMod val="75000"/>
                </a:schemeClr>
              </a:solidFill>
            </a:endParaRPr>
          </a:p>
          <a:p>
            <a:pPr lvl="0"/>
            <a:r>
              <a:rPr lang="kk-KZ" dirty="0">
                <a:solidFill>
                  <a:schemeClr val="accent1">
                    <a:lumMod val="75000"/>
                  </a:schemeClr>
                </a:solidFill>
              </a:rPr>
              <a:t>Мұрағат және құжаттама саласындағы қызметті жүйелеу;</a:t>
            </a:r>
            <a:endParaRPr lang="ru-RU" dirty="0">
              <a:solidFill>
                <a:schemeClr val="accent1">
                  <a:lumMod val="75000"/>
                </a:schemeClr>
              </a:solidFill>
            </a:endParaRPr>
          </a:p>
          <a:p>
            <a:pPr lvl="0"/>
            <a:r>
              <a:rPr lang="kk-KZ" dirty="0">
                <a:solidFill>
                  <a:schemeClr val="accent1">
                    <a:lumMod val="75000"/>
                  </a:schemeClr>
                </a:solidFill>
              </a:rPr>
              <a:t>Тарихи мұрағат құжаттарына қол жеткізуді қамтамасыз ету мәселелерінде халықаралық ынтымақтастықты нығайту;</a:t>
            </a:r>
            <a:endParaRPr lang="ru-RU" dirty="0">
              <a:solidFill>
                <a:schemeClr val="accent1">
                  <a:lumMod val="75000"/>
                </a:schemeClr>
              </a:solidFill>
            </a:endParaRPr>
          </a:p>
          <a:p>
            <a:pPr lvl="0"/>
            <a:r>
              <a:rPr lang="kk-KZ" dirty="0">
                <a:solidFill>
                  <a:schemeClr val="accent1">
                    <a:lumMod val="75000"/>
                  </a:schemeClr>
                </a:solidFill>
              </a:rPr>
              <a:t>Шетелдік дереккөздерден алынған мұрағаттық құжаттар негізінде Қазақстан тарихындағы ақтаңдақтарды толықтыру.</a:t>
            </a:r>
            <a:endParaRPr lang="ru-RU" dirty="0">
              <a:solidFill>
                <a:schemeClr val="accent1">
                  <a:lumMod val="75000"/>
                </a:schemeClr>
              </a:solidFill>
            </a:endParaRPr>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17105" y="2359281"/>
            <a:ext cx="646849" cy="646849"/>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2" y="1632313"/>
            <a:ext cx="11314995" cy="685310"/>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solidFill>
                  <a:schemeClr val="accent1">
                    <a:lumMod val="75000"/>
                  </a:schemeClr>
                </a:solidFill>
              </a:rPr>
              <a:t>Мақсаты</a:t>
            </a:r>
            <a:r>
              <a:rPr lang="ru-RU" dirty="0"/>
              <a:t> </a:t>
            </a:r>
            <a:r>
              <a:rPr lang="ru-RU" dirty="0">
                <a:solidFill>
                  <a:schemeClr val="accent1">
                    <a:lumMod val="75000"/>
                  </a:schemeClr>
                </a:solidFill>
              </a:rPr>
              <a:t>- </a:t>
            </a:r>
            <a:r>
              <a:rPr lang="kk-KZ" sz="1800" dirty="0">
                <a:solidFill>
                  <a:schemeClr val="accent1">
                    <a:lumMod val="75000"/>
                  </a:schemeClr>
                </a:solidFill>
                <a:sym typeface="Helvetica"/>
              </a:rPr>
              <a:t>қазақ қоғамының объективті тарихи дамуын қалпына келтіру мақсатында қазақстандық және шетелдік мұрағаттарда іздестіру-зерттеу жұмыстарын жүргізу.</a:t>
            </a:r>
            <a:endParaRPr lang="ru-RU" dirty="0">
              <a:solidFill>
                <a:schemeClr val="accent1">
                  <a:lumMod val="75000"/>
                </a:schemeClr>
              </a:solidFill>
            </a:endParaRPr>
          </a:p>
        </p:txBody>
      </p:sp>
      <p:sp>
        <p:nvSpPr>
          <p:cNvPr id="178" name="Прямоугольник 6"/>
          <p:cNvSpPr txBox="1"/>
          <p:nvPr/>
        </p:nvSpPr>
        <p:spPr>
          <a:xfrm>
            <a:off x="4953966" y="423198"/>
            <a:ext cx="3096867" cy="10238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solidFill>
                  <a:schemeClr val="accent1">
                    <a:lumMod val="75000"/>
                  </a:schemeClr>
                </a:solidFill>
              </a:rPr>
              <a:t>«Архив – 2025»</a:t>
            </a:r>
          </a:p>
          <a:p>
            <a:r>
              <a:rPr lang="kk-KZ" dirty="0">
                <a:solidFill>
                  <a:schemeClr val="accent1">
                    <a:lumMod val="75000"/>
                  </a:schemeClr>
                </a:solidFill>
              </a:rPr>
              <a:t>арнайы жобасы</a:t>
            </a:r>
            <a:endParaRPr lang="ru-RU" dirty="0">
              <a:solidFill>
                <a:schemeClr val="accent1">
                  <a:lumMod val="75000"/>
                </a:schemeClr>
              </a:solidFill>
            </a:endParaRPr>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363033116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326568" y="1774273"/>
            <a:ext cx="3786512" cy="1087477"/>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312409" y="3594964"/>
            <a:ext cx="12204615" cy="1579920"/>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marL="285750" indent="-285750" algn="just">
              <a:buFontTx/>
              <a:buChar char="-"/>
            </a:pPr>
            <a:r>
              <a:rPr lang="kk-KZ" dirty="0"/>
              <a:t>арнайы жобаны іске асыру туралы халықты ақпараттандыру процесіне қатысу;</a:t>
            </a:r>
          </a:p>
          <a:p>
            <a:pPr marL="285750" indent="-285750" algn="just">
              <a:buFontTx/>
              <a:buChar char="-"/>
            </a:pPr>
            <a:endParaRPr lang="kk-KZ" dirty="0"/>
          </a:p>
          <a:p>
            <a:pPr marL="285750" indent="-285750" algn="just">
              <a:buFontTx/>
              <a:buChar char="-"/>
            </a:pPr>
            <a:r>
              <a:rPr lang="kk-KZ" dirty="0"/>
              <a:t>ғылыми және студенттік қоғамдастықтың аймақтық өкілдерінің іздестіру-зерттеу топтарының қызметіне және жоба бойынша қызмет жоспарын әзірлеуге қатысуын ұйымдастыру;</a:t>
            </a:r>
          </a:p>
          <a:p>
            <a:pPr marL="285750" indent="-285750" algn="just">
              <a:buFontTx/>
              <a:buChar char="-"/>
            </a:pPr>
            <a:endParaRPr lang="ru-RU" dirty="0"/>
          </a:p>
          <a:p>
            <a:pPr marL="285750" indent="-285750" algn="just">
              <a:buFontTx/>
              <a:buChar char="-"/>
            </a:pPr>
            <a:r>
              <a:rPr lang="kk-KZ" dirty="0"/>
              <a:t>аймақтық мұрағаттармен және олардың қызметкерлерімен тығыз қарым-қатынасты ұйымдастыру</a:t>
            </a:r>
            <a:endParaRPr lang="ru-RU" dirty="0"/>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sp>
        <p:nvSpPr>
          <p:cNvPr id="202" name="Прямоугольник 6"/>
          <p:cNvSpPr txBox="1"/>
          <p:nvPr/>
        </p:nvSpPr>
        <p:spPr>
          <a:xfrm>
            <a:off x="4673169" y="384795"/>
            <a:ext cx="3096867" cy="10238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«Архив - 2025»</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extLst>
      <p:ext uri="{BB962C8B-B14F-4D97-AF65-F5344CB8AC3E}">
        <p14:creationId xmlns:p14="http://schemas.microsoft.com/office/powerpoint/2010/main" val="308405301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840711" y="2777567"/>
            <a:ext cx="2935471" cy="51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350729" y="3662504"/>
            <a:ext cx="5686816" cy="5732845"/>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algn="just" defTabSz="1300480">
              <a:defRPr>
                <a:solidFill>
                  <a:srgbClr val="385F90"/>
                </a:solidFill>
                <a:latin typeface="Helvetica"/>
                <a:ea typeface="Helvetica"/>
                <a:cs typeface="Helvetica"/>
                <a:sym typeface="Helvetica"/>
              </a:defRPr>
            </a:pPr>
            <a:r>
              <a:rPr lang="ru-RU" sz="1300" dirty="0"/>
              <a:t>Құрманғазы ат. Қазақ ұлттық консерваториясымен және М.Әуезов атындағы әдебиет және өнер институтымен бірлесе «Дала фольклорының антологиясы» және халық шығармашылығының үздік үлгілері кірген «Ұлы даланың көне сарындары» жинағын құру бойынша жұмыстар жүргізілуде.</a:t>
            </a:r>
          </a:p>
          <a:p>
            <a:pPr algn="just" defTabSz="1300480">
              <a:defRPr>
                <a:solidFill>
                  <a:srgbClr val="385F90"/>
                </a:solidFill>
                <a:latin typeface="Helvetica"/>
                <a:ea typeface="Helvetica"/>
                <a:cs typeface="Helvetica"/>
                <a:sym typeface="Helvetica"/>
              </a:defRPr>
            </a:pPr>
            <a:endParaRPr lang="kk-KZ" sz="1300" dirty="0"/>
          </a:p>
          <a:p>
            <a:pPr algn="just" defTabSz="1300480">
              <a:defRPr>
                <a:solidFill>
                  <a:srgbClr val="385F90"/>
                </a:solidFill>
                <a:latin typeface="Helvetica"/>
                <a:ea typeface="Helvetica"/>
                <a:cs typeface="Helvetica"/>
                <a:sym typeface="Helvetica"/>
              </a:defRPr>
            </a:pPr>
            <a:r>
              <a:rPr lang="ru-RU" sz="1300" dirty="0"/>
              <a:t>«Дала фольклорының антологиясы» онтомдығының алғашқы 5 томын баспаға дайындауда ұлттық эпостың таңдаулы үлгілері алғаш </a:t>
            </a:r>
            <a:r>
              <a:rPr lang="kk-KZ" sz="1300" dirty="0"/>
              <a:t>іріктеліп, олар түпнұсқаларымен, басылымдарымен салыстырылып, текстологиялық зерттеулерден кейінгі таңдаулы нұсқалары жіберілді. Оның 1-томы – көне эпос пен батырлар жыры, 2-томы – «Қырымның қырық батыры» жырлар топтамасы, 3-томы – тарихи жырлар, 4-томы – ғашықтық жырлар, 5-томында дастандар қамтылды.</a:t>
            </a:r>
          </a:p>
          <a:p>
            <a:pPr algn="just" defTabSz="1300480">
              <a:defRPr>
                <a:solidFill>
                  <a:srgbClr val="385F90"/>
                </a:solidFill>
                <a:latin typeface="Helvetica"/>
                <a:ea typeface="Helvetica"/>
                <a:cs typeface="Helvetica"/>
                <a:sym typeface="Helvetica"/>
              </a:defRPr>
            </a:pPr>
            <a:endParaRPr lang="kk-KZ" sz="1300" dirty="0"/>
          </a:p>
          <a:p>
            <a:pPr algn="just" defTabSz="1300480">
              <a:defRPr>
                <a:solidFill>
                  <a:srgbClr val="385F90"/>
                </a:solidFill>
                <a:latin typeface="Helvetica"/>
                <a:ea typeface="Helvetica"/>
                <a:cs typeface="Helvetica"/>
                <a:sym typeface="Helvetica"/>
              </a:defRPr>
            </a:pPr>
            <a:r>
              <a:rPr lang="ru-RU" sz="1300" dirty="0"/>
              <a:t>Дала фольклоры мен музыкасына мың жыл» жобасы аясында ҚР БҒМ  3 зерттеу бойынша жұмыс жүргізді:</a:t>
            </a:r>
          </a:p>
          <a:p>
            <a:pPr algn="just" defTabSz="1300480">
              <a:defRPr>
                <a:solidFill>
                  <a:srgbClr val="385F90"/>
                </a:solidFill>
                <a:latin typeface="Helvetica"/>
                <a:ea typeface="Helvetica"/>
                <a:cs typeface="Helvetica"/>
                <a:sym typeface="Helvetica"/>
              </a:defRPr>
            </a:pPr>
            <a:endParaRPr lang="ru-RU" sz="1300" dirty="0"/>
          </a:p>
          <a:p>
            <a:pPr algn="just" defTabSz="1300480">
              <a:defRPr>
                <a:solidFill>
                  <a:srgbClr val="385F90"/>
                </a:solidFill>
                <a:latin typeface="Helvetica"/>
                <a:ea typeface="Helvetica"/>
                <a:cs typeface="Helvetica"/>
                <a:sym typeface="Helvetica"/>
              </a:defRPr>
            </a:pPr>
            <a:r>
              <a:rPr lang="ru-RU" sz="1300" dirty="0"/>
              <a:t>1. «Қолжазба қорларын, фольклорлық экспедиция материалдарын жүйелеу және зерттеу, «Дала фольклорының антологиясын» қалыптастыру.</a:t>
            </a:r>
          </a:p>
          <a:p>
            <a:pPr algn="just" defTabSz="1300480">
              <a:defRPr>
                <a:solidFill>
                  <a:srgbClr val="385F90"/>
                </a:solidFill>
                <a:latin typeface="Helvetica"/>
                <a:ea typeface="Helvetica"/>
                <a:cs typeface="Helvetica"/>
                <a:sym typeface="Helvetica"/>
              </a:defRPr>
            </a:pPr>
            <a:endParaRPr lang="kk-KZ" sz="1300" dirty="0"/>
          </a:p>
          <a:p>
            <a:pPr algn="just" defTabSz="1300480">
              <a:defRPr>
                <a:solidFill>
                  <a:srgbClr val="385F90"/>
                </a:solidFill>
                <a:latin typeface="Helvetica"/>
                <a:ea typeface="Helvetica"/>
                <a:cs typeface="Helvetica"/>
                <a:sym typeface="Helvetica"/>
              </a:defRPr>
            </a:pPr>
            <a:r>
              <a:rPr lang="ru-RU" sz="1300" dirty="0"/>
              <a:t>2. «Фольклорлық музыкалық мұраны сақтау және жүйелеу, Ұлы Даланың көне уәждерінің таңдаулы үлгілерін жинау».</a:t>
            </a:r>
          </a:p>
          <a:p>
            <a:pPr algn="just" defTabSz="1300480">
              <a:defRPr>
                <a:solidFill>
                  <a:srgbClr val="385F90"/>
                </a:solidFill>
                <a:latin typeface="Helvetica"/>
                <a:ea typeface="Helvetica"/>
                <a:cs typeface="Helvetica"/>
                <a:sym typeface="Helvetica"/>
              </a:defRPr>
            </a:pPr>
            <a:endParaRPr lang="kk-KZ" sz="1300" dirty="0"/>
          </a:p>
          <a:p>
            <a:pPr algn="just" defTabSz="1300480">
              <a:defRPr>
                <a:solidFill>
                  <a:srgbClr val="385F90"/>
                </a:solidFill>
                <a:latin typeface="Helvetica"/>
                <a:ea typeface="Helvetica"/>
                <a:cs typeface="Helvetica"/>
                <a:sym typeface="Helvetica"/>
              </a:defRPr>
            </a:pPr>
            <a:r>
              <a:rPr lang="ru-RU" sz="1300" dirty="0"/>
              <a:t>3. «Ежелгі, ортағасырлық кезеңдегі жазба әдеби ескерткіштерді әзірлеу және зерттеу, ежелгі әдебиет антологиясын дайындау».</a:t>
            </a:r>
          </a:p>
          <a:p>
            <a:pPr algn="l" defTabSz="1300480">
              <a:defRPr>
                <a:solidFill>
                  <a:srgbClr val="385F90"/>
                </a:solidFill>
                <a:latin typeface="Helvetica"/>
                <a:ea typeface="Helvetica"/>
                <a:cs typeface="Helvetica"/>
                <a:sym typeface="Helvetica"/>
              </a:defRPr>
            </a:pPr>
            <a:endParaRPr sz="1300" dirty="0"/>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3665251"/>
            <a:ext cx="5686566" cy="3578409"/>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ru-RU" dirty="0"/>
              <a:t>«Дала фольклорының антологиясы» жинақталады;</a:t>
            </a:r>
          </a:p>
          <a:p>
            <a:r>
              <a:rPr lang="ru-RU" dirty="0"/>
              <a:t>жоба бойынша ұлттық музыкалық мұралар толыққанды цифрландырылып, интер¬нет желісінде қолжетімді болады;</a:t>
            </a:r>
          </a:p>
          <a:p>
            <a:r>
              <a:rPr lang="ru-RU" dirty="0"/>
              <a:t>Ұлы даланың фольклоры және әуендерімен барша әлем халықтары таныса алады;</a:t>
            </a:r>
          </a:p>
          <a:p>
            <a:r>
              <a:rPr lang="ru-RU" dirty="0"/>
              <a:t>ежелгі заманнан бергі жазба мұралары мен әдеби жәдігерлері топтастырылып, жүйеленіп, зерттеліп, жас ұрпақ назарына ұсынылады;</a:t>
            </a:r>
          </a:p>
          <a:p>
            <a:r>
              <a:rPr lang="ru-RU" dirty="0"/>
              <a:t>Ұлы дала мұрагерлері, халық ауыз әдебиетінің таңдаулы үлгілері жинақталады;</a:t>
            </a:r>
          </a:p>
          <a:p>
            <a:r>
              <a:rPr lang="en-US" dirty="0"/>
              <a:t>RUH.KZ </a:t>
            </a:r>
            <a:r>
              <a:rPr lang="ru-RU" dirty="0"/>
              <a:t>порталында цифрлы форматта «Дала фольклорының антологиясы» томдарын көруге мүмкіндік болады.</a:t>
            </a:r>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1908159"/>
            <a:ext cx="11314995" cy="408311"/>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kk-KZ" dirty="0"/>
              <a:t>Мақсаты - қазақ фольклоры мен музыкасын сақтау және насихаттау</a:t>
            </a:r>
            <a:r>
              <a:rPr lang="ru-RU" dirty="0"/>
              <a:t>.</a:t>
            </a:r>
            <a:endParaRPr dirty="0">
              <a:latin typeface="Times New Roman"/>
              <a:ea typeface="Times New Roman"/>
              <a:cs typeface="Times New Roman"/>
              <a:sym typeface="Times New Roman"/>
            </a:endParaRPr>
          </a:p>
        </p:txBody>
      </p:sp>
      <p:sp>
        <p:nvSpPr>
          <p:cNvPr id="178" name="Прямоугольник 6"/>
          <p:cNvSpPr txBox="1"/>
          <p:nvPr/>
        </p:nvSpPr>
        <p:spPr>
          <a:xfrm>
            <a:off x="1747961" y="423198"/>
            <a:ext cx="9508879"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«Дала фольклоры мен музыкасының мың жылы»</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30264162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2" descr="Picture 2"/>
          <p:cNvPicPr>
            <a:picLocks noChangeAspect="1"/>
          </p:cNvPicPr>
          <p:nvPr/>
        </p:nvPicPr>
        <p:blipFill>
          <a:blip r:embed="rId2"/>
          <a:stretch>
            <a:fillRect/>
          </a:stretch>
        </p:blipFill>
        <p:spPr>
          <a:xfrm>
            <a:off x="2255" y="0"/>
            <a:ext cx="13002545" cy="9753601"/>
          </a:xfrm>
          <a:prstGeom prst="rect">
            <a:avLst/>
          </a:prstGeom>
          <a:ln w="12700">
            <a:miter lim="400000"/>
          </a:ln>
        </p:spPr>
      </p:pic>
      <p:sp>
        <p:nvSpPr>
          <p:cNvPr id="160" name="Прямоугольник 6"/>
          <p:cNvSpPr txBox="1"/>
          <p:nvPr/>
        </p:nvSpPr>
        <p:spPr>
          <a:xfrm>
            <a:off x="4094130" y="416820"/>
            <a:ext cx="5062149" cy="577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kk-KZ" dirty="0"/>
              <a:t>Қарастыралатын сұрақтар</a:t>
            </a:r>
            <a:endParaRPr dirty="0"/>
          </a:p>
        </p:txBody>
      </p:sp>
      <p:sp>
        <p:nvSpPr>
          <p:cNvPr id="161" name="Школьники…"/>
          <p:cNvSpPr txBox="1"/>
          <p:nvPr/>
        </p:nvSpPr>
        <p:spPr>
          <a:xfrm>
            <a:off x="4541694" y="1802329"/>
            <a:ext cx="4174528" cy="841256"/>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a:solidFill>
                  <a:srgbClr val="385F90"/>
                </a:solidFill>
              </a:defRPr>
            </a:pPr>
            <a:r>
              <a:rPr lang="kk-KZ" dirty="0"/>
              <a:t>1. Арнайы жобалар: «Тұлғаны дамыту»</a:t>
            </a:r>
          </a:p>
        </p:txBody>
      </p:sp>
      <p:sp>
        <p:nvSpPr>
          <p:cNvPr id="163" name="Молодежь…"/>
          <p:cNvSpPr txBox="1"/>
          <p:nvPr/>
        </p:nvSpPr>
        <p:spPr>
          <a:xfrm>
            <a:off x="4541694" y="3610941"/>
            <a:ext cx="4174528" cy="1210588"/>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a:solidFill>
                  <a:srgbClr val="385F90"/>
                </a:solidFill>
              </a:defRPr>
            </a:pPr>
            <a:r>
              <a:rPr lang="ru-RU" dirty="0"/>
              <a:t>2. Арнайы жобалар: «Б</a:t>
            </a:r>
            <a:r>
              <a:rPr lang="kk-KZ" dirty="0"/>
              <a:t>іртұтас ұлтты қалыптастыру»</a:t>
            </a:r>
            <a:endParaRPr dirty="0"/>
          </a:p>
        </p:txBody>
      </p:sp>
      <p:sp>
        <p:nvSpPr>
          <p:cNvPr id="164" name="Взрослые…"/>
          <p:cNvSpPr txBox="1"/>
          <p:nvPr/>
        </p:nvSpPr>
        <p:spPr>
          <a:xfrm>
            <a:off x="4541694" y="5406451"/>
            <a:ext cx="4237389" cy="1949252"/>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a:solidFill>
                  <a:srgbClr val="385F90"/>
                </a:solidFill>
              </a:defRPr>
            </a:pPr>
            <a:r>
              <a:rPr lang="ru-RU" dirty="0"/>
              <a:t>3</a:t>
            </a:r>
            <a:r>
              <a:rPr lang="kk-KZ" dirty="0"/>
              <a:t>. Арнайы жобалар: «Мемлекеттің, азаматтық қоғамның және жергілікті қауымдастықтардың дамуы»</a:t>
            </a:r>
          </a:p>
        </p:txBody>
      </p:sp>
      <p:pic>
        <p:nvPicPr>
          <p:cNvPr id="2" name="Рисунок 1"/>
          <p:cNvPicPr>
            <a:picLocks noChangeAspect="1"/>
          </p:cNvPicPr>
          <p:nvPr/>
        </p:nvPicPr>
        <p:blipFill>
          <a:blip r:embed="rId3"/>
          <a:stretch>
            <a:fillRect/>
          </a:stretch>
        </p:blipFill>
        <p:spPr>
          <a:xfrm>
            <a:off x="10985326" y="-140340"/>
            <a:ext cx="1814198" cy="1814198"/>
          </a:xfrm>
          <a:prstGeom prst="rect">
            <a:avLst/>
          </a:prstGeom>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326568" y="1742751"/>
            <a:ext cx="3786512" cy="1087477"/>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312408" y="3373522"/>
            <a:ext cx="12204615" cy="4042132"/>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pPr algn="just"/>
            <a:r>
              <a:rPr lang="ru-RU" dirty="0"/>
              <a:t>–	өңірлік деңгейде арнайы жобаны үйлестіру және іске асыру;</a:t>
            </a:r>
          </a:p>
          <a:p>
            <a:pPr algn="just"/>
            <a:endParaRPr lang="ru-RU" dirty="0"/>
          </a:p>
          <a:p>
            <a:pPr algn="just"/>
            <a:r>
              <a:rPr lang="ru-RU" dirty="0"/>
              <a:t>–	жергілікті жердегі халық ауыз әдебиетінің таңдаулы үлгілері – ертегілері, аңыз-әпсаналары, қиссалары мен эпостарын жинақтау;</a:t>
            </a:r>
          </a:p>
          <a:p>
            <a:pPr algn="just"/>
            <a:endParaRPr lang="ru-RU" dirty="0"/>
          </a:p>
          <a:p>
            <a:pPr algn="just"/>
            <a:r>
              <a:rPr lang="ru-RU" dirty="0"/>
              <a:t>–	өңірлік сараптамалық кеңестердің отырыстарында аталған арнайы жобаны сәтті жүзеге асыру, ұлттық музыка мен фольклор қорын мазмұнды әрі тың дүниелермен толықтыруды қарастыру;</a:t>
            </a:r>
          </a:p>
          <a:p>
            <a:pPr algn="just"/>
            <a:endParaRPr lang="ru-RU" dirty="0"/>
          </a:p>
          <a:p>
            <a:pPr algn="just"/>
            <a:r>
              <a:rPr lang="ru-RU" dirty="0"/>
              <a:t>–	 өңірлердегі музыкалық университет, академия, консерватория, өнер мектептері т.б тарапынан ұлы дала музыкасы мен фольклоры бойынша ақпараттық-анықтамалық материалдарды әзірлеу;</a:t>
            </a:r>
          </a:p>
          <a:p>
            <a:pPr algn="just"/>
            <a:endParaRPr lang="ru-RU" dirty="0"/>
          </a:p>
          <a:p>
            <a:pPr algn="just"/>
            <a:r>
              <a:rPr lang="ru-RU" dirty="0"/>
              <a:t>–	әр өңірдің ән мектебі, жергілікті әнші-сазгерлердің музыкаларын  </a:t>
            </a:r>
            <a:r>
              <a:rPr lang="en-US" dirty="0"/>
              <a:t>CD </a:t>
            </a:r>
            <a:r>
              <a:rPr lang="ru-RU" dirty="0"/>
              <a:t>дисктерге басып шығару, мобильді қосымша әзірлеп, халық арасында насихаттау.</a:t>
            </a:r>
          </a:p>
          <a:p>
            <a:pPr algn="just"/>
            <a:endParaRPr lang="ru-RU" dirty="0"/>
          </a:p>
          <a:p>
            <a:pPr algn="just"/>
            <a:r>
              <a:rPr lang="ru-RU" dirty="0"/>
              <a:t>–	ақпараттық сүйемелдеуді қамтамасыз ету: арнайы жобаны – БАҚ, әлеуметтік желілерде, сыртқы жарнамаларда, халық көп жиналатын жерлердегі лэд-экрандарда роликтер көрсету.</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dirty="0">
              <a:latin typeface="Times New Roman"/>
              <a:ea typeface="Times New Roman"/>
              <a:cs typeface="Times New Roman"/>
              <a:sym typeface="Times New Roman"/>
            </a:endParaRPr>
          </a:p>
        </p:txBody>
      </p:sp>
      <p:sp>
        <p:nvSpPr>
          <p:cNvPr id="202" name="Прямоугольник 6"/>
          <p:cNvSpPr txBox="1"/>
          <p:nvPr/>
        </p:nvSpPr>
        <p:spPr>
          <a:xfrm>
            <a:off x="1660276" y="380905"/>
            <a:ext cx="9508880"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«Дала фольклоры мен музыкасының мың жылы»</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extLst>
      <p:ext uri="{BB962C8B-B14F-4D97-AF65-F5344CB8AC3E}">
        <p14:creationId xmlns:p14="http://schemas.microsoft.com/office/powerpoint/2010/main" val="312429502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800294" y="3675902"/>
            <a:ext cx="2935471" cy="51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3505791"/>
            <a:ext cx="2087310" cy="900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731014" y="3372520"/>
            <a:ext cx="4432361" cy="6409954"/>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Жобаның іске асу мерзімінде барлығы 2524 шара өткізілген. Халықты ең көп қамтыған Маңғыстау (421 іс-шара, 97408 адам)  мен Қарағанды облыстары (11 іс-шара, 88 843 адам</a:t>
            </a:r>
            <a:r>
              <a:rPr lang="kk-KZ" sz="1400" dirty="0">
                <a:sym typeface="Helvetica"/>
              </a:rPr>
              <a:t>).</a:t>
            </a:r>
            <a:endParaRPr lang="ru-RU" sz="1400" dirty="0">
              <a:sym typeface="Helvetica"/>
            </a:endParaRPr>
          </a:p>
          <a:p>
            <a:pPr algn="just" defTabSz="1300480">
              <a:defRPr>
                <a:solidFill>
                  <a:srgbClr val="385F90"/>
                </a:solidFill>
                <a:latin typeface="Helvetica"/>
                <a:ea typeface="Helvetica"/>
                <a:cs typeface="Helvetica"/>
                <a:sym typeface="Helvetica"/>
              </a:defRPr>
            </a:pPr>
            <a:endParaRPr lang="ru-RU" sz="1400" dirty="0">
              <a:solidFill>
                <a:schemeClr val="accent1">
                  <a:lumMod val="75000"/>
                </a:schemeClr>
              </a:solidFill>
            </a:endParaRPr>
          </a:p>
          <a:p>
            <a:pPr algn="just"/>
            <a:r>
              <a:rPr lang="kk-KZ" sz="1400" dirty="0">
                <a:solidFill>
                  <a:schemeClr val="accent1">
                    <a:lumMod val="75000"/>
                  </a:schemeClr>
                </a:solidFill>
              </a:rPr>
              <a:t>Жоба аясында «Ұлы даланың ұлы есімдері» оқу-ағарту энциклопедиялық саябағын құру тұжырымдамасы әзірленді. Ұлы есімдердің тізімі (100 есім) жасалып, «Ұлы даланың ұлы есімдері» оқу-ағарту энциклопедиялық саябағының (онлайн-платформа) интерактивті нұсқасы (картасы) әзірленді. </a:t>
            </a:r>
            <a:endParaRPr lang="ru-RU" sz="1400" dirty="0">
              <a:solidFill>
                <a:schemeClr val="accent1">
                  <a:lumMod val="75000"/>
                </a:schemeClr>
              </a:solidFill>
            </a:endParaRPr>
          </a:p>
          <a:p>
            <a:pPr algn="l" defTabSz="1300480">
              <a:defRPr>
                <a:solidFill>
                  <a:srgbClr val="385F90"/>
                </a:solidFill>
                <a:latin typeface="Helvetica"/>
                <a:ea typeface="Helvetica"/>
                <a:cs typeface="Helvetica"/>
                <a:sym typeface="Helvetica"/>
              </a:defRPr>
            </a:pPr>
            <a:endParaRPr lang="ru-RU" sz="1600" dirty="0"/>
          </a:p>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Ресей мемлекеттік кино-фотоқұжаттар архивінің қорынан әртүрлі кезеңдегі тарихи тұлғалардың             105-тен астам фотосуреті табылды.</a:t>
            </a:r>
          </a:p>
          <a:p>
            <a:pPr algn="l" defTabSz="1300480">
              <a:defRPr>
                <a:solidFill>
                  <a:srgbClr val="385F90"/>
                </a:solidFill>
                <a:latin typeface="Helvetica"/>
                <a:ea typeface="Helvetica"/>
                <a:cs typeface="Helvetica"/>
                <a:sym typeface="Helvetica"/>
              </a:defRPr>
            </a:pPr>
            <a:endParaRPr lang="kk-KZ" sz="1400" dirty="0">
              <a:solidFill>
                <a:schemeClr val="accent1">
                  <a:lumMod val="75000"/>
                </a:schemeClr>
              </a:solidFill>
              <a:sym typeface="Helvetica"/>
            </a:endParaRPr>
          </a:p>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Алғаш рет X ғасырдың әдеби ескерткіші «Алтун ярук» қазақ тіліне аударылды. </a:t>
            </a:r>
          </a:p>
          <a:p>
            <a:pPr algn="l" defTabSz="1300480">
              <a:defRPr>
                <a:solidFill>
                  <a:srgbClr val="385F90"/>
                </a:solidFill>
                <a:latin typeface="Helvetica"/>
                <a:ea typeface="Helvetica"/>
                <a:cs typeface="Helvetica"/>
                <a:sym typeface="Helvetica"/>
              </a:defRPr>
            </a:pPr>
            <a:endParaRPr lang="kk-KZ" sz="1400" dirty="0">
              <a:solidFill>
                <a:schemeClr val="accent1">
                  <a:lumMod val="75000"/>
                </a:schemeClr>
              </a:solidFill>
              <a:sym typeface="Helvetica"/>
            </a:endParaRPr>
          </a:p>
          <a:p>
            <a:pPr algn="l" defTabSz="1300480">
              <a:defRPr>
                <a:solidFill>
                  <a:srgbClr val="385F90"/>
                </a:solidFill>
                <a:latin typeface="Helvetica"/>
                <a:ea typeface="Helvetica"/>
                <a:cs typeface="Helvetica"/>
                <a:sym typeface="Helvetica"/>
              </a:defRPr>
            </a:pPr>
            <a:r>
              <a:rPr lang="kk-KZ" sz="1400" dirty="0">
                <a:solidFill>
                  <a:schemeClr val="accent1">
                    <a:lumMod val="75000"/>
                  </a:schemeClr>
                </a:solidFill>
                <a:sym typeface="Helvetica"/>
              </a:rPr>
              <a:t>«Ұлы даланың ұлы есімдері</a:t>
            </a:r>
            <a:r>
              <a:rPr lang="kk-KZ" sz="1400" i="1" dirty="0">
                <a:solidFill>
                  <a:schemeClr val="accent1">
                    <a:lumMod val="75000"/>
                  </a:schemeClr>
                </a:solidFill>
                <a:sym typeface="Helvetica"/>
              </a:rPr>
              <a:t>» (екітомдық, Алматы: 2019. – 563 б.) кітабы жарық көрді. Ж</a:t>
            </a:r>
            <a:r>
              <a:rPr lang="kk-KZ" sz="1400" dirty="0">
                <a:solidFill>
                  <a:schemeClr val="accent1">
                    <a:lumMod val="75000"/>
                  </a:schemeClr>
                </a:solidFill>
                <a:sym typeface="Helvetica"/>
              </a:rPr>
              <a:t>обаны іске асыру барысында зерттеу нәтижелерін апробациялау мақсатында 6 ғылыми-практикалық іс-шара өткізілді: оның ішінде 5 дөңгелек үстел және 1 халықаралық конференция өтті.</a:t>
            </a:r>
            <a:endParaRPr lang="ru-RU" sz="1400" dirty="0">
              <a:solidFill>
                <a:schemeClr val="accent1">
                  <a:lumMod val="75000"/>
                </a:schemeClr>
              </a:solidFill>
              <a:sym typeface="Helvetica"/>
            </a:endParaRPr>
          </a:p>
          <a:p>
            <a:pPr algn="l" defTabSz="1300480">
              <a:defRPr>
                <a:solidFill>
                  <a:srgbClr val="385F90"/>
                </a:solidFill>
                <a:latin typeface="Helvetica"/>
                <a:ea typeface="Helvetica"/>
                <a:cs typeface="Helvetica"/>
                <a:sym typeface="Helvetica"/>
              </a:defRPr>
            </a:pPr>
            <a:endParaRPr sz="1400" dirty="0">
              <a:solidFill>
                <a:schemeClr val="accent1">
                  <a:lumMod val="75000"/>
                </a:schemeClr>
              </a:solidFill>
            </a:endParaRP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4542071"/>
            <a:ext cx="5686566" cy="4070852"/>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pPr lvl="0"/>
            <a:r>
              <a:rPr lang="kk-KZ" dirty="0"/>
              <a:t>Нұр-сұлтан қаласында ашық аспан астындағы оқу-ағарту саябағы салынады;</a:t>
            </a:r>
            <a:endParaRPr lang="ru-RU" dirty="0"/>
          </a:p>
          <a:p>
            <a:r>
              <a:rPr lang="kk-KZ" dirty="0"/>
              <a:t>Қазақтың әдебиет саласындағы ұлы есімдердің шығармалары әлем тілдеріне аударылады;</a:t>
            </a:r>
          </a:p>
          <a:p>
            <a:pPr lvl="0"/>
            <a:r>
              <a:rPr lang="kk-KZ" dirty="0"/>
              <a:t>Тарихи тұлғалар мен ұлы дала есімдерін танытатын деректі фильмдер мен кинолар жарық көреді;</a:t>
            </a:r>
            <a:endParaRPr lang="ru-RU" dirty="0"/>
          </a:p>
          <a:p>
            <a:pPr lvl="0"/>
            <a:r>
              <a:rPr lang="kk-KZ" dirty="0"/>
              <a:t>Саябаққа енетін тұлғалардың есімдерін халық танып, ұлттық бірегейлік артады;</a:t>
            </a:r>
            <a:endParaRPr lang="ru-RU" dirty="0"/>
          </a:p>
          <a:p>
            <a:pPr lvl="0"/>
            <a:r>
              <a:rPr lang="kk-KZ" dirty="0"/>
              <a:t>халықтың тарихи санасын қалыптастыру жолында іргелі зерттеулер жүргізіледі;</a:t>
            </a:r>
          </a:p>
          <a:p>
            <a:r>
              <a:rPr lang="kk-KZ" dirty="0"/>
              <a:t>өңірлерді ұлы тұлғаларға арналған көшелердің есімдері беріліп, ескерткіштер бой көтереді;</a:t>
            </a:r>
            <a:endParaRPr lang="ru-RU" dirty="0"/>
          </a:p>
          <a:p>
            <a:r>
              <a:rPr lang="kk-KZ" dirty="0"/>
              <a:t>тарихтағы тың деректер анықталып, тарихи сана жаңғырады</a:t>
            </a:r>
            <a:endParaRPr lang="ru-RU" dirty="0"/>
          </a:p>
          <a:p>
            <a:pPr lvl="0"/>
            <a:endParaRPr lang="ru-RU" dirty="0"/>
          </a:p>
        </p:txBody>
      </p:sp>
      <p:pic>
        <p:nvPicPr>
          <p:cNvPr id="175" name="Picture 17" descr="Picture 17"/>
          <p:cNvPicPr>
            <a:picLocks noChangeAspect="1"/>
          </p:cNvPicPr>
          <p:nvPr/>
        </p:nvPicPr>
        <p:blipFill>
          <a:blip r:embed="rId3"/>
          <a:stretch>
            <a:fillRect/>
          </a:stretch>
        </p:blipFill>
        <p:spPr>
          <a:xfrm>
            <a:off x="6887583" y="339927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580702" y="2566986"/>
            <a:ext cx="709479" cy="709479"/>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1677327"/>
            <a:ext cx="11314995" cy="869976"/>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r>
              <a:rPr lang="ru-RU" dirty="0">
                <a:solidFill>
                  <a:schemeClr val="accent1">
                    <a:lumMod val="75000"/>
                  </a:schemeClr>
                </a:solidFill>
              </a:rPr>
              <a:t>Мақсаты – </a:t>
            </a:r>
            <a:r>
              <a:rPr lang="kk-KZ" dirty="0">
                <a:solidFill>
                  <a:schemeClr val="accent1">
                    <a:lumMod val="75000"/>
                  </a:schemeClr>
                </a:solidFill>
              </a:rPr>
              <a:t>Ұлттың тарихи санасын қалыптастырып, ұлтымыздың ұлы перзенттерін ұлықтауды әрі қарай жалғастыру.</a:t>
            </a:r>
            <a:endParaRPr lang="ru-RU" dirty="0">
              <a:solidFill>
                <a:schemeClr val="accent1">
                  <a:lumMod val="75000"/>
                </a:schemeClr>
              </a:solidFill>
            </a:endParaRPr>
          </a:p>
        </p:txBody>
      </p:sp>
      <p:sp>
        <p:nvSpPr>
          <p:cNvPr id="178" name="Прямоугольник 6"/>
          <p:cNvSpPr txBox="1"/>
          <p:nvPr/>
        </p:nvSpPr>
        <p:spPr>
          <a:xfrm>
            <a:off x="3657139" y="423198"/>
            <a:ext cx="5690527"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«Ұлы даланың ұлы есімдері» </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288989" y="1565971"/>
            <a:ext cx="4266288" cy="841256"/>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400091" y="2980726"/>
            <a:ext cx="12204615" cy="3303468"/>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pPr algn="just"/>
            <a:r>
              <a:rPr lang="ru-RU" dirty="0"/>
              <a:t>-</a:t>
            </a:r>
            <a:r>
              <a:rPr lang="kk-KZ" dirty="0"/>
              <a:t>жобаны іске асыру бойынша өңірлік сараптамалық кеңес отырыстарын өткізу;</a:t>
            </a:r>
            <a:endParaRPr lang="ru-RU" dirty="0"/>
          </a:p>
          <a:p>
            <a:pPr algn="just"/>
            <a:endParaRPr lang="ru-RU" dirty="0"/>
          </a:p>
          <a:p>
            <a:pPr algn="just"/>
            <a:r>
              <a:rPr lang="ru-RU" dirty="0"/>
              <a:t>-</a:t>
            </a:r>
            <a:r>
              <a:rPr lang="kk-KZ" dirty="0"/>
              <a:t>әр өңірдегі ұлы есімдерді жаңғыртып, дәріптеу жұмыстарын жүргізу;</a:t>
            </a:r>
          </a:p>
          <a:p>
            <a:pPr algn="just"/>
            <a:endParaRPr lang="ru-RU" dirty="0"/>
          </a:p>
          <a:p>
            <a:pPr algn="just"/>
            <a:r>
              <a:rPr lang="ru-RU" dirty="0"/>
              <a:t>- </a:t>
            </a:r>
            <a:r>
              <a:rPr lang="kk-KZ" dirty="0"/>
              <a:t>билбордтарда ұлы есімдердің қанатты сөздері немесе қысқаша өмір деректерін жазу;</a:t>
            </a:r>
            <a:endParaRPr lang="ru-RU" dirty="0"/>
          </a:p>
          <a:p>
            <a:pPr algn="just"/>
            <a:endParaRPr lang="ru-RU" dirty="0"/>
          </a:p>
          <a:p>
            <a:pPr algn="just"/>
            <a:r>
              <a:rPr lang="ru-RU" dirty="0"/>
              <a:t>-</a:t>
            </a:r>
            <a:r>
              <a:rPr lang="kk-KZ" dirty="0"/>
              <a:t>облыс, аудан, ауылдарда көше аттарын тарихи тұлғалар есіміне өзгерту жұмыстарын жүргізу;</a:t>
            </a:r>
            <a:endParaRPr lang="ru-RU" dirty="0"/>
          </a:p>
          <a:p>
            <a:pPr algn="just"/>
            <a:endParaRPr lang="ru-RU" dirty="0"/>
          </a:p>
          <a:p>
            <a:pPr marL="285750" lvl="0" indent="-285750" algn="just">
              <a:buFontTx/>
              <a:buChar char="-"/>
            </a:pPr>
            <a:r>
              <a:rPr lang="kk-KZ" dirty="0"/>
              <a:t>өңірлік, республикалық БАҚ, телеарналармен ақпараттық байланыс орнатып, атқарылған жұмыстар бойынша ақпарат тарату;</a:t>
            </a:r>
          </a:p>
          <a:p>
            <a:pPr marL="285750" lvl="0" indent="-285750" algn="just">
              <a:buFontTx/>
              <a:buChar char="-"/>
            </a:pPr>
            <a:endParaRPr lang="kk-KZ" dirty="0"/>
          </a:p>
          <a:p>
            <a:pPr marL="285750" indent="-285750" algn="just">
              <a:buFontTx/>
              <a:buChar char="-"/>
            </a:pPr>
            <a:r>
              <a:rPr lang="kk-KZ" dirty="0"/>
              <a:t>өңірдегі тарихшылармен өзге де ұлы есімдерді зерттеу, зерделеу жұмыстарын ұйымдастыру.</a:t>
            </a:r>
            <a:endParaRPr lang="ru-RU" dirty="0"/>
          </a:p>
          <a:p>
            <a:pPr marL="285750" lvl="0" indent="-285750" algn="just">
              <a:buFontTx/>
              <a:buChar char="-"/>
            </a:pPr>
            <a:endParaRPr lang="ru-RU" dirty="0"/>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dirty="0">
              <a:latin typeface="Times New Roman"/>
              <a:ea typeface="Times New Roman"/>
              <a:cs typeface="Times New Roman"/>
              <a:sym typeface="Times New Roman"/>
            </a:endParaRPr>
          </a:p>
        </p:txBody>
      </p:sp>
      <p:sp>
        <p:nvSpPr>
          <p:cNvPr id="202" name="Прямоугольник 6"/>
          <p:cNvSpPr txBox="1"/>
          <p:nvPr/>
        </p:nvSpPr>
        <p:spPr>
          <a:xfrm>
            <a:off x="3336984" y="281174"/>
            <a:ext cx="5690527"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«Ұлы даланың ұлы есімдері» </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2" descr="Picture 2"/>
          <p:cNvPicPr>
            <a:picLocks noChangeAspect="1"/>
          </p:cNvPicPr>
          <p:nvPr/>
        </p:nvPicPr>
        <p:blipFill>
          <a:blip r:embed="rId2"/>
          <a:stretch>
            <a:fillRect/>
          </a:stretch>
        </p:blipFill>
        <p:spPr>
          <a:xfrm>
            <a:off x="2255" y="0"/>
            <a:ext cx="13002545" cy="9753601"/>
          </a:xfrm>
          <a:prstGeom prst="rect">
            <a:avLst/>
          </a:prstGeom>
          <a:ln w="12700">
            <a:miter lim="400000"/>
          </a:ln>
        </p:spPr>
      </p:pic>
      <p:sp>
        <p:nvSpPr>
          <p:cNvPr id="164" name="Взрослые…"/>
          <p:cNvSpPr txBox="1"/>
          <p:nvPr/>
        </p:nvSpPr>
        <p:spPr>
          <a:xfrm>
            <a:off x="4541694" y="3164292"/>
            <a:ext cx="4237389" cy="1949252"/>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a:solidFill>
                  <a:srgbClr val="385F90"/>
                </a:solidFill>
              </a:defRPr>
            </a:pPr>
            <a:r>
              <a:rPr lang="ru-RU" dirty="0"/>
              <a:t>3. Арнайы жобалар: «Мемлекеттің, азаматтық қоғамның және жергілікті қауымдастықтардың дамуы»</a:t>
            </a:r>
          </a:p>
        </p:txBody>
      </p:sp>
      <p:pic>
        <p:nvPicPr>
          <p:cNvPr id="2" name="Рисунок 1"/>
          <p:cNvPicPr>
            <a:picLocks noChangeAspect="1"/>
          </p:cNvPicPr>
          <p:nvPr/>
        </p:nvPicPr>
        <p:blipFill>
          <a:blip r:embed="rId3"/>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12385563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726401" y="2799082"/>
            <a:ext cx="2935471" cy="51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350729" y="3662504"/>
            <a:ext cx="5686816" cy="4224740"/>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algn="l" defTabSz="1300480">
              <a:defRPr>
                <a:solidFill>
                  <a:srgbClr val="385F90"/>
                </a:solidFill>
                <a:latin typeface="Helvetica"/>
                <a:ea typeface="Helvetica"/>
                <a:cs typeface="Helvetica"/>
                <a:sym typeface="Helvetica"/>
              </a:defRPr>
            </a:pPr>
            <a:r>
              <a:rPr lang="ru-RU" sz="1400" dirty="0" err="1"/>
              <a:t>Ауылдық</a:t>
            </a:r>
            <a:r>
              <a:rPr lang="ru-RU" sz="1400" dirty="0"/>
              <a:t> </a:t>
            </a:r>
            <a:r>
              <a:rPr lang="ru-RU" sz="1400" dirty="0" err="1"/>
              <a:t>елді</a:t>
            </a:r>
            <a:r>
              <a:rPr lang="ru-RU" sz="1400" dirty="0"/>
              <a:t> </a:t>
            </a:r>
            <a:r>
              <a:rPr lang="ru-RU" sz="1400" dirty="0" err="1"/>
              <a:t>мекендердің</a:t>
            </a:r>
            <a:r>
              <a:rPr lang="ru-RU" sz="1400" dirty="0"/>
              <a:t> әлеуметтік-</a:t>
            </a:r>
            <a:r>
              <a:rPr lang="ru-RU" sz="1400" dirty="0" err="1"/>
              <a:t>экономикалық</a:t>
            </a:r>
            <a:r>
              <a:rPr lang="ru-RU" sz="1400" dirty="0"/>
              <a:t> даму </a:t>
            </a:r>
            <a:r>
              <a:rPr lang="ru-RU" sz="1400" dirty="0" err="1"/>
              <a:t>әлеуетін</a:t>
            </a:r>
            <a:r>
              <a:rPr lang="ru-RU" sz="1400" dirty="0"/>
              <a:t> </a:t>
            </a:r>
            <a:r>
              <a:rPr lang="ru-RU" sz="1400" dirty="0" err="1"/>
              <a:t>айқындау</a:t>
            </a:r>
            <a:r>
              <a:rPr lang="ru-RU" sz="1400" dirty="0"/>
              <a:t> </a:t>
            </a:r>
            <a:r>
              <a:rPr lang="ru-RU" sz="1400" dirty="0" err="1"/>
              <a:t>әдістемесі</a:t>
            </a:r>
            <a:r>
              <a:rPr lang="ru-RU" sz="1400" dirty="0"/>
              <a:t> </a:t>
            </a:r>
            <a:r>
              <a:rPr lang="ru-RU" sz="1400" dirty="0" err="1"/>
              <a:t>өзектендіріліп</a:t>
            </a:r>
            <a:r>
              <a:rPr lang="ru-RU" sz="1400" dirty="0"/>
              <a:t>, оның аясында 6,6 млн </a:t>
            </a:r>
            <a:r>
              <a:rPr lang="ru-RU" sz="1400" dirty="0" err="1"/>
              <a:t>адам</a:t>
            </a:r>
            <a:r>
              <a:rPr lang="ru-RU" sz="1400" dirty="0"/>
              <a:t> </a:t>
            </a:r>
            <a:r>
              <a:rPr lang="ru-RU" sz="1400" dirty="0" err="1"/>
              <a:t>немесе</a:t>
            </a:r>
            <a:r>
              <a:rPr lang="ru-RU" sz="1400" dirty="0"/>
              <a:t> </a:t>
            </a:r>
            <a:r>
              <a:rPr lang="ru-RU" sz="1400" dirty="0" err="1"/>
              <a:t>ауыл</a:t>
            </a:r>
            <a:r>
              <a:rPr lang="ru-RU" sz="1400" dirty="0"/>
              <a:t> </a:t>
            </a:r>
            <a:r>
              <a:rPr lang="ru-RU" sz="1400" dirty="0" err="1"/>
              <a:t>тұрғындарының</a:t>
            </a:r>
            <a:r>
              <a:rPr lang="ru-RU" sz="1400" dirty="0"/>
              <a:t> 85%-ы </a:t>
            </a:r>
            <a:r>
              <a:rPr lang="ru-RU" sz="1400" dirty="0" err="1"/>
              <a:t>тұратын</a:t>
            </a:r>
            <a:r>
              <a:rPr lang="ru-RU" sz="1400" dirty="0"/>
              <a:t> 3 477 </a:t>
            </a:r>
            <a:r>
              <a:rPr lang="ru-RU" sz="1400" dirty="0" err="1"/>
              <a:t>ауылдық</a:t>
            </a:r>
            <a:r>
              <a:rPr lang="ru-RU" sz="1400" dirty="0"/>
              <a:t> </a:t>
            </a:r>
            <a:r>
              <a:rPr lang="ru-RU" sz="1400" dirty="0" err="1"/>
              <a:t>елді</a:t>
            </a:r>
            <a:r>
              <a:rPr lang="ru-RU" sz="1400" dirty="0"/>
              <a:t> </a:t>
            </a:r>
            <a:r>
              <a:rPr lang="ru-RU" sz="1400" dirty="0" err="1"/>
              <a:t>мекен</a:t>
            </a:r>
            <a:r>
              <a:rPr lang="ru-RU" sz="1400" dirty="0"/>
              <a:t> </a:t>
            </a:r>
            <a:r>
              <a:rPr lang="ru-RU" sz="1400" dirty="0" err="1"/>
              <a:t>іріктеп</a:t>
            </a:r>
            <a:r>
              <a:rPr lang="ru-RU" sz="1400" dirty="0"/>
              <a:t> </a:t>
            </a:r>
            <a:r>
              <a:rPr lang="ru-RU" sz="1400" dirty="0" err="1"/>
              <a:t>алынды</a:t>
            </a:r>
            <a:r>
              <a:rPr lang="ru-RU" sz="1400" dirty="0"/>
              <a:t>.</a:t>
            </a:r>
          </a:p>
          <a:p>
            <a:pPr algn="l" defTabSz="1300480">
              <a:defRPr>
                <a:solidFill>
                  <a:srgbClr val="385F90"/>
                </a:solidFill>
                <a:latin typeface="Helvetica"/>
                <a:ea typeface="Helvetica"/>
                <a:cs typeface="Helvetica"/>
                <a:sym typeface="Helvetica"/>
              </a:defRPr>
            </a:pPr>
            <a:endParaRPr lang="ru-RU" sz="1400" dirty="0"/>
          </a:p>
          <a:p>
            <a:pPr algn="l" defTabSz="1300480">
              <a:defRPr>
                <a:solidFill>
                  <a:srgbClr val="385F90"/>
                </a:solidFill>
                <a:latin typeface="Helvetica"/>
                <a:ea typeface="Helvetica"/>
                <a:cs typeface="Helvetica"/>
                <a:sym typeface="Helvetica"/>
              </a:defRPr>
            </a:pPr>
            <a:r>
              <a:rPr lang="ru-RU" sz="1400" dirty="0"/>
              <a:t>2019 жылы 52 </a:t>
            </a:r>
            <a:r>
              <a:rPr lang="ru-RU" sz="1400" dirty="0" err="1"/>
              <a:t>ауылдық</a:t>
            </a:r>
            <a:r>
              <a:rPr lang="ru-RU" sz="1400" dirty="0"/>
              <a:t> </a:t>
            </a:r>
            <a:r>
              <a:rPr lang="ru-RU" sz="1400" dirty="0" err="1"/>
              <a:t>елді</a:t>
            </a:r>
            <a:r>
              <a:rPr lang="ru-RU" sz="1400" dirty="0"/>
              <a:t> </a:t>
            </a:r>
            <a:r>
              <a:rPr lang="ru-RU" sz="1400" dirty="0" err="1"/>
              <a:t>мекен</a:t>
            </a:r>
            <a:r>
              <a:rPr lang="ru-RU" sz="1400" dirty="0"/>
              <a:t> </a:t>
            </a:r>
            <a:r>
              <a:rPr lang="ru-RU" sz="1400" dirty="0" err="1"/>
              <a:t>іріктеп</a:t>
            </a:r>
            <a:r>
              <a:rPr lang="ru-RU" sz="1400" dirty="0"/>
              <a:t> </a:t>
            </a:r>
            <a:r>
              <a:rPr lang="ru-RU" sz="1400" dirty="0" err="1"/>
              <a:t>алынды</a:t>
            </a:r>
            <a:r>
              <a:rPr lang="ru-RU" sz="1400" dirty="0"/>
              <a:t>, </a:t>
            </a:r>
            <a:r>
              <a:rPr lang="ru-RU" sz="1400" dirty="0" err="1"/>
              <a:t>бұл</a:t>
            </a:r>
            <a:r>
              <a:rPr lang="ru-RU" sz="1400" dirty="0"/>
              <a:t> </a:t>
            </a:r>
            <a:r>
              <a:rPr lang="ru-RU" sz="1400" dirty="0" err="1"/>
              <a:t>ауылдарда</a:t>
            </a:r>
            <a:r>
              <a:rPr lang="ru-RU" sz="1400" dirty="0"/>
              <a:t> 454 </a:t>
            </a:r>
            <a:r>
              <a:rPr lang="ru-RU" sz="1400" dirty="0" err="1"/>
              <a:t>іс</a:t>
            </a:r>
            <a:r>
              <a:rPr lang="ru-RU" sz="1400" dirty="0"/>
              <a:t>-шара </a:t>
            </a:r>
            <a:r>
              <a:rPr lang="ru-RU" sz="1400" dirty="0" err="1"/>
              <a:t>іске</a:t>
            </a:r>
            <a:r>
              <a:rPr lang="ru-RU" sz="1400" dirty="0"/>
              <a:t> </a:t>
            </a:r>
            <a:r>
              <a:rPr lang="ru-RU" sz="1400" dirty="0" err="1"/>
              <a:t>асырылды</a:t>
            </a:r>
            <a:r>
              <a:rPr lang="ru-RU" sz="1400" dirty="0"/>
              <a:t>, оның </a:t>
            </a:r>
            <a:r>
              <a:rPr lang="ru-RU" sz="1400" dirty="0" err="1"/>
              <a:t>ішінде</a:t>
            </a:r>
            <a:r>
              <a:rPr lang="ru-RU" sz="1400" dirty="0"/>
              <a:t>;</a:t>
            </a:r>
          </a:p>
          <a:p>
            <a:pPr algn="l" defTabSz="1300480">
              <a:defRPr>
                <a:solidFill>
                  <a:srgbClr val="385F90"/>
                </a:solidFill>
                <a:latin typeface="Helvetica"/>
                <a:ea typeface="Helvetica"/>
                <a:cs typeface="Helvetica"/>
                <a:sym typeface="Helvetica"/>
              </a:defRPr>
            </a:pPr>
            <a:r>
              <a:rPr lang="ru-RU" sz="1400" dirty="0"/>
              <a:t>- </a:t>
            </a:r>
            <a:r>
              <a:rPr lang="ru-RU" sz="1400" dirty="0" err="1"/>
              <a:t>көлік</a:t>
            </a:r>
            <a:r>
              <a:rPr lang="ru-RU" sz="1400" dirty="0"/>
              <a:t> </a:t>
            </a:r>
            <a:r>
              <a:rPr lang="ru-RU" sz="1400" dirty="0" err="1"/>
              <a:t>инфрақұрылымын</a:t>
            </a:r>
            <a:r>
              <a:rPr lang="ru-RU" sz="1400" dirty="0"/>
              <a:t> </a:t>
            </a:r>
            <a:r>
              <a:rPr lang="ru-RU" sz="1400" dirty="0" err="1"/>
              <a:t>дамытуға</a:t>
            </a:r>
            <a:r>
              <a:rPr lang="ru-RU" sz="1400" dirty="0"/>
              <a:t> – 247 шара, </a:t>
            </a:r>
          </a:p>
          <a:p>
            <a:pPr algn="l" defTabSz="1300480">
              <a:defRPr>
                <a:solidFill>
                  <a:srgbClr val="385F90"/>
                </a:solidFill>
                <a:latin typeface="Helvetica"/>
                <a:ea typeface="Helvetica"/>
                <a:cs typeface="Helvetica"/>
                <a:sym typeface="Helvetica"/>
              </a:defRPr>
            </a:pPr>
            <a:r>
              <a:rPr lang="ru-RU" sz="1400" dirty="0"/>
              <a:t>- әлеуметтік </a:t>
            </a:r>
            <a:r>
              <a:rPr lang="ru-RU" sz="1400" dirty="0" err="1"/>
              <a:t>инфрақұрылымға</a:t>
            </a:r>
            <a:r>
              <a:rPr lang="ru-RU" sz="1400" dirty="0"/>
              <a:t> – 135 шара,</a:t>
            </a:r>
          </a:p>
          <a:p>
            <a:pPr algn="l" defTabSz="1300480">
              <a:defRPr>
                <a:solidFill>
                  <a:srgbClr val="385F90"/>
                </a:solidFill>
                <a:latin typeface="Helvetica"/>
                <a:ea typeface="Helvetica"/>
                <a:cs typeface="Helvetica"/>
                <a:sym typeface="Helvetica"/>
              </a:defRPr>
            </a:pPr>
            <a:r>
              <a:rPr lang="ru-RU" sz="1400" dirty="0"/>
              <a:t>-</a:t>
            </a:r>
            <a:r>
              <a:rPr lang="ru-RU" sz="1400" dirty="0" err="1"/>
              <a:t>тұрғын</a:t>
            </a:r>
            <a:r>
              <a:rPr lang="ru-RU" sz="1400" dirty="0"/>
              <a:t> </a:t>
            </a:r>
            <a:r>
              <a:rPr lang="ru-RU" sz="1400" dirty="0" err="1"/>
              <a:t>үй-коммуналдық</a:t>
            </a:r>
            <a:r>
              <a:rPr lang="ru-RU" sz="1400" dirty="0"/>
              <a:t> </a:t>
            </a:r>
            <a:r>
              <a:rPr lang="ru-RU" sz="1400" dirty="0" err="1"/>
              <a:t>шаруашылығына</a:t>
            </a:r>
            <a:r>
              <a:rPr lang="ru-RU" sz="1400" dirty="0"/>
              <a:t> 72 шара.</a:t>
            </a:r>
          </a:p>
          <a:p>
            <a:pPr algn="l" defTabSz="1300480">
              <a:defRPr>
                <a:solidFill>
                  <a:srgbClr val="385F90"/>
                </a:solidFill>
                <a:latin typeface="Helvetica"/>
                <a:ea typeface="Helvetica"/>
                <a:cs typeface="Helvetica"/>
                <a:sym typeface="Helvetica"/>
              </a:defRPr>
            </a:pPr>
            <a:endParaRPr lang="ru-RU" sz="1400" dirty="0"/>
          </a:p>
          <a:p>
            <a:pPr algn="l" defTabSz="1300480">
              <a:defRPr>
                <a:solidFill>
                  <a:srgbClr val="385F90"/>
                </a:solidFill>
                <a:latin typeface="Helvetica"/>
                <a:ea typeface="Helvetica"/>
                <a:cs typeface="Helvetica"/>
                <a:sym typeface="Helvetica"/>
              </a:defRPr>
            </a:pPr>
            <a:r>
              <a:rPr lang="ru-RU" sz="1400" dirty="0" err="1"/>
              <a:t>Жоспарланған</a:t>
            </a:r>
            <a:r>
              <a:rPr lang="ru-RU" sz="1400" dirty="0"/>
              <a:t> </a:t>
            </a:r>
            <a:r>
              <a:rPr lang="ru-RU" sz="1400" dirty="0" err="1"/>
              <a:t>іс-шараларды</a:t>
            </a:r>
            <a:r>
              <a:rPr lang="ru-RU" sz="1400" dirty="0"/>
              <a:t> </a:t>
            </a:r>
            <a:r>
              <a:rPr lang="ru-RU" sz="1400" dirty="0" err="1"/>
              <a:t>іске</a:t>
            </a:r>
            <a:r>
              <a:rPr lang="ru-RU" sz="1400" dirty="0"/>
              <a:t> асыру </a:t>
            </a:r>
            <a:r>
              <a:rPr lang="ru-RU" sz="1400" dirty="0" err="1"/>
              <a:t>ағымдағы</a:t>
            </a:r>
            <a:r>
              <a:rPr lang="ru-RU" sz="1400" dirty="0"/>
              <a:t> жылы 50-ден аса </a:t>
            </a:r>
            <a:r>
              <a:rPr lang="ru-RU" sz="1400" dirty="0" err="1"/>
              <a:t>ауылдық</a:t>
            </a:r>
            <a:r>
              <a:rPr lang="ru-RU" sz="1400" dirty="0"/>
              <a:t> </a:t>
            </a:r>
            <a:r>
              <a:rPr lang="ru-RU" sz="1400" dirty="0" err="1"/>
              <a:t>елді</a:t>
            </a:r>
            <a:r>
              <a:rPr lang="ru-RU" sz="1400" dirty="0"/>
              <a:t> </a:t>
            </a:r>
            <a:r>
              <a:rPr lang="ru-RU" sz="1400" dirty="0" err="1"/>
              <a:t>мекендердің</a:t>
            </a:r>
            <a:r>
              <a:rPr lang="ru-RU" sz="1400" dirty="0"/>
              <a:t> </a:t>
            </a:r>
            <a:r>
              <a:rPr lang="ru-RU" sz="1400" dirty="0" err="1"/>
              <a:t>инфрақұрылымдарын</a:t>
            </a:r>
            <a:r>
              <a:rPr lang="ru-RU" sz="1400" dirty="0"/>
              <a:t> </a:t>
            </a:r>
            <a:r>
              <a:rPr lang="ru-RU" sz="1400" dirty="0" err="1"/>
              <a:t>жаңғыртуға</a:t>
            </a:r>
            <a:r>
              <a:rPr lang="ru-RU" sz="1400" dirty="0"/>
              <a:t> және 700 </a:t>
            </a:r>
            <a:r>
              <a:rPr lang="ru-RU" sz="1400" dirty="0" err="1"/>
              <a:t>мыңға</a:t>
            </a:r>
            <a:r>
              <a:rPr lang="ru-RU" sz="1400" dirty="0"/>
              <a:t> </a:t>
            </a:r>
            <a:r>
              <a:rPr lang="ru-RU" sz="1400" dirty="0" err="1"/>
              <a:t>жуық</a:t>
            </a:r>
            <a:r>
              <a:rPr lang="ru-RU" sz="1400" dirty="0"/>
              <a:t> </a:t>
            </a:r>
            <a:r>
              <a:rPr lang="ru-RU" sz="1400" dirty="0" err="1"/>
              <a:t>ауыл</a:t>
            </a:r>
            <a:r>
              <a:rPr lang="ru-RU" sz="1400" dirty="0"/>
              <a:t> </a:t>
            </a:r>
            <a:r>
              <a:rPr lang="ru-RU" sz="1400" dirty="0" err="1"/>
              <a:t>тұрғындарының</a:t>
            </a:r>
            <a:r>
              <a:rPr lang="ru-RU" sz="1400" dirty="0"/>
              <a:t> </a:t>
            </a:r>
            <a:r>
              <a:rPr lang="ru-RU" sz="1400" dirty="0" err="1"/>
              <a:t>өмір</a:t>
            </a:r>
            <a:r>
              <a:rPr lang="ru-RU" sz="1400" dirty="0"/>
              <a:t> </a:t>
            </a:r>
            <a:r>
              <a:rPr lang="ru-RU" sz="1400" dirty="0" err="1"/>
              <a:t>сүру</a:t>
            </a:r>
            <a:r>
              <a:rPr lang="ru-RU" sz="1400" dirty="0"/>
              <a:t> </a:t>
            </a:r>
            <a:r>
              <a:rPr lang="ru-RU" sz="1400" dirty="0" err="1"/>
              <a:t>сапасын</a:t>
            </a:r>
            <a:r>
              <a:rPr lang="ru-RU" sz="1400" dirty="0"/>
              <a:t> </a:t>
            </a:r>
            <a:r>
              <a:rPr lang="ru-RU" sz="1400" dirty="0" err="1"/>
              <a:t>арттыруға</a:t>
            </a:r>
            <a:r>
              <a:rPr lang="ru-RU" sz="1400" dirty="0"/>
              <a:t> мүмкіндік </a:t>
            </a:r>
            <a:r>
              <a:rPr lang="ru-RU" sz="1400" dirty="0" err="1"/>
              <a:t>береді</a:t>
            </a:r>
            <a:r>
              <a:rPr lang="ru-RU" sz="1400" dirty="0"/>
              <a:t>.</a:t>
            </a:r>
          </a:p>
          <a:p>
            <a:pPr algn="l" defTabSz="1300480">
              <a:defRPr>
                <a:solidFill>
                  <a:srgbClr val="385F90"/>
                </a:solidFill>
                <a:latin typeface="Helvetica"/>
                <a:ea typeface="Helvetica"/>
                <a:cs typeface="Helvetica"/>
                <a:sym typeface="Helvetica"/>
              </a:defRPr>
            </a:pPr>
            <a:endParaRPr lang="ru-RU" sz="1400" dirty="0"/>
          </a:p>
          <a:p>
            <a:pPr algn="l" defTabSz="1300480">
              <a:defRPr>
                <a:solidFill>
                  <a:srgbClr val="385F90"/>
                </a:solidFill>
                <a:latin typeface="Helvetica"/>
                <a:ea typeface="Helvetica"/>
                <a:cs typeface="Helvetica"/>
                <a:sym typeface="Helvetica"/>
              </a:defRPr>
            </a:pPr>
            <a:r>
              <a:rPr lang="ru-RU" sz="1400" dirty="0"/>
              <a:t>2020 жылы 250 </a:t>
            </a:r>
            <a:r>
              <a:rPr lang="ru-RU" sz="1400" dirty="0" err="1"/>
              <a:t>ауылда</a:t>
            </a:r>
            <a:r>
              <a:rPr lang="ru-RU" sz="1400" dirty="0"/>
              <a:t> </a:t>
            </a:r>
            <a:r>
              <a:rPr lang="ru-RU" sz="1400" dirty="0" err="1"/>
              <a:t>жалпы</a:t>
            </a:r>
            <a:r>
              <a:rPr lang="ru-RU" sz="1400" dirty="0"/>
              <a:t> </a:t>
            </a:r>
            <a:r>
              <a:rPr lang="ru-RU" sz="1400" dirty="0" err="1"/>
              <a:t>сомасы</a:t>
            </a:r>
            <a:r>
              <a:rPr lang="ru-RU" sz="1400" dirty="0"/>
              <a:t> 80 млрд. </a:t>
            </a:r>
            <a:r>
              <a:rPr lang="ru-RU" sz="1400" dirty="0" err="1"/>
              <a:t>теңге</a:t>
            </a:r>
            <a:r>
              <a:rPr lang="ru-RU" sz="1400" dirty="0"/>
              <a:t> </a:t>
            </a:r>
            <a:r>
              <a:rPr lang="ru-RU" sz="1400" dirty="0" err="1"/>
              <a:t>болатын</a:t>
            </a:r>
            <a:r>
              <a:rPr lang="ru-RU" sz="1400" dirty="0"/>
              <a:t> 1641 жобаны жүзеге асыру </a:t>
            </a:r>
            <a:r>
              <a:rPr lang="ru-RU" sz="1400" dirty="0" err="1"/>
              <a:t>жоспарланған</a:t>
            </a:r>
            <a:r>
              <a:rPr lang="ru-RU" sz="1400" dirty="0"/>
              <a:t>, оның </a:t>
            </a:r>
            <a:r>
              <a:rPr lang="ru-RU" sz="1400" dirty="0" err="1"/>
              <a:t>ішінде</a:t>
            </a:r>
            <a:r>
              <a:rPr lang="ru-RU" sz="1400" dirty="0"/>
              <a:t> 2019 </a:t>
            </a:r>
            <a:r>
              <a:rPr lang="ru-RU" sz="1400" dirty="0" err="1"/>
              <a:t>жылдан</a:t>
            </a:r>
            <a:r>
              <a:rPr lang="ru-RU" sz="1400" dirty="0"/>
              <a:t> </a:t>
            </a:r>
            <a:r>
              <a:rPr lang="ru-RU" sz="1400" dirty="0" err="1"/>
              <a:t>келесі</a:t>
            </a:r>
            <a:r>
              <a:rPr lang="ru-RU" sz="1400" dirty="0"/>
              <a:t> </a:t>
            </a:r>
            <a:r>
              <a:rPr lang="ru-RU" sz="1400" dirty="0" err="1"/>
              <a:t>жылға</a:t>
            </a:r>
            <a:r>
              <a:rPr lang="ru-RU" sz="1400" dirty="0"/>
              <a:t> </a:t>
            </a:r>
            <a:r>
              <a:rPr lang="ru-RU" sz="1400" dirty="0" err="1"/>
              <a:t>ауысатын</a:t>
            </a:r>
            <a:r>
              <a:rPr lang="ru-RU" sz="1400" dirty="0"/>
              <a:t> 22 жоба бар. </a:t>
            </a: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3665251"/>
            <a:ext cx="5686566" cy="2839746"/>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ru-RU" dirty="0" err="1"/>
              <a:t>ауылдардың</a:t>
            </a:r>
            <a:r>
              <a:rPr lang="ru-RU" dirty="0"/>
              <a:t> </a:t>
            </a:r>
            <a:r>
              <a:rPr lang="ru-RU" dirty="0" err="1"/>
              <a:t>барлық</a:t>
            </a:r>
            <a:r>
              <a:rPr lang="ru-RU" dirty="0"/>
              <a:t> </a:t>
            </a:r>
            <a:r>
              <a:rPr lang="ru-RU" dirty="0" err="1"/>
              <a:t>инфрақұрылымын</a:t>
            </a:r>
            <a:r>
              <a:rPr lang="ru-RU" dirty="0"/>
              <a:t> </a:t>
            </a:r>
            <a:r>
              <a:rPr lang="ru-RU" dirty="0" err="1"/>
              <a:t>жаңарту</a:t>
            </a:r>
            <a:endParaRPr lang="ru-RU" dirty="0"/>
          </a:p>
          <a:p>
            <a:r>
              <a:rPr lang="ru-RU" dirty="0"/>
              <a:t>7 мың </a:t>
            </a:r>
            <a:r>
              <a:rPr lang="ru-RU" dirty="0" err="1"/>
              <a:t>шақырымнан</a:t>
            </a:r>
            <a:r>
              <a:rPr lang="ru-RU" dirty="0"/>
              <a:t> </a:t>
            </a:r>
            <a:r>
              <a:rPr lang="ru-RU" dirty="0" err="1"/>
              <a:t>астам</a:t>
            </a:r>
            <a:r>
              <a:rPr lang="ru-RU" dirty="0"/>
              <a:t> </a:t>
            </a:r>
            <a:r>
              <a:rPr lang="ru-RU" dirty="0" err="1"/>
              <a:t>жолды</a:t>
            </a:r>
            <a:r>
              <a:rPr lang="ru-RU" dirty="0"/>
              <a:t> және </a:t>
            </a:r>
            <a:r>
              <a:rPr lang="ru-RU" dirty="0" err="1"/>
              <a:t>ауылішілік</a:t>
            </a:r>
            <a:r>
              <a:rPr lang="ru-RU" dirty="0"/>
              <a:t> </a:t>
            </a:r>
            <a:r>
              <a:rPr lang="ru-RU" dirty="0" err="1"/>
              <a:t>көшелерді</a:t>
            </a:r>
            <a:r>
              <a:rPr lang="ru-RU" dirty="0"/>
              <a:t> салу және </a:t>
            </a:r>
            <a:r>
              <a:rPr lang="ru-RU" dirty="0" err="1"/>
              <a:t>жөндеу</a:t>
            </a:r>
            <a:r>
              <a:rPr lang="ru-RU" dirty="0"/>
              <a:t> </a:t>
            </a:r>
            <a:r>
              <a:rPr lang="ru-RU" dirty="0" err="1"/>
              <a:t>тіршілікті</a:t>
            </a:r>
            <a:r>
              <a:rPr lang="ru-RU" dirty="0"/>
              <a:t> қамтамасыз </a:t>
            </a:r>
            <a:r>
              <a:rPr lang="ru-RU" dirty="0" err="1"/>
              <a:t>ететін</a:t>
            </a:r>
            <a:r>
              <a:rPr lang="ru-RU" dirty="0"/>
              <a:t> </a:t>
            </a:r>
            <a:r>
              <a:rPr lang="ru-RU" dirty="0" err="1"/>
              <a:t>инженерлік</a:t>
            </a:r>
            <a:r>
              <a:rPr lang="ru-RU" dirty="0"/>
              <a:t> </a:t>
            </a:r>
            <a:r>
              <a:rPr lang="ru-RU" dirty="0" err="1"/>
              <a:t>желілерді</a:t>
            </a:r>
            <a:r>
              <a:rPr lang="ru-RU" dirty="0"/>
              <a:t> салу</a:t>
            </a:r>
          </a:p>
          <a:p>
            <a:r>
              <a:rPr lang="ru-RU" dirty="0"/>
              <a:t>сапалы ауыз </a:t>
            </a:r>
            <a:r>
              <a:rPr lang="ru-RU" dirty="0" err="1"/>
              <a:t>сумен</a:t>
            </a:r>
            <a:r>
              <a:rPr lang="ru-RU" dirty="0"/>
              <a:t> 100% қамтамасыз ету</a:t>
            </a:r>
          </a:p>
          <a:p>
            <a:r>
              <a:rPr lang="ru-RU" dirty="0"/>
              <a:t>білім беру, </a:t>
            </a:r>
            <a:r>
              <a:rPr lang="ru-RU" dirty="0" err="1"/>
              <a:t>денсаулық</a:t>
            </a:r>
            <a:r>
              <a:rPr lang="ru-RU" dirty="0"/>
              <a:t> сақтау, </a:t>
            </a:r>
            <a:r>
              <a:rPr lang="ru-RU" dirty="0" err="1"/>
              <a:t>мәдениет</a:t>
            </a:r>
            <a:r>
              <a:rPr lang="ru-RU" dirty="0"/>
              <a:t> және спорт </a:t>
            </a:r>
            <a:r>
              <a:rPr lang="ru-RU" dirty="0" err="1"/>
              <a:t>объектілерін</a:t>
            </a:r>
            <a:r>
              <a:rPr lang="ru-RU" dirty="0"/>
              <a:t> </a:t>
            </a:r>
            <a:r>
              <a:rPr lang="ru-RU" dirty="0" err="1"/>
              <a:t>реконструкциялау</a:t>
            </a:r>
            <a:r>
              <a:rPr lang="ru-RU" dirty="0"/>
              <a:t> және салу</a:t>
            </a:r>
          </a:p>
          <a:p>
            <a:r>
              <a:rPr lang="ru-RU" dirty="0" err="1"/>
              <a:t>сонымен</a:t>
            </a:r>
            <a:r>
              <a:rPr lang="ru-RU" dirty="0"/>
              <a:t> </a:t>
            </a:r>
            <a:r>
              <a:rPr lang="ru-RU" dirty="0" err="1"/>
              <a:t>қатар</a:t>
            </a:r>
            <a:r>
              <a:rPr lang="ru-RU" dirty="0"/>
              <a:t> 130 мың жаңа жұмыс </a:t>
            </a:r>
            <a:r>
              <a:rPr lang="ru-RU" dirty="0" err="1"/>
              <a:t>орындарын</a:t>
            </a:r>
            <a:r>
              <a:rPr lang="ru-RU" dirty="0"/>
              <a:t> құру</a:t>
            </a:r>
          </a:p>
          <a:p>
            <a:r>
              <a:rPr lang="ru-RU" dirty="0"/>
              <a:t>7 млн-</a:t>
            </a:r>
            <a:r>
              <a:rPr lang="ru-RU" dirty="0" err="1"/>
              <a:t>ға</a:t>
            </a:r>
            <a:r>
              <a:rPr lang="ru-RU" dirty="0"/>
              <a:t> </a:t>
            </a:r>
            <a:r>
              <a:rPr lang="ru-RU" dirty="0" err="1"/>
              <a:t>жуық</a:t>
            </a:r>
            <a:r>
              <a:rPr lang="ru-RU" dirty="0"/>
              <a:t> </a:t>
            </a:r>
            <a:r>
              <a:rPr lang="ru-RU" dirty="0" err="1"/>
              <a:t>ауыл</a:t>
            </a:r>
            <a:r>
              <a:rPr lang="ru-RU" dirty="0"/>
              <a:t> </a:t>
            </a:r>
            <a:r>
              <a:rPr lang="ru-RU" dirty="0" err="1"/>
              <a:t>тұрғындарының</a:t>
            </a:r>
            <a:r>
              <a:rPr lang="ru-RU" dirty="0"/>
              <a:t> </a:t>
            </a:r>
            <a:r>
              <a:rPr lang="ru-RU" dirty="0" err="1"/>
              <a:t>тұрмыс</a:t>
            </a:r>
            <a:r>
              <a:rPr lang="ru-RU" dirty="0"/>
              <a:t> </a:t>
            </a:r>
            <a:r>
              <a:rPr lang="ru-RU" dirty="0" err="1"/>
              <a:t>сапасын</a:t>
            </a:r>
            <a:r>
              <a:rPr lang="ru-RU" dirty="0"/>
              <a:t> </a:t>
            </a:r>
            <a:r>
              <a:rPr lang="ru-RU" dirty="0" err="1"/>
              <a:t>жақсарту</a:t>
            </a:r>
            <a:endParaRPr lang="ru-RU" dirty="0"/>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2" y="1632313"/>
            <a:ext cx="11314995" cy="685310"/>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ru-RU" dirty="0" err="1"/>
              <a:t>ауылдық</a:t>
            </a:r>
            <a:r>
              <a:rPr lang="ru-RU" dirty="0"/>
              <a:t> жерлерде </a:t>
            </a:r>
            <a:r>
              <a:rPr lang="ru-RU" dirty="0" err="1"/>
              <a:t>өмір</a:t>
            </a:r>
            <a:r>
              <a:rPr lang="ru-RU" dirty="0"/>
              <a:t> </a:t>
            </a:r>
            <a:r>
              <a:rPr lang="ru-RU" dirty="0" err="1"/>
              <a:t>сүру</a:t>
            </a:r>
            <a:r>
              <a:rPr lang="ru-RU" dirty="0"/>
              <a:t> </a:t>
            </a:r>
            <a:r>
              <a:rPr lang="ru-RU" dirty="0" err="1"/>
              <a:t>сапасын</a:t>
            </a:r>
            <a:r>
              <a:rPr lang="ru-RU" dirty="0"/>
              <a:t> </a:t>
            </a:r>
            <a:r>
              <a:rPr lang="ru-RU" dirty="0" err="1"/>
              <a:t>жақсарту</a:t>
            </a:r>
            <a:r>
              <a:rPr lang="ru-RU" dirty="0"/>
              <a:t>, </a:t>
            </a:r>
            <a:r>
              <a:rPr lang="ru-RU" dirty="0" err="1"/>
              <a:t>ауылдық</a:t>
            </a:r>
            <a:r>
              <a:rPr lang="ru-RU" dirty="0"/>
              <a:t> </a:t>
            </a:r>
            <a:r>
              <a:rPr lang="ru-RU" dirty="0" err="1"/>
              <a:t>аумақтардың</a:t>
            </a:r>
            <a:r>
              <a:rPr lang="ru-RU" dirty="0"/>
              <a:t> </a:t>
            </a:r>
            <a:r>
              <a:rPr lang="ru-RU" dirty="0" err="1"/>
              <a:t>инфрақұрылымын</a:t>
            </a:r>
            <a:r>
              <a:rPr lang="ru-RU" dirty="0"/>
              <a:t> </a:t>
            </a:r>
            <a:r>
              <a:rPr lang="ru-RU" dirty="0" err="1"/>
              <a:t>жаңғырту</a:t>
            </a:r>
            <a:r>
              <a:rPr lang="ru-RU" dirty="0"/>
              <a:t>, </a:t>
            </a:r>
            <a:r>
              <a:rPr lang="ru-RU" dirty="0" err="1"/>
              <a:t>оларды</a:t>
            </a:r>
            <a:r>
              <a:rPr lang="ru-RU" dirty="0"/>
              <a:t> Өңірлік </a:t>
            </a:r>
            <a:r>
              <a:rPr lang="ru-RU" dirty="0" err="1"/>
              <a:t>стандарттар</a:t>
            </a:r>
            <a:r>
              <a:rPr lang="ru-RU" dirty="0"/>
              <a:t> </a:t>
            </a:r>
            <a:r>
              <a:rPr lang="ru-RU" dirty="0" err="1"/>
              <a:t>жүйесінің</a:t>
            </a:r>
            <a:r>
              <a:rPr lang="ru-RU" dirty="0"/>
              <a:t> </a:t>
            </a:r>
            <a:r>
              <a:rPr lang="ru-RU" dirty="0" err="1"/>
              <a:t>параметрлеріне</a:t>
            </a:r>
            <a:r>
              <a:rPr lang="ru-RU" dirty="0"/>
              <a:t> </a:t>
            </a:r>
            <a:r>
              <a:rPr lang="ru-RU" dirty="0" err="1"/>
              <a:t>келтіру</a:t>
            </a:r>
            <a:r>
              <a:rPr lang="ru-RU" dirty="0"/>
              <a:t>.</a:t>
            </a:r>
          </a:p>
        </p:txBody>
      </p:sp>
      <p:sp>
        <p:nvSpPr>
          <p:cNvPr id="178" name="Прямоугольник 6"/>
          <p:cNvSpPr txBox="1"/>
          <p:nvPr/>
        </p:nvSpPr>
        <p:spPr>
          <a:xfrm>
            <a:off x="4714317" y="423198"/>
            <a:ext cx="3576166"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Ауыл</a:t>
            </a:r>
            <a:r>
              <a:rPr lang="ru-RU" dirty="0"/>
              <a:t> – Ел </a:t>
            </a:r>
            <a:r>
              <a:rPr lang="ru-RU" dirty="0" err="1"/>
              <a:t>бесігі</a:t>
            </a:r>
            <a:r>
              <a:rPr lang="ru-RU" dirty="0"/>
              <a:t>»</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95579729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326568" y="1774273"/>
            <a:ext cx="3786512" cy="1087477"/>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312409" y="3594963"/>
            <a:ext cx="12204615" cy="1579920"/>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pPr algn="just"/>
            <a:r>
              <a:rPr lang="ru-RU" dirty="0"/>
              <a:t>- өңірлік </a:t>
            </a:r>
            <a:r>
              <a:rPr lang="ru-RU" dirty="0" err="1"/>
              <a:t>деңгейде</a:t>
            </a:r>
            <a:r>
              <a:rPr lang="ru-RU" dirty="0"/>
              <a:t> арнайы жобаны </a:t>
            </a:r>
            <a:r>
              <a:rPr lang="ru-RU" dirty="0" err="1"/>
              <a:t>үйлестіру</a:t>
            </a:r>
            <a:r>
              <a:rPr lang="ru-RU" dirty="0"/>
              <a:t> және </a:t>
            </a:r>
            <a:r>
              <a:rPr lang="ru-RU" dirty="0" err="1"/>
              <a:t>іске</a:t>
            </a:r>
            <a:r>
              <a:rPr lang="ru-RU" dirty="0"/>
              <a:t> асыру;</a:t>
            </a:r>
          </a:p>
          <a:p>
            <a:pPr algn="just"/>
            <a:endParaRPr lang="ru-RU" dirty="0"/>
          </a:p>
          <a:p>
            <a:pPr algn="just"/>
            <a:r>
              <a:rPr lang="ru-RU" dirty="0"/>
              <a:t>- өңірлік сараптамалық кеңестердің отырыстарында аталған арнайы жобаны сәтті жүзеге асыру мақсатында өңірлік жұмыс </a:t>
            </a:r>
            <a:r>
              <a:rPr lang="ru-RU" dirty="0" err="1"/>
              <a:t>жоспарларын</a:t>
            </a:r>
            <a:r>
              <a:rPr lang="ru-RU" dirty="0"/>
              <a:t> </a:t>
            </a:r>
            <a:r>
              <a:rPr lang="ru-RU" dirty="0" err="1"/>
              <a:t>бекіту</a:t>
            </a:r>
            <a:r>
              <a:rPr lang="ru-RU" dirty="0"/>
              <a:t>;</a:t>
            </a:r>
          </a:p>
          <a:p>
            <a:pPr algn="just"/>
            <a:endParaRPr lang="ru-RU" dirty="0"/>
          </a:p>
          <a:p>
            <a:pPr algn="just"/>
            <a:r>
              <a:rPr lang="ru-RU" dirty="0"/>
              <a:t>- ақпараттық сүйемелдеуді қамтамасыз ету.</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sp>
        <p:nvSpPr>
          <p:cNvPr id="202" name="Прямоугольник 6"/>
          <p:cNvSpPr txBox="1"/>
          <p:nvPr/>
        </p:nvSpPr>
        <p:spPr>
          <a:xfrm>
            <a:off x="4433520" y="384795"/>
            <a:ext cx="3576166"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Ауыл</a:t>
            </a:r>
            <a:r>
              <a:rPr lang="ru-RU" dirty="0"/>
              <a:t> – Ел </a:t>
            </a:r>
            <a:r>
              <a:rPr lang="ru-RU" dirty="0" err="1"/>
              <a:t>бесігі</a:t>
            </a:r>
            <a:r>
              <a:rPr lang="ru-RU" dirty="0"/>
              <a:t>»</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extLst>
      <p:ext uri="{BB962C8B-B14F-4D97-AF65-F5344CB8AC3E}">
        <p14:creationId xmlns:p14="http://schemas.microsoft.com/office/powerpoint/2010/main" val="194589950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2255" y="0"/>
            <a:ext cx="13002545" cy="9908487"/>
          </a:xfrm>
          <a:prstGeom prst="rect">
            <a:avLst/>
          </a:prstGeom>
          <a:ln w="12700">
            <a:miter lim="400000"/>
          </a:ln>
        </p:spPr>
      </p:pic>
      <p:sp>
        <p:nvSpPr>
          <p:cNvPr id="170" name="TextBox 4"/>
          <p:cNvSpPr txBox="1"/>
          <p:nvPr/>
        </p:nvSpPr>
        <p:spPr>
          <a:xfrm>
            <a:off x="1726401" y="2818285"/>
            <a:ext cx="2935471"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350729" y="3662504"/>
            <a:ext cx="5686816" cy="5117292"/>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indent="450850" algn="just" defTabSz="1300480">
              <a:defRPr>
                <a:solidFill>
                  <a:srgbClr val="385F90"/>
                </a:solidFill>
                <a:latin typeface="Helvetica"/>
                <a:ea typeface="Helvetica"/>
                <a:cs typeface="Helvetica"/>
                <a:sym typeface="Helvetica"/>
              </a:defRPr>
            </a:pPr>
            <a:r>
              <a:rPr lang="kk-KZ" sz="1800" b="0" spc="20" dirty="0">
                <a:solidFill>
                  <a:srgbClr val="385F90"/>
                </a:solidFill>
                <a:latin typeface="Helvetica"/>
                <a:cs typeface="Helvetica"/>
              </a:rPr>
              <a:t>Жоба екі негізгі блок бойынша жүргізілуде - өлкетану жұмысы және меценаттықты дамыту. </a:t>
            </a:r>
          </a:p>
          <a:p>
            <a:pPr indent="450850" algn="just" defTabSz="1300480">
              <a:defRPr>
                <a:solidFill>
                  <a:srgbClr val="385F90"/>
                </a:solidFill>
                <a:latin typeface="Helvetica"/>
                <a:ea typeface="Helvetica"/>
                <a:cs typeface="Helvetica"/>
                <a:sym typeface="Helvetica"/>
              </a:defRPr>
            </a:pPr>
            <a:r>
              <a:rPr lang="kk-KZ" sz="1800" b="0" spc="20" dirty="0">
                <a:solidFill>
                  <a:srgbClr val="385F90"/>
                </a:solidFill>
                <a:latin typeface="Helvetica"/>
                <a:cs typeface="Helvetica"/>
              </a:rPr>
              <a:t>Өлкетану жұмысы. Туған өлкенің тарихын, табиғатын, мәдениетін зерттеу шеңберінде 2018-2019 оқу жылының екінші жарты жылдығынан бастап 5-7 сыныптардың мектеп бағдарламасына «Қазақстан тарихы», «Қазақ әдебиеті», «География», «Музыка»оқу пәндері шеңберінде «Өлкетану» кіріктірілген оқу курсы енгізілді</a:t>
            </a:r>
          </a:p>
          <a:p>
            <a:pPr indent="450850" algn="just" defTabSz="1300480">
              <a:defRPr>
                <a:solidFill>
                  <a:srgbClr val="385F90"/>
                </a:solidFill>
                <a:latin typeface="Helvetica"/>
                <a:ea typeface="Helvetica"/>
                <a:cs typeface="Helvetica"/>
                <a:sym typeface="Helvetica"/>
              </a:defRPr>
            </a:pPr>
            <a:r>
              <a:rPr lang="ru-RU" sz="1800" b="0" spc="20" dirty="0" err="1">
                <a:solidFill>
                  <a:srgbClr val="385F90"/>
                </a:solidFill>
                <a:latin typeface="Helvetica"/>
                <a:cs typeface="Helvetica"/>
                <a:sym typeface="Helvetica"/>
              </a:rPr>
              <a:t>Өлкетану</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жұмыстарына</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жалпы</a:t>
            </a:r>
            <a:r>
              <a:rPr lang="ru-RU" sz="1800" b="0" spc="20" dirty="0">
                <a:solidFill>
                  <a:srgbClr val="385F90"/>
                </a:solidFill>
                <a:latin typeface="Helvetica"/>
                <a:cs typeface="Helvetica"/>
                <a:sym typeface="Helvetica"/>
              </a:rPr>
              <a:t> білім </a:t>
            </a:r>
            <a:r>
              <a:rPr lang="ru-RU" sz="1800" b="0" spc="20" dirty="0" err="1">
                <a:solidFill>
                  <a:srgbClr val="385F90"/>
                </a:solidFill>
                <a:latin typeface="Helvetica"/>
                <a:cs typeface="Helvetica"/>
                <a:sym typeface="Helvetica"/>
              </a:rPr>
              <a:t>беретін</a:t>
            </a:r>
            <a:r>
              <a:rPr lang="ru-RU" sz="1800" b="0" spc="20" dirty="0">
                <a:solidFill>
                  <a:srgbClr val="385F90"/>
                </a:solidFill>
                <a:latin typeface="Helvetica"/>
                <a:cs typeface="Helvetica"/>
                <a:sym typeface="Helvetica"/>
              </a:rPr>
              <a:t> орта </a:t>
            </a:r>
            <a:r>
              <a:rPr lang="ru-RU" sz="1800" b="0" spc="20" dirty="0" err="1">
                <a:solidFill>
                  <a:srgbClr val="385F90"/>
                </a:solidFill>
                <a:latin typeface="Helvetica"/>
                <a:cs typeface="Helvetica"/>
                <a:sym typeface="Helvetica"/>
              </a:rPr>
              <a:t>мектептерден</a:t>
            </a:r>
            <a:r>
              <a:rPr lang="ru-RU" sz="1800" b="0" spc="20" dirty="0">
                <a:solidFill>
                  <a:srgbClr val="385F90"/>
                </a:solidFill>
                <a:latin typeface="Helvetica"/>
                <a:cs typeface="Helvetica"/>
                <a:sym typeface="Helvetica"/>
              </a:rPr>
              <a:t> 1,5 миллион </a:t>
            </a:r>
            <a:r>
              <a:rPr lang="ru-RU" sz="1800" b="0" spc="20" dirty="0" err="1">
                <a:solidFill>
                  <a:srgbClr val="385F90"/>
                </a:solidFill>
                <a:latin typeface="Helvetica"/>
                <a:cs typeface="Helvetica"/>
                <a:sym typeface="Helvetica"/>
              </a:rPr>
              <a:t>оқушы</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тартылды</a:t>
            </a:r>
            <a:r>
              <a:rPr lang="ru-RU" sz="1800" b="0" spc="20" dirty="0">
                <a:solidFill>
                  <a:srgbClr val="385F90"/>
                </a:solidFill>
                <a:latin typeface="Helvetica"/>
                <a:cs typeface="Helvetica"/>
                <a:sym typeface="Helvetica"/>
              </a:rPr>
              <a:t>.</a:t>
            </a:r>
          </a:p>
          <a:p>
            <a:pPr indent="450850" algn="just" defTabSz="1300480">
              <a:defRPr>
                <a:solidFill>
                  <a:srgbClr val="385F90"/>
                </a:solidFill>
                <a:latin typeface="Helvetica"/>
                <a:ea typeface="Helvetica"/>
                <a:cs typeface="Helvetica"/>
                <a:sym typeface="Helvetica"/>
              </a:defRPr>
            </a:pPr>
            <a:r>
              <a:rPr lang="kk-KZ" sz="1800" b="0" spc="20" dirty="0">
                <a:solidFill>
                  <a:srgbClr val="385F90"/>
                </a:solidFill>
                <a:latin typeface="Helvetica"/>
                <a:cs typeface="Helvetica"/>
              </a:rPr>
              <a:t>Меценаттықты дамыту. </a:t>
            </a:r>
            <a:r>
              <a:rPr lang="ru-RU" sz="1800" b="0" spc="20" dirty="0" err="1">
                <a:solidFill>
                  <a:srgbClr val="385F90"/>
                </a:solidFill>
                <a:latin typeface="Helvetica"/>
                <a:cs typeface="Helvetica"/>
                <a:sym typeface="Helvetica"/>
              </a:rPr>
              <a:t>Бағдарламаны</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іске</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асырудың</a:t>
            </a:r>
            <a:r>
              <a:rPr lang="ru-RU" sz="1800" b="0" spc="20" dirty="0">
                <a:solidFill>
                  <a:srgbClr val="385F90"/>
                </a:solidFill>
                <a:latin typeface="Helvetica"/>
                <a:cs typeface="Helvetica"/>
                <a:sym typeface="Helvetica"/>
              </a:rPr>
              <a:t> 3 жылы </a:t>
            </a:r>
            <a:r>
              <a:rPr lang="ru-RU" sz="1800" b="0" spc="20" dirty="0" err="1">
                <a:solidFill>
                  <a:srgbClr val="385F90"/>
                </a:solidFill>
                <a:latin typeface="Helvetica"/>
                <a:cs typeface="Helvetica"/>
                <a:sym typeface="Helvetica"/>
              </a:rPr>
              <a:t>ішінде</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демеушілік</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қаражат</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есебінен</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шамамен</a:t>
            </a:r>
            <a:r>
              <a:rPr lang="ru-RU" sz="1800" b="0" spc="20" dirty="0">
                <a:solidFill>
                  <a:srgbClr val="385F90"/>
                </a:solidFill>
                <a:latin typeface="Helvetica"/>
                <a:cs typeface="Helvetica"/>
                <a:sym typeface="Helvetica"/>
              </a:rPr>
              <a:t> 300 млрд. </a:t>
            </a:r>
            <a:r>
              <a:rPr lang="ru-RU" sz="1800" b="0" spc="20" dirty="0" err="1">
                <a:solidFill>
                  <a:srgbClr val="385F90"/>
                </a:solidFill>
                <a:latin typeface="Helvetica"/>
                <a:cs typeface="Helvetica"/>
                <a:sym typeface="Helvetica"/>
              </a:rPr>
              <a:t>теңгеден</a:t>
            </a:r>
            <a:r>
              <a:rPr lang="ru-RU" sz="1800" b="0" spc="20" dirty="0">
                <a:solidFill>
                  <a:srgbClr val="385F90"/>
                </a:solidFill>
                <a:latin typeface="Helvetica"/>
                <a:cs typeface="Helvetica"/>
                <a:sym typeface="Helvetica"/>
              </a:rPr>
              <a:t> аса </a:t>
            </a:r>
            <a:r>
              <a:rPr lang="ru-RU" sz="1800" b="0" spc="20" dirty="0" err="1">
                <a:solidFill>
                  <a:srgbClr val="385F90"/>
                </a:solidFill>
                <a:latin typeface="Helvetica"/>
                <a:cs typeface="Helvetica"/>
                <a:sym typeface="Helvetica"/>
              </a:rPr>
              <a:t>қаражат</a:t>
            </a:r>
            <a:r>
              <a:rPr lang="ru-RU" sz="1800" b="0" spc="20" dirty="0">
                <a:solidFill>
                  <a:srgbClr val="385F90"/>
                </a:solidFill>
                <a:latin typeface="Helvetica"/>
                <a:cs typeface="Helvetica"/>
                <a:sym typeface="Helvetica"/>
              </a:rPr>
              <a:t> </a:t>
            </a:r>
            <a:r>
              <a:rPr lang="ru-RU" sz="1800" b="0" spc="20" dirty="0" err="1">
                <a:solidFill>
                  <a:srgbClr val="385F90"/>
                </a:solidFill>
                <a:latin typeface="Helvetica"/>
                <a:cs typeface="Helvetica"/>
                <a:sym typeface="Helvetica"/>
              </a:rPr>
              <a:t>тартылды</a:t>
            </a:r>
            <a:r>
              <a:rPr lang="ru-RU" sz="1800" b="0" spc="20" dirty="0">
                <a:solidFill>
                  <a:srgbClr val="385F90"/>
                </a:solidFill>
                <a:latin typeface="Helvetica"/>
                <a:cs typeface="Helvetica"/>
                <a:sym typeface="Helvetica"/>
              </a:rPr>
              <a:t>, оның </a:t>
            </a:r>
            <a:r>
              <a:rPr lang="ru-RU" sz="1800" b="0" spc="20" dirty="0" err="1">
                <a:solidFill>
                  <a:srgbClr val="385F90"/>
                </a:solidFill>
                <a:latin typeface="Helvetica"/>
                <a:cs typeface="Helvetica"/>
                <a:sym typeface="Helvetica"/>
              </a:rPr>
              <a:t>ішінде</a:t>
            </a:r>
            <a:r>
              <a:rPr lang="ru-RU" sz="1800" b="0" spc="20" dirty="0">
                <a:solidFill>
                  <a:srgbClr val="385F90"/>
                </a:solidFill>
                <a:latin typeface="Helvetica"/>
                <a:cs typeface="Helvetica"/>
                <a:sym typeface="Helvetica"/>
              </a:rPr>
              <a:t> 1 852 объект </a:t>
            </a:r>
            <a:r>
              <a:rPr lang="ru-RU" sz="1800" b="0" spc="20" dirty="0" err="1">
                <a:solidFill>
                  <a:srgbClr val="385F90"/>
                </a:solidFill>
                <a:latin typeface="Helvetica"/>
                <a:cs typeface="Helvetica"/>
                <a:sym typeface="Helvetica"/>
              </a:rPr>
              <a:t>салынды</a:t>
            </a:r>
            <a:r>
              <a:rPr lang="ru-RU" sz="1800" b="0" spc="20" dirty="0">
                <a:solidFill>
                  <a:srgbClr val="385F90"/>
                </a:solidFill>
                <a:latin typeface="Helvetica"/>
                <a:cs typeface="Helvetica"/>
                <a:sym typeface="Helvetica"/>
              </a:rPr>
              <a:t>, 1 527 объект </a:t>
            </a:r>
            <a:r>
              <a:rPr lang="ru-RU" sz="1800" b="0" spc="20" dirty="0" err="1">
                <a:solidFill>
                  <a:srgbClr val="385F90"/>
                </a:solidFill>
                <a:latin typeface="Helvetica"/>
                <a:cs typeface="Helvetica"/>
                <a:sym typeface="Helvetica"/>
              </a:rPr>
              <a:t>жаңартылды</a:t>
            </a:r>
            <a:r>
              <a:rPr lang="ru-RU" sz="1800" b="0" spc="20" dirty="0">
                <a:solidFill>
                  <a:srgbClr val="385F90"/>
                </a:solidFill>
                <a:latin typeface="Helvetica"/>
                <a:cs typeface="Helvetica"/>
                <a:sym typeface="Helvetica"/>
              </a:rPr>
              <a:t>. Осы жобаларды </a:t>
            </a:r>
            <a:r>
              <a:rPr lang="ru-RU" sz="1800" b="0" spc="20" dirty="0" err="1">
                <a:solidFill>
                  <a:srgbClr val="385F90"/>
                </a:solidFill>
                <a:latin typeface="Helvetica"/>
                <a:cs typeface="Helvetica"/>
                <a:sym typeface="Helvetica"/>
              </a:rPr>
              <a:t>іске</a:t>
            </a:r>
            <a:r>
              <a:rPr lang="ru-RU" sz="1800" b="0" spc="20" dirty="0">
                <a:solidFill>
                  <a:srgbClr val="385F90"/>
                </a:solidFill>
                <a:latin typeface="Helvetica"/>
                <a:cs typeface="Helvetica"/>
                <a:sym typeface="Helvetica"/>
              </a:rPr>
              <a:t> асыруға республика бойынша 11 133 меценат </a:t>
            </a:r>
            <a:r>
              <a:rPr lang="ru-RU" sz="1800" b="0" spc="20" dirty="0" err="1">
                <a:solidFill>
                  <a:srgbClr val="385F90"/>
                </a:solidFill>
                <a:latin typeface="Helvetica"/>
                <a:cs typeface="Helvetica"/>
                <a:sym typeface="Helvetica"/>
              </a:rPr>
              <a:t>тартылды</a:t>
            </a:r>
            <a:r>
              <a:rPr lang="ru-RU" sz="1800" b="0" spc="20" dirty="0">
                <a:solidFill>
                  <a:srgbClr val="385F90"/>
                </a:solidFill>
                <a:latin typeface="Helvetica"/>
                <a:cs typeface="Helvetica"/>
                <a:sym typeface="Helvetica"/>
              </a:rPr>
              <a:t>.</a:t>
            </a: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502399" y="3966131"/>
            <a:ext cx="5686566" cy="3332188"/>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pPr>
              <a:tabLst/>
            </a:pPr>
            <a:r>
              <a:rPr lang="ru-RU" dirty="0" err="1"/>
              <a:t>Ауылдық</a:t>
            </a:r>
            <a:r>
              <a:rPr lang="ru-RU" dirty="0"/>
              <a:t> жерлерде </a:t>
            </a:r>
            <a:r>
              <a:rPr lang="ru-RU" dirty="0" err="1"/>
              <a:t>саябақтардың</a:t>
            </a:r>
            <a:r>
              <a:rPr lang="ru-RU" dirty="0"/>
              <a:t>, </a:t>
            </a:r>
            <a:r>
              <a:rPr lang="ru-RU" dirty="0" err="1"/>
              <a:t>парктердің</a:t>
            </a:r>
            <a:r>
              <a:rPr lang="ru-RU" dirty="0"/>
              <a:t>, </a:t>
            </a:r>
            <a:r>
              <a:rPr lang="ru-RU" dirty="0" err="1"/>
              <a:t>саяжолдардың</a:t>
            </a:r>
            <a:r>
              <a:rPr lang="ru-RU" dirty="0"/>
              <a:t>, </a:t>
            </a:r>
            <a:r>
              <a:rPr lang="ru-RU" dirty="0" err="1"/>
              <a:t>балаларға</a:t>
            </a:r>
            <a:r>
              <a:rPr lang="ru-RU" dirty="0"/>
              <a:t> және </a:t>
            </a:r>
            <a:r>
              <a:rPr lang="ru-RU" dirty="0" err="1"/>
              <a:t>спортқа</a:t>
            </a:r>
            <a:r>
              <a:rPr lang="ru-RU" dirty="0"/>
              <a:t> </a:t>
            </a:r>
            <a:r>
              <a:rPr lang="ru-RU" dirty="0" err="1"/>
              <a:t>арналған</a:t>
            </a:r>
            <a:r>
              <a:rPr lang="ru-RU" dirty="0"/>
              <a:t> </a:t>
            </a:r>
            <a:r>
              <a:rPr lang="ru-RU" dirty="0" err="1"/>
              <a:t>алаңдардың</a:t>
            </a:r>
            <a:r>
              <a:rPr lang="ru-RU" dirty="0"/>
              <a:t> </a:t>
            </a:r>
            <a:r>
              <a:rPr lang="ru-RU" dirty="0" err="1"/>
              <a:t>көбейюі</a:t>
            </a:r>
            <a:r>
              <a:rPr lang="ru-RU" dirty="0"/>
              <a:t>;</a:t>
            </a:r>
          </a:p>
          <a:p>
            <a:pPr>
              <a:tabLst/>
            </a:pPr>
            <a:r>
              <a:rPr lang="ru-RU" dirty="0" err="1"/>
              <a:t>Ауылдық</a:t>
            </a:r>
            <a:r>
              <a:rPr lang="ru-RU" dirty="0"/>
              <a:t> </a:t>
            </a:r>
            <a:r>
              <a:rPr lang="ru-RU" dirty="0" err="1"/>
              <a:t>жерлерді</a:t>
            </a:r>
            <a:r>
              <a:rPr lang="ru-RU" dirty="0"/>
              <a:t> 100%</a:t>
            </a:r>
            <a:r>
              <a:rPr lang="kk-KZ" dirty="0"/>
              <a:t> қолжетімді интернетпен қамтамасыз ету</a:t>
            </a:r>
            <a:endParaRPr lang="ru-RU" dirty="0"/>
          </a:p>
          <a:p>
            <a:pPr>
              <a:tabLst/>
            </a:pPr>
            <a:r>
              <a:rPr lang="ru-RU" dirty="0" err="1"/>
              <a:t>Халақ</a:t>
            </a:r>
            <a:r>
              <a:rPr lang="ru-RU" dirty="0"/>
              <a:t> арасында </a:t>
            </a:r>
            <a:r>
              <a:rPr lang="ru-RU" dirty="0" err="1"/>
              <a:t>қайырымдылық</a:t>
            </a:r>
            <a:r>
              <a:rPr lang="ru-RU" dirty="0"/>
              <a:t> </a:t>
            </a:r>
            <a:r>
              <a:rPr lang="ru-RU" dirty="0" err="1"/>
              <a:t>мәдениетін</a:t>
            </a:r>
            <a:r>
              <a:rPr lang="ru-RU" dirty="0"/>
              <a:t> қалыптастыру;</a:t>
            </a:r>
          </a:p>
          <a:p>
            <a:pPr>
              <a:tabLst/>
            </a:pPr>
            <a:r>
              <a:rPr lang="ru-RU" dirty="0"/>
              <a:t>Шынайы </a:t>
            </a:r>
            <a:r>
              <a:rPr lang="ru-RU" dirty="0" err="1"/>
              <a:t>патриотизмді</a:t>
            </a:r>
            <a:r>
              <a:rPr lang="ru-RU" dirty="0"/>
              <a:t> халық арасында насихаттау.</a:t>
            </a:r>
          </a:p>
          <a:p>
            <a:pPr>
              <a:tabLst/>
            </a:pPr>
            <a:r>
              <a:rPr lang="ru-RU" dirty="0" err="1"/>
              <a:t>Өз</a:t>
            </a:r>
            <a:r>
              <a:rPr lang="ru-RU" dirty="0"/>
              <a:t> </a:t>
            </a:r>
            <a:r>
              <a:rPr lang="ru-RU" dirty="0" err="1"/>
              <a:t>өлкенің</a:t>
            </a:r>
            <a:r>
              <a:rPr lang="ru-RU" dirty="0"/>
              <a:t> және </a:t>
            </a:r>
            <a:r>
              <a:rPr lang="ru-RU" dirty="0" err="1"/>
              <a:t>мемлекеттің</a:t>
            </a:r>
            <a:r>
              <a:rPr lang="ru-RU" dirty="0"/>
              <a:t> </a:t>
            </a:r>
            <a:r>
              <a:rPr lang="ru-RU" dirty="0" err="1"/>
              <a:t>тарихын</a:t>
            </a:r>
            <a:r>
              <a:rPr lang="ru-RU" dirty="0"/>
              <a:t> </a:t>
            </a:r>
            <a:r>
              <a:rPr lang="ru-RU" dirty="0" err="1"/>
              <a:t>білетін</a:t>
            </a:r>
            <a:r>
              <a:rPr lang="ru-RU" dirty="0"/>
              <a:t> </a:t>
            </a:r>
            <a:r>
              <a:rPr lang="ru-RU" dirty="0" err="1"/>
              <a:t>жастардың</a:t>
            </a:r>
            <a:r>
              <a:rPr lang="ru-RU" dirty="0"/>
              <a:t> </a:t>
            </a:r>
            <a:r>
              <a:rPr lang="ru-RU" dirty="0" err="1"/>
              <a:t>көбейюі</a:t>
            </a:r>
            <a:r>
              <a:rPr lang="ru-RU" dirty="0"/>
              <a:t>;</a:t>
            </a:r>
          </a:p>
          <a:p>
            <a:pPr>
              <a:tabLst/>
            </a:pPr>
            <a:r>
              <a:rPr lang="ru-RU" dirty="0" err="1"/>
              <a:t>Ауылдық</a:t>
            </a:r>
            <a:r>
              <a:rPr lang="ru-RU" dirty="0"/>
              <a:t> </a:t>
            </a:r>
            <a:r>
              <a:rPr lang="ru-RU" dirty="0" err="1"/>
              <a:t>жердін</a:t>
            </a:r>
            <a:r>
              <a:rPr lang="ru-RU" dirty="0"/>
              <a:t> </a:t>
            </a:r>
            <a:r>
              <a:rPr lang="ru-RU" dirty="0" err="1"/>
              <a:t>мәртебесін</a:t>
            </a:r>
            <a:r>
              <a:rPr lang="ru-RU" dirty="0"/>
              <a:t> және </a:t>
            </a:r>
            <a:r>
              <a:rPr lang="ru-RU" dirty="0" err="1"/>
              <a:t>тартымдылығын</a:t>
            </a:r>
            <a:r>
              <a:rPr lang="ru-RU" dirty="0"/>
              <a:t> </a:t>
            </a:r>
            <a:r>
              <a:rPr lang="ru-RU" dirty="0" err="1"/>
              <a:t>көтеру</a:t>
            </a:r>
            <a:r>
              <a:rPr lang="ru-RU" dirty="0"/>
              <a:t>;</a:t>
            </a:r>
          </a:p>
          <a:p>
            <a:pPr>
              <a:tabLst/>
            </a:pPr>
            <a:r>
              <a:rPr lang="ru-RU" dirty="0" err="1"/>
              <a:t>Халықтың</a:t>
            </a:r>
            <a:r>
              <a:rPr lang="ru-RU" dirty="0"/>
              <a:t> экологиялық </a:t>
            </a:r>
            <a:r>
              <a:rPr lang="ru-RU" dirty="0" err="1"/>
              <a:t>білімділігін</a:t>
            </a:r>
            <a:r>
              <a:rPr lang="ru-RU" dirty="0"/>
              <a:t> </a:t>
            </a:r>
            <a:r>
              <a:rPr lang="ru-RU" dirty="0" err="1"/>
              <a:t>көтеру</a:t>
            </a:r>
            <a:r>
              <a:rPr lang="ru-RU" dirty="0"/>
              <a:t>.</a:t>
            </a:r>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2" y="1632314"/>
            <a:ext cx="11314995" cy="685310"/>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ru-RU" sz="1800" dirty="0" err="1">
                <a:effectLst/>
                <a:latin typeface="Arial" panose="020B0604020202020204" pitchFamily="34" charset="0"/>
                <a:ea typeface="Calibri" panose="020F0502020204030204" pitchFamily="34" charset="0"/>
              </a:rPr>
              <a:t>қазақстандықтарда</a:t>
            </a:r>
            <a:r>
              <a:rPr lang="ru-RU" sz="1800" dirty="0">
                <a:effectLst/>
                <a:latin typeface="Arial" panose="020B0604020202020204" pitchFamily="34" charset="0"/>
                <a:ea typeface="Calibri" panose="020F0502020204030204" pitchFamily="34" charset="0"/>
              </a:rPr>
              <a:t> шынайы патриотизм </a:t>
            </a:r>
            <a:r>
              <a:rPr lang="ru-RU" sz="1800" dirty="0" err="1">
                <a:effectLst/>
                <a:latin typeface="Arial" panose="020B0604020202020204" pitchFamily="34" charset="0"/>
                <a:ea typeface="Calibri" panose="020F0502020204030204" pitchFamily="34" charset="0"/>
              </a:rPr>
              <a:t>сезімін</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тәрбиелеу</a:t>
            </a:r>
            <a:r>
              <a:rPr lang="kk-KZ" sz="1800" dirty="0">
                <a:latin typeface="Arial" panose="020B0604020202020204" pitchFamily="34" charset="0"/>
                <a:ea typeface="Calibri" panose="020F0502020204030204" pitchFamily="34" charset="0"/>
              </a:rPr>
              <a:t>, туған өлкені дамытуға тарту, қайырымдылық мәдениетін дамыту негізінде әлеуметтік мәселелерді шешу</a:t>
            </a:r>
            <a:r>
              <a:rPr lang="ru-RU" dirty="0"/>
              <a:t>.</a:t>
            </a:r>
          </a:p>
        </p:txBody>
      </p:sp>
      <p:sp>
        <p:nvSpPr>
          <p:cNvPr id="178" name="Прямоугольник 6"/>
          <p:cNvSpPr txBox="1"/>
          <p:nvPr/>
        </p:nvSpPr>
        <p:spPr>
          <a:xfrm>
            <a:off x="3785377" y="423198"/>
            <a:ext cx="5434046" cy="577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Туған</a:t>
            </a:r>
            <a:r>
              <a:rPr lang="ru-RU" dirty="0"/>
              <a:t> </a:t>
            </a:r>
            <a:r>
              <a:rPr lang="ru-RU" dirty="0" err="1"/>
              <a:t>жер</a:t>
            </a:r>
            <a:r>
              <a:rPr lang="ru-RU" dirty="0"/>
              <a:t>» </a:t>
            </a:r>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319095360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609143" y="1775911"/>
            <a:ext cx="3786512" cy="1087477"/>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a:t>
            </a:r>
          </a:p>
        </p:txBody>
      </p:sp>
      <p:sp>
        <p:nvSpPr>
          <p:cNvPr id="188" name="Проведение профориентации"/>
          <p:cNvSpPr txBox="1"/>
          <p:nvPr/>
        </p:nvSpPr>
        <p:spPr>
          <a:xfrm>
            <a:off x="768227" y="3299998"/>
            <a:ext cx="11915775" cy="4165243"/>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algn="just"/>
            <a:r>
              <a:rPr lang="ru-RU" sz="2400" dirty="0"/>
              <a:t>•  	</a:t>
            </a:r>
            <a:r>
              <a:rPr lang="ru-RU" sz="2400" dirty="0" err="1"/>
              <a:t>Ауылдық</a:t>
            </a:r>
            <a:r>
              <a:rPr lang="ru-RU" sz="2400" dirty="0"/>
              <a:t> жерлерде аз </a:t>
            </a:r>
            <a:r>
              <a:rPr lang="ru-RU" sz="2400" dirty="0" err="1"/>
              <a:t>қаражат</a:t>
            </a:r>
            <a:r>
              <a:rPr lang="ru-RU" sz="2400" dirty="0"/>
              <a:t> </a:t>
            </a:r>
            <a:r>
              <a:rPr lang="ru-RU" sz="2400" dirty="0" err="1"/>
              <a:t>талап</a:t>
            </a:r>
            <a:r>
              <a:rPr lang="ru-RU" sz="2400" dirty="0"/>
              <a:t> </a:t>
            </a:r>
            <a:r>
              <a:rPr lang="ru-RU" sz="2400" dirty="0" err="1"/>
              <a:t>ететің</a:t>
            </a:r>
            <a:r>
              <a:rPr lang="ru-RU" sz="2400" dirty="0"/>
              <a:t> әлеуметтік </a:t>
            </a:r>
            <a:r>
              <a:rPr lang="ru-RU" sz="2400" dirty="0" err="1"/>
              <a:t>нысандарды</a:t>
            </a:r>
            <a:r>
              <a:rPr lang="ru-RU" sz="2400" dirty="0"/>
              <a:t> салу.</a:t>
            </a:r>
          </a:p>
          <a:p>
            <a:pPr algn="just"/>
            <a:r>
              <a:rPr lang="ru-RU" sz="2400" dirty="0"/>
              <a:t>•	</a:t>
            </a:r>
            <a:r>
              <a:rPr lang="ru-RU" sz="2400" dirty="0" err="1"/>
              <a:t>Ауылдық</a:t>
            </a:r>
            <a:r>
              <a:rPr lang="ru-RU" sz="2400" dirty="0"/>
              <a:t> жерлерде әлеуметтік </a:t>
            </a:r>
            <a:r>
              <a:rPr lang="ru-RU" sz="2400" dirty="0" err="1"/>
              <a:t>нысандарды</a:t>
            </a:r>
            <a:r>
              <a:rPr lang="ru-RU" sz="2400" dirty="0"/>
              <a:t> </a:t>
            </a:r>
            <a:r>
              <a:rPr lang="ru-RU" sz="2400" dirty="0" err="1"/>
              <a:t>жаңарту</a:t>
            </a:r>
            <a:r>
              <a:rPr lang="ru-RU" sz="2400" dirty="0"/>
              <a:t> және </a:t>
            </a:r>
            <a:r>
              <a:rPr lang="ru-RU" sz="2400" dirty="0" err="1"/>
              <a:t>жөндеу</a:t>
            </a:r>
            <a:r>
              <a:rPr lang="ru-RU" sz="2400" dirty="0"/>
              <a:t>.</a:t>
            </a:r>
          </a:p>
          <a:p>
            <a:pPr algn="just"/>
            <a:r>
              <a:rPr lang="ru-RU" sz="2400" dirty="0"/>
              <a:t>•	</a:t>
            </a:r>
            <a:r>
              <a:rPr lang="ru-RU" sz="2400" dirty="0" err="1"/>
              <a:t>Ауылдық</a:t>
            </a:r>
            <a:r>
              <a:rPr lang="ru-RU" sz="2400" dirty="0"/>
              <a:t> </a:t>
            </a:r>
            <a:r>
              <a:rPr lang="ru-RU" sz="2400" dirty="0" err="1"/>
              <a:t>жерге</a:t>
            </a:r>
            <a:r>
              <a:rPr lang="ru-RU" sz="2400" dirty="0"/>
              <a:t> қолжетімді </a:t>
            </a:r>
            <a:r>
              <a:rPr lang="ru-RU" sz="2400" dirty="0" err="1"/>
              <a:t>интернеті</a:t>
            </a:r>
            <a:r>
              <a:rPr lang="ru-RU" sz="2400" dirty="0"/>
              <a:t> </a:t>
            </a:r>
            <a:r>
              <a:rPr lang="ru-RU" sz="2400" dirty="0" err="1"/>
              <a:t>жүргізу</a:t>
            </a:r>
            <a:r>
              <a:rPr lang="ru-RU" sz="2400" dirty="0"/>
              <a:t>.</a:t>
            </a:r>
          </a:p>
          <a:p>
            <a:pPr algn="just"/>
            <a:r>
              <a:rPr lang="ru-RU" sz="2400" dirty="0"/>
              <a:t>•	</a:t>
            </a:r>
            <a:r>
              <a:rPr lang="ru-RU" sz="2400" dirty="0" err="1"/>
              <a:t>Өлкетану</a:t>
            </a:r>
            <a:r>
              <a:rPr lang="ru-RU" sz="2400" dirty="0"/>
              <a:t> және экологиялық </a:t>
            </a:r>
            <a:r>
              <a:rPr lang="ru-RU" sz="2400" dirty="0" err="1"/>
              <a:t>үйірмелердің</a:t>
            </a:r>
            <a:r>
              <a:rPr lang="ru-RU" sz="2400" dirty="0"/>
              <a:t> </a:t>
            </a:r>
            <a:r>
              <a:rPr lang="ru-RU" sz="2400" dirty="0" err="1"/>
              <a:t>жұмысна</a:t>
            </a:r>
            <a:r>
              <a:rPr lang="ru-RU" sz="2400" dirty="0"/>
              <a:t> </a:t>
            </a:r>
            <a:r>
              <a:rPr lang="ru-RU" sz="2400" dirty="0" err="1"/>
              <a:t>оқушыларды</a:t>
            </a:r>
            <a:r>
              <a:rPr lang="ru-RU" sz="2400" dirty="0"/>
              <a:t> тарту.</a:t>
            </a:r>
          </a:p>
          <a:p>
            <a:pPr algn="just"/>
            <a:r>
              <a:rPr lang="ru-RU" sz="2400" dirty="0"/>
              <a:t>•	Экологиялық </a:t>
            </a:r>
            <a:r>
              <a:rPr lang="ru-RU" sz="2400" dirty="0" err="1"/>
              <a:t>акцияларды</a:t>
            </a:r>
            <a:r>
              <a:rPr lang="ru-RU" sz="2400" dirty="0"/>
              <a:t> өткізу.</a:t>
            </a:r>
          </a:p>
          <a:p>
            <a:pPr algn="just"/>
            <a:r>
              <a:rPr lang="ru-RU" sz="2400" dirty="0"/>
              <a:t>•	</a:t>
            </a:r>
            <a:r>
              <a:rPr lang="ru-RU" sz="2400" dirty="0" err="1"/>
              <a:t>Қайырымдылық</a:t>
            </a:r>
            <a:r>
              <a:rPr lang="ru-RU" sz="2400" dirty="0"/>
              <a:t> </a:t>
            </a:r>
            <a:r>
              <a:rPr lang="ru-RU" sz="2400" dirty="0" err="1"/>
              <a:t>акцияларды</a:t>
            </a:r>
            <a:r>
              <a:rPr lang="ru-RU" sz="2400" dirty="0"/>
              <a:t> өткізу. </a:t>
            </a:r>
          </a:p>
          <a:p>
            <a:pPr algn="just"/>
            <a:r>
              <a:rPr lang="ru-RU" sz="2400" dirty="0"/>
              <a:t>•	</a:t>
            </a:r>
            <a:r>
              <a:rPr lang="ru-RU" sz="2400" dirty="0" err="1"/>
              <a:t>Ауылдық</a:t>
            </a:r>
            <a:r>
              <a:rPr lang="ru-RU" sz="2400" dirty="0"/>
              <a:t> және </a:t>
            </a:r>
            <a:r>
              <a:rPr lang="ru-RU" sz="2400" dirty="0" err="1"/>
              <a:t>қалалық</a:t>
            </a:r>
            <a:r>
              <a:rPr lang="ru-RU" sz="2400" dirty="0"/>
              <a:t> жерлерде </a:t>
            </a:r>
            <a:r>
              <a:rPr lang="ru-RU" sz="2400" dirty="0" err="1"/>
              <a:t>көпшілік</a:t>
            </a:r>
            <a:r>
              <a:rPr lang="ru-RU" sz="2400" dirty="0"/>
              <a:t> </a:t>
            </a:r>
            <a:r>
              <a:rPr lang="ru-RU" sz="2400" dirty="0" err="1"/>
              <a:t>патриоттық</a:t>
            </a:r>
            <a:r>
              <a:rPr lang="ru-RU" sz="2400" dirty="0"/>
              <a:t> </a:t>
            </a:r>
            <a:r>
              <a:rPr lang="ru-RU" sz="2400" dirty="0" err="1"/>
              <a:t>шараларды</a:t>
            </a:r>
            <a:r>
              <a:rPr lang="ru-RU" sz="2400" dirty="0"/>
              <a:t> ұйымдастыру.</a:t>
            </a:r>
          </a:p>
          <a:p>
            <a:pPr algn="just"/>
            <a:r>
              <a:rPr lang="ru-RU" sz="2400" dirty="0"/>
              <a:t>•	</a:t>
            </a:r>
            <a:r>
              <a:rPr lang="ru-RU" sz="2400" dirty="0" err="1"/>
              <a:t>Ауылдардың</a:t>
            </a:r>
            <a:r>
              <a:rPr lang="ru-RU" sz="2400" dirty="0"/>
              <a:t>, </a:t>
            </a:r>
            <a:r>
              <a:rPr lang="ru-RU" sz="2400" dirty="0" err="1"/>
              <a:t>аудандардың</a:t>
            </a:r>
            <a:r>
              <a:rPr lang="ru-RU" sz="2400" dirty="0"/>
              <a:t>, </a:t>
            </a:r>
            <a:r>
              <a:rPr lang="ru-RU" sz="2400" dirty="0" err="1"/>
              <a:t>қалалардың</a:t>
            </a:r>
            <a:r>
              <a:rPr lang="ru-RU" sz="2400" dirty="0"/>
              <a:t> </a:t>
            </a:r>
            <a:r>
              <a:rPr lang="ru-RU" sz="2400" dirty="0" err="1"/>
              <a:t>құрметті</a:t>
            </a:r>
            <a:r>
              <a:rPr lang="ru-RU" sz="2400" dirty="0"/>
              <a:t> </a:t>
            </a:r>
            <a:r>
              <a:rPr lang="ru-RU" sz="2400" dirty="0" err="1"/>
              <a:t>азаматтарына</a:t>
            </a:r>
            <a:r>
              <a:rPr lang="ru-RU" sz="2400" dirty="0"/>
              <a:t> </a:t>
            </a:r>
            <a:r>
              <a:rPr lang="ru-RU" sz="2400" dirty="0" err="1"/>
              <a:t>сый</a:t>
            </a:r>
            <a:r>
              <a:rPr lang="ru-RU" sz="2400" dirty="0"/>
              <a:t> көрсету және </a:t>
            </a:r>
            <a:r>
              <a:rPr lang="ru-RU" sz="2400" dirty="0" err="1"/>
              <a:t>олармен</a:t>
            </a:r>
            <a:r>
              <a:rPr lang="ru-RU" sz="2400" dirty="0"/>
              <a:t> </a:t>
            </a:r>
            <a:r>
              <a:rPr lang="ru-RU" sz="2400" dirty="0" err="1"/>
              <a:t>жастарды</a:t>
            </a:r>
            <a:r>
              <a:rPr lang="ru-RU" sz="2400" dirty="0"/>
              <a:t> </a:t>
            </a:r>
            <a:r>
              <a:rPr lang="ru-RU" sz="2400" dirty="0" err="1"/>
              <a:t>кездестіру</a:t>
            </a:r>
            <a:r>
              <a:rPr lang="ru-RU" sz="2400" dirty="0"/>
              <a:t>.</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
        <p:nvSpPr>
          <p:cNvPr id="2" name="Прямоугольник 6">
            <a:extLst>
              <a:ext uri="{FF2B5EF4-FFF2-40B4-BE49-F238E27FC236}">
                <a16:creationId xmlns:a16="http://schemas.microsoft.com/office/drawing/2014/main" id="{04783994-5FFB-43C6-A28F-908D8C825915}"/>
              </a:ext>
            </a:extLst>
          </p:cNvPr>
          <p:cNvSpPr txBox="1"/>
          <p:nvPr/>
        </p:nvSpPr>
        <p:spPr>
          <a:xfrm>
            <a:off x="3785377" y="423198"/>
            <a:ext cx="5434046" cy="577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a:t>
            </a:r>
            <a:r>
              <a:rPr lang="ru-RU" dirty="0" err="1"/>
              <a:t>Туған</a:t>
            </a:r>
            <a:r>
              <a:rPr lang="ru-RU" dirty="0"/>
              <a:t> </a:t>
            </a:r>
            <a:r>
              <a:rPr lang="ru-RU" dirty="0" err="1"/>
              <a:t>жер</a:t>
            </a:r>
            <a:r>
              <a:rPr lang="ru-RU" dirty="0"/>
              <a:t>» </a:t>
            </a:r>
            <a:r>
              <a:rPr lang="kk-KZ" dirty="0"/>
              <a:t>арнайы жобасы</a:t>
            </a:r>
            <a:endParaRPr lang="ru-RU" dirty="0"/>
          </a:p>
        </p:txBody>
      </p:sp>
    </p:spTree>
    <p:extLst>
      <p:ext uri="{BB962C8B-B14F-4D97-AF65-F5344CB8AC3E}">
        <p14:creationId xmlns:p14="http://schemas.microsoft.com/office/powerpoint/2010/main" val="348873668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2" descr="Picture 2"/>
          <p:cNvPicPr>
            <a:picLocks noChangeAspect="1"/>
          </p:cNvPicPr>
          <p:nvPr/>
        </p:nvPicPr>
        <p:blipFill>
          <a:blip r:embed="rId2"/>
          <a:stretch>
            <a:fillRect/>
          </a:stretch>
        </p:blipFill>
        <p:spPr>
          <a:xfrm>
            <a:off x="0" y="-1"/>
            <a:ext cx="13002545" cy="9753601"/>
          </a:xfrm>
          <a:prstGeom prst="rect">
            <a:avLst/>
          </a:prstGeom>
          <a:ln w="12700">
            <a:miter lim="400000"/>
          </a:ln>
        </p:spPr>
      </p:pic>
      <p:pic>
        <p:nvPicPr>
          <p:cNvPr id="2" name="Рисунок 1"/>
          <p:cNvPicPr>
            <a:picLocks noChangeAspect="1"/>
          </p:cNvPicPr>
          <p:nvPr/>
        </p:nvPicPr>
        <p:blipFill>
          <a:blip r:embed="rId3"/>
          <a:stretch>
            <a:fillRect/>
          </a:stretch>
        </p:blipFill>
        <p:spPr>
          <a:xfrm>
            <a:off x="10985326" y="-140340"/>
            <a:ext cx="1814198" cy="1814198"/>
          </a:xfrm>
          <a:prstGeom prst="rect">
            <a:avLst/>
          </a:prstGeom>
        </p:spPr>
      </p:pic>
      <p:sp>
        <p:nvSpPr>
          <p:cNvPr id="5" name="Школьники…"/>
          <p:cNvSpPr txBox="1"/>
          <p:nvPr/>
        </p:nvSpPr>
        <p:spPr>
          <a:xfrm>
            <a:off x="4604324" y="3894176"/>
            <a:ext cx="4174528" cy="841256"/>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a:solidFill>
                  <a:srgbClr val="385F90"/>
                </a:solidFill>
              </a:defRPr>
            </a:pPr>
            <a:r>
              <a:rPr lang="ru-RU" dirty="0"/>
              <a:t>1. Арнайы жобалар: </a:t>
            </a:r>
            <a:r>
              <a:rPr lang="kk-KZ" dirty="0"/>
              <a:t>«Тұлғаны дамыту»</a:t>
            </a:r>
          </a:p>
        </p:txBody>
      </p:sp>
    </p:spTree>
    <p:extLst>
      <p:ext uri="{BB962C8B-B14F-4D97-AF65-F5344CB8AC3E}">
        <p14:creationId xmlns:p14="http://schemas.microsoft.com/office/powerpoint/2010/main" val="82311757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800294" y="3675902"/>
            <a:ext cx="2935471" cy="51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3505791"/>
            <a:ext cx="2087310" cy="900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844903" y="4539324"/>
            <a:ext cx="4432361" cy="3085967"/>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021" tIns="65021" rIns="65021" bIns="65021">
            <a:spAutoFit/>
          </a:bodyPr>
          <a:lstStyle/>
          <a:p>
            <a:pPr algn="l" defTabSz="1300480">
              <a:defRPr>
                <a:solidFill>
                  <a:srgbClr val="385F90"/>
                </a:solidFill>
                <a:latin typeface="Helvetica"/>
                <a:ea typeface="Helvetica"/>
                <a:cs typeface="Helvetica"/>
                <a:sym typeface="Helvetica"/>
              </a:defRPr>
            </a:pPr>
            <a:r>
              <a:rPr lang="kk-KZ" sz="1600" dirty="0"/>
              <a:t>Қатысушыларды іріктеудің үш маусымы өткізілді. 6 мың өтініш ішінен</a:t>
            </a:r>
          </a:p>
          <a:p>
            <a:pPr algn="l" defTabSz="1300480">
              <a:defRPr>
                <a:solidFill>
                  <a:srgbClr val="385F90"/>
                </a:solidFill>
                <a:latin typeface="Helvetica"/>
                <a:ea typeface="Helvetica"/>
                <a:cs typeface="Helvetica"/>
                <a:sym typeface="Helvetica"/>
              </a:defRPr>
            </a:pPr>
            <a:r>
              <a:rPr lang="ru-RU" sz="1600" dirty="0"/>
              <a:t>(2017 ж.  – 2112, </a:t>
            </a:r>
          </a:p>
          <a:p>
            <a:pPr algn="l" defTabSz="1300480">
              <a:defRPr>
                <a:solidFill>
                  <a:srgbClr val="385F90"/>
                </a:solidFill>
                <a:latin typeface="Helvetica"/>
                <a:ea typeface="Helvetica"/>
                <a:cs typeface="Helvetica"/>
                <a:sym typeface="Helvetica"/>
              </a:defRPr>
            </a:pPr>
            <a:r>
              <a:rPr lang="ru-RU" sz="1600" dirty="0"/>
              <a:t>2018 ж. – 2388, </a:t>
            </a:r>
          </a:p>
          <a:p>
            <a:pPr algn="l" defTabSz="1300480">
              <a:defRPr>
                <a:solidFill>
                  <a:srgbClr val="385F90"/>
                </a:solidFill>
                <a:latin typeface="Helvetica"/>
                <a:ea typeface="Helvetica"/>
                <a:cs typeface="Helvetica"/>
                <a:sym typeface="Helvetica"/>
              </a:defRPr>
            </a:pPr>
            <a:r>
              <a:rPr lang="ru-RU" sz="1600" dirty="0"/>
              <a:t>2019 ж. – 1673 өтініш) </a:t>
            </a:r>
          </a:p>
          <a:p>
            <a:pPr algn="l" defTabSz="1300480">
              <a:defRPr>
                <a:solidFill>
                  <a:srgbClr val="385F90"/>
                </a:solidFill>
                <a:latin typeface="Helvetica"/>
                <a:ea typeface="Helvetica"/>
                <a:cs typeface="Helvetica"/>
                <a:sym typeface="Helvetica"/>
              </a:defRPr>
            </a:pPr>
            <a:endParaRPr lang="ru-RU" sz="1600" dirty="0"/>
          </a:p>
          <a:p>
            <a:pPr algn="l" defTabSz="1300480">
              <a:defRPr>
                <a:solidFill>
                  <a:srgbClr val="385F90"/>
                </a:solidFill>
                <a:latin typeface="Helvetica"/>
                <a:ea typeface="Helvetica"/>
                <a:cs typeface="Helvetica"/>
                <a:sym typeface="Helvetica"/>
              </a:defRPr>
            </a:pPr>
            <a:r>
              <a:rPr lang="ru-RU" sz="1600" dirty="0"/>
              <a:t>республикалық онлайн дауыс беру жолымен 163 жеңімпаз анықталды</a:t>
            </a:r>
          </a:p>
          <a:p>
            <a:pPr algn="l" defTabSz="1300480">
              <a:defRPr>
                <a:solidFill>
                  <a:srgbClr val="385F90"/>
                </a:solidFill>
                <a:latin typeface="Helvetica"/>
                <a:ea typeface="Helvetica"/>
                <a:cs typeface="Helvetica"/>
                <a:sym typeface="Helvetica"/>
              </a:defRPr>
            </a:pPr>
            <a:endParaRPr lang="ru-RU" sz="1600" dirty="0"/>
          </a:p>
          <a:p>
            <a:pPr algn="l" defTabSz="1300480">
              <a:defRPr>
                <a:solidFill>
                  <a:srgbClr val="385F90"/>
                </a:solidFill>
                <a:latin typeface="Helvetica"/>
                <a:ea typeface="Helvetica"/>
                <a:cs typeface="Helvetica"/>
                <a:sym typeface="Helvetica"/>
              </a:defRPr>
            </a:pPr>
            <a:r>
              <a:rPr lang="ru-RU" sz="1600" dirty="0"/>
              <a:t>(2017 ж. - 102, </a:t>
            </a:r>
          </a:p>
          <a:p>
            <a:pPr algn="l" defTabSz="1300480">
              <a:defRPr>
                <a:solidFill>
                  <a:srgbClr val="385F90"/>
                </a:solidFill>
                <a:latin typeface="Helvetica"/>
                <a:ea typeface="Helvetica"/>
                <a:cs typeface="Helvetica"/>
                <a:sym typeface="Helvetica"/>
              </a:defRPr>
            </a:pPr>
            <a:r>
              <a:rPr lang="ru-RU" sz="1600" dirty="0"/>
              <a:t>2018 ж. – 29, </a:t>
            </a:r>
          </a:p>
          <a:p>
            <a:pPr algn="l" defTabSz="1300480">
              <a:defRPr>
                <a:solidFill>
                  <a:srgbClr val="385F90"/>
                </a:solidFill>
                <a:latin typeface="Helvetica"/>
                <a:ea typeface="Helvetica"/>
                <a:cs typeface="Helvetica"/>
                <a:sym typeface="Helvetica"/>
              </a:defRPr>
            </a:pPr>
            <a:r>
              <a:rPr lang="ru-RU" sz="1600" dirty="0"/>
              <a:t>2019 ж. - 32). </a:t>
            </a:r>
            <a:endParaRPr sz="1600" dirty="0"/>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4542071"/>
            <a:ext cx="5686566" cy="2839746"/>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ru-RU" dirty="0"/>
              <a:t>Өңірлер мен республикалық маңызы бар қалаларды қамту деңгейінің өсуі;  </a:t>
            </a:r>
          </a:p>
          <a:p>
            <a:r>
              <a:rPr lang="ru-RU" dirty="0"/>
              <a:t>Жоба амбассадорларының жағымды имиджін көрсету арқылы қазақстандықтардың сана-сезімі мен азаматтық жауапкершілігін жоғарылату;</a:t>
            </a:r>
          </a:p>
          <a:p>
            <a:r>
              <a:rPr lang="ru-RU" dirty="0"/>
              <a:t>Қосымша білім мүмкіндіктерін құру;  </a:t>
            </a:r>
          </a:p>
          <a:p>
            <a:r>
              <a:rPr lang="ru-RU" dirty="0"/>
              <a:t>Қазақстандықтарды әлеуметтік, экологиялық, имидждік және қоғамның дамуына бағытталған басқа да жобаларды жүзеге асыруға тарту;</a:t>
            </a:r>
          </a:p>
          <a:p>
            <a:r>
              <a:rPr lang="ru-RU" dirty="0"/>
              <a:t>Жоба жеңімпаздарының қоғамдық маңызы бар бастамаларын жүзеге асыру. </a:t>
            </a:r>
          </a:p>
        </p:txBody>
      </p:sp>
      <p:pic>
        <p:nvPicPr>
          <p:cNvPr id="175" name="Picture 17" descr="Picture 17"/>
          <p:cNvPicPr>
            <a:picLocks noChangeAspect="1"/>
          </p:cNvPicPr>
          <p:nvPr/>
        </p:nvPicPr>
        <p:blipFill>
          <a:blip r:embed="rId3"/>
          <a:stretch>
            <a:fillRect/>
          </a:stretch>
        </p:blipFill>
        <p:spPr>
          <a:xfrm>
            <a:off x="6887583" y="339927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339927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1631161"/>
            <a:ext cx="11314995" cy="962309"/>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бағдарламаның құндылықтарын ілгерілету үшін қазіргі заманғы Қазақстанды, оның әртүрлі саладағы жетістіктерін </a:t>
            </a:r>
            <a:r>
              <a:rPr lang="kk-KZ" dirty="0"/>
              <a:t>бейнелейтін жетістікке жеткен тұлғалардың тарихын көрсету</a:t>
            </a:r>
            <a:r>
              <a:rPr lang="ru-RU" dirty="0"/>
              <a:t>.</a:t>
            </a:r>
            <a:endParaRPr dirty="0">
              <a:latin typeface="Times New Roman"/>
              <a:ea typeface="Times New Roman"/>
              <a:cs typeface="Times New Roman"/>
              <a:sym typeface="Times New Roman"/>
            </a:endParaRPr>
          </a:p>
        </p:txBody>
      </p:sp>
      <p:sp>
        <p:nvSpPr>
          <p:cNvPr id="178" name="Прямоугольник 6"/>
          <p:cNvSpPr txBox="1"/>
          <p:nvPr/>
        </p:nvSpPr>
        <p:spPr>
          <a:xfrm>
            <a:off x="3494433" y="423198"/>
            <a:ext cx="6015936"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«Қазақстандағы 100 жаңа есім» </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3EDEE"/>
        </a:solidFill>
        <a:effectLst/>
      </p:bgPr>
    </p:bg>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288989" y="1565971"/>
            <a:ext cx="4266288" cy="841256"/>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400091" y="2857613"/>
            <a:ext cx="12204615" cy="3549690"/>
          </a:xfrm>
          <a:prstGeom prst="rect">
            <a:avLst/>
          </a:prstGeom>
          <a:ln w="25400">
            <a:solidFill>
              <a:srgbClr val="1F497D"/>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600">
                <a:solidFill>
                  <a:srgbClr val="385F90"/>
                </a:solidFill>
              </a:defRPr>
            </a:lvl1pPr>
          </a:lstStyle>
          <a:p>
            <a:pPr algn="just"/>
            <a:r>
              <a:rPr lang="ru-RU" dirty="0"/>
              <a:t>- арнайы жобаның</a:t>
            </a:r>
            <a:r>
              <a:rPr lang="kk-KZ" dirty="0"/>
              <a:t> іске асыру</a:t>
            </a:r>
            <a:r>
              <a:rPr lang="ru-RU" dirty="0"/>
              <a:t> барысын түзету мақсатында </a:t>
            </a:r>
            <a:r>
              <a:rPr lang="kk-KZ" dirty="0"/>
              <a:t>аймақтық сараптамалық кеңестердің отырыстарын өткізу (қажет болған жағдайда «Рухани жағыру» бағдарламасын іске асырудың аймақтық жоспарына өзгерістер енгізу, қаржыландыру көлемін анықтау);</a:t>
            </a:r>
          </a:p>
          <a:p>
            <a:pPr algn="just"/>
            <a:endParaRPr lang="ru-RU" dirty="0"/>
          </a:p>
          <a:p>
            <a:pPr algn="just"/>
            <a:r>
              <a:rPr lang="ru-RU" dirty="0"/>
              <a:t>- </a:t>
            </a:r>
            <a:r>
              <a:rPr lang="kk-KZ" dirty="0"/>
              <a:t>аймақтық деңгейде арнайы жобаны үйлестіру және жүзеге асыру;</a:t>
            </a:r>
          </a:p>
          <a:p>
            <a:pPr algn="just"/>
            <a:endParaRPr lang="ru-RU" dirty="0"/>
          </a:p>
          <a:p>
            <a:pPr algn="just"/>
            <a:r>
              <a:rPr lang="ru-RU" dirty="0"/>
              <a:t>- </a:t>
            </a:r>
            <a:r>
              <a:rPr lang="kk-KZ" dirty="0"/>
              <a:t>қажет болған жағдайда инфрақұрылыммен қамтамасыз ету (материалдық-техникалық базаның болуы және т.б.);</a:t>
            </a:r>
          </a:p>
          <a:p>
            <a:pPr algn="just"/>
            <a:endParaRPr lang="ru-RU" dirty="0"/>
          </a:p>
          <a:p>
            <a:pPr algn="just"/>
            <a:r>
              <a:rPr lang="ru-RU" dirty="0"/>
              <a:t>- </a:t>
            </a:r>
            <a:r>
              <a:rPr lang="kk-KZ" dirty="0"/>
              <a:t>қажет болған жағдайда әдістемелік сүйемелдеу (арнайы жобаны іске асыру үшін ақпараттық-анықтамалық материалдар әзірлеу);</a:t>
            </a:r>
          </a:p>
          <a:p>
            <a:pPr algn="just"/>
            <a:endParaRPr lang="ru-RU" dirty="0"/>
          </a:p>
          <a:p>
            <a:pPr algn="just"/>
            <a:r>
              <a:rPr lang="ru-RU" dirty="0"/>
              <a:t>- </a:t>
            </a:r>
            <a:r>
              <a:rPr lang="kk-KZ" dirty="0"/>
              <a:t>ақпараттық сүйемелдеу көрсету: арнайы жобаның ақпараттқ-имидждік арналарын анықтау - БАҚ, әлеуметтік желілер, сыртқы жарнаманы әзірлеу, адамдар көп жиналатын жерлерде лэд экрандарында бейнероликтерді көрсету және т.б.)</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a:latin typeface="Times New Roman"/>
              <a:ea typeface="Times New Roman"/>
              <a:cs typeface="Times New Roman"/>
              <a:sym typeface="Times New Roman"/>
            </a:endParaRPr>
          </a:p>
        </p:txBody>
      </p:sp>
      <p:sp>
        <p:nvSpPr>
          <p:cNvPr id="202" name="Прямоугольник 6"/>
          <p:cNvSpPr txBox="1"/>
          <p:nvPr/>
        </p:nvSpPr>
        <p:spPr>
          <a:xfrm>
            <a:off x="3174278" y="281174"/>
            <a:ext cx="6015936" cy="1023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«Қазақстандағы 100 жаңа есім» </a:t>
            </a:r>
          </a:p>
          <a:p>
            <a:r>
              <a:rPr lang="kk-KZ" dirty="0"/>
              <a:t>арнайы жобасы</a:t>
            </a:r>
            <a:endParaRPr lang="ru-RU" dirty="0"/>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958340" y="3280787"/>
            <a:ext cx="2935471"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3133254"/>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844903" y="4564715"/>
            <a:ext cx="5228519" cy="3824631"/>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indent="450850" algn="just" defTabSz="1300480">
              <a:defRPr>
                <a:solidFill>
                  <a:srgbClr val="385F90"/>
                </a:solidFill>
                <a:latin typeface="Helvetica"/>
                <a:ea typeface="Helvetica"/>
                <a:cs typeface="Helvetica"/>
                <a:sym typeface="Helvetica"/>
              </a:defRPr>
            </a:pPr>
            <a:r>
              <a:rPr lang="kk-KZ" sz="1600" b="0" dirty="0"/>
              <a:t>Оқулықтарды іріктеу бағамдары анықталды(оқулықтар гуманитарлық пәндер бойынша болуы тиіс: тарих, философия, саясаттану, әлеуметтану, психология, мәдениеттану, филология, педагогика, экономика, менеджмент; базалық оқулықтар әлемнің 100 жетекші жоғары оқу орынының білім беру бағдарламалары бойынша және белгілі баспалардың базасында болуы тиіс (мысалы, </a:t>
            </a:r>
            <a:r>
              <a:rPr lang="en-US" sz="1600" b="0" dirty="0"/>
              <a:t>Cengage Learning, SAGE); </a:t>
            </a:r>
            <a:r>
              <a:rPr lang="kk-KZ" sz="1600" b="0" dirty="0"/>
              <a:t>оқулықтар міндетті түрде бірнеше рет қайта басылып шыққан болуы тиіс. Оқулықтардың мазмұны объективті және бейтарап болуы тиіс).</a:t>
            </a:r>
            <a:endParaRPr lang="ru-RU" sz="1600" b="0" dirty="0"/>
          </a:p>
          <a:p>
            <a:pPr defTabSz="1300480">
              <a:defRPr>
                <a:solidFill>
                  <a:srgbClr val="385F90"/>
                </a:solidFill>
                <a:latin typeface="Helvetica"/>
                <a:ea typeface="Helvetica"/>
                <a:cs typeface="Helvetica"/>
                <a:sym typeface="Helvetica"/>
              </a:defRPr>
            </a:pPr>
            <a:r>
              <a:rPr lang="ru-RU" sz="1600" spc="20" dirty="0">
                <a:solidFill>
                  <a:srgbClr val="385F90"/>
                </a:solidFill>
                <a:latin typeface="Helvetica"/>
                <a:cs typeface="Helvetica"/>
                <a:sym typeface="Helvetica"/>
              </a:rPr>
              <a:t>Аударылды</a:t>
            </a:r>
            <a:r>
              <a:rPr lang="ru-RU" sz="1600" b="0" spc="20" dirty="0">
                <a:solidFill>
                  <a:srgbClr val="385F90"/>
                </a:solidFill>
                <a:latin typeface="Helvetica"/>
                <a:cs typeface="Helvetica"/>
                <a:sym typeface="Helvetica"/>
              </a:rPr>
              <a:t>:</a:t>
            </a:r>
          </a:p>
          <a:p>
            <a:pPr defTabSz="1300480">
              <a:defRPr>
                <a:solidFill>
                  <a:srgbClr val="385F90"/>
                </a:solidFill>
                <a:latin typeface="Helvetica"/>
                <a:ea typeface="Helvetica"/>
                <a:cs typeface="Helvetica"/>
                <a:sym typeface="Helvetica"/>
              </a:defRPr>
            </a:pPr>
            <a:r>
              <a:rPr lang="ru-RU" sz="1600" b="0" spc="20" dirty="0">
                <a:solidFill>
                  <a:srgbClr val="385F90"/>
                </a:solidFill>
                <a:latin typeface="Helvetica"/>
                <a:cs typeface="Helvetica"/>
                <a:sym typeface="Helvetica"/>
              </a:rPr>
              <a:t>2017 жылы – 1</a:t>
            </a:r>
            <a:r>
              <a:rPr lang="en-US" sz="1600" b="0" spc="20" dirty="0">
                <a:solidFill>
                  <a:srgbClr val="385F90"/>
                </a:solidFill>
                <a:latin typeface="Helvetica"/>
                <a:cs typeface="Helvetica"/>
                <a:sym typeface="Helvetica"/>
              </a:rPr>
              <a:t>7</a:t>
            </a:r>
            <a:r>
              <a:rPr lang="ru-RU" sz="1600" b="0" spc="20" dirty="0">
                <a:solidFill>
                  <a:srgbClr val="385F90"/>
                </a:solidFill>
                <a:latin typeface="Helvetica"/>
                <a:cs typeface="Helvetica"/>
                <a:sym typeface="Helvetica"/>
              </a:rPr>
              <a:t>, 2018 жылы – </a:t>
            </a:r>
            <a:r>
              <a:rPr lang="en-US" sz="1600" b="0" spc="20" dirty="0">
                <a:solidFill>
                  <a:srgbClr val="385F90"/>
                </a:solidFill>
                <a:latin typeface="Helvetica"/>
                <a:cs typeface="Helvetica"/>
                <a:sym typeface="Helvetica"/>
              </a:rPr>
              <a:t>30</a:t>
            </a:r>
            <a:r>
              <a:rPr lang="ru-RU" sz="1600" b="0" spc="20" dirty="0">
                <a:solidFill>
                  <a:srgbClr val="385F90"/>
                </a:solidFill>
                <a:latin typeface="Helvetica"/>
                <a:cs typeface="Helvetica"/>
                <a:sym typeface="Helvetica"/>
              </a:rPr>
              <a:t>, 2019 жылы – </a:t>
            </a:r>
            <a:r>
              <a:rPr lang="en-US" sz="1600" b="0" spc="20" dirty="0">
                <a:solidFill>
                  <a:srgbClr val="385F90"/>
                </a:solidFill>
                <a:latin typeface="Helvetica"/>
                <a:cs typeface="Helvetica"/>
                <a:sym typeface="Helvetica"/>
              </a:rPr>
              <a:t>30</a:t>
            </a:r>
            <a:r>
              <a:rPr lang="kk-KZ" sz="1600" b="0" spc="20" dirty="0">
                <a:solidFill>
                  <a:srgbClr val="385F90"/>
                </a:solidFill>
                <a:latin typeface="Helvetica"/>
                <a:cs typeface="Helvetica"/>
                <a:sym typeface="Helvetica"/>
              </a:rPr>
              <a:t>,</a:t>
            </a:r>
            <a:endParaRPr lang="en-US" sz="1600" b="0" spc="20" dirty="0">
              <a:solidFill>
                <a:srgbClr val="385F90"/>
              </a:solidFill>
              <a:latin typeface="Helvetica"/>
              <a:cs typeface="Helvetica"/>
              <a:sym typeface="Helvetica"/>
            </a:endParaRPr>
          </a:p>
          <a:p>
            <a:pPr defTabSz="1300480">
              <a:defRPr>
                <a:solidFill>
                  <a:srgbClr val="385F90"/>
                </a:solidFill>
                <a:latin typeface="Helvetica"/>
                <a:ea typeface="Helvetica"/>
                <a:cs typeface="Helvetica"/>
                <a:sym typeface="Helvetica"/>
              </a:defRPr>
            </a:pPr>
            <a:r>
              <a:rPr lang="en-US" sz="1600" b="0" spc="20" dirty="0">
                <a:solidFill>
                  <a:srgbClr val="385F90"/>
                </a:solidFill>
                <a:latin typeface="Helvetica"/>
                <a:cs typeface="Helvetica"/>
                <a:sym typeface="Helvetica"/>
              </a:rPr>
              <a:t>2020 </a:t>
            </a:r>
            <a:r>
              <a:rPr lang="ru-RU" sz="1600" b="0" spc="20" dirty="0">
                <a:solidFill>
                  <a:srgbClr val="385F90"/>
                </a:solidFill>
                <a:latin typeface="Helvetica"/>
                <a:cs typeface="Helvetica"/>
                <a:sym typeface="Helvetica"/>
              </a:rPr>
              <a:t>жылы</a:t>
            </a:r>
            <a:r>
              <a:rPr lang="kk-KZ" sz="1600" b="0" spc="20" dirty="0">
                <a:solidFill>
                  <a:srgbClr val="385F90"/>
                </a:solidFill>
                <a:latin typeface="Helvetica"/>
                <a:cs typeface="Helvetica"/>
                <a:sym typeface="Helvetica"/>
              </a:rPr>
              <a:t> </a:t>
            </a:r>
            <a:r>
              <a:rPr lang="ru-RU" sz="1600" b="0" spc="20" dirty="0">
                <a:solidFill>
                  <a:srgbClr val="385F90"/>
                </a:solidFill>
                <a:latin typeface="Helvetica"/>
                <a:cs typeface="Helvetica"/>
                <a:sym typeface="Helvetica"/>
              </a:rPr>
              <a:t>–</a:t>
            </a:r>
            <a:r>
              <a:rPr lang="kk-KZ" sz="1600" b="0" spc="20" dirty="0">
                <a:solidFill>
                  <a:srgbClr val="385F90"/>
                </a:solidFill>
                <a:latin typeface="Helvetica"/>
                <a:cs typeface="Helvetica"/>
                <a:sym typeface="Helvetica"/>
              </a:rPr>
              <a:t> 23 кітап.</a:t>
            </a:r>
            <a:endParaRPr lang="ru-RU" sz="1600" b="0" spc="20" dirty="0">
              <a:solidFill>
                <a:srgbClr val="385F90"/>
              </a:solidFill>
              <a:latin typeface="Helvetica"/>
              <a:cs typeface="Helvetica"/>
              <a:sym typeface="Helvetica"/>
            </a:endParaRPr>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932952" y="4757221"/>
            <a:ext cx="5130525" cy="3085967"/>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ru-RU" dirty="0"/>
              <a:t>100 үздік оқулықтар мемлекттік тілге аударылады</a:t>
            </a:r>
          </a:p>
          <a:p>
            <a:r>
              <a:rPr lang="ru-RU" dirty="0"/>
              <a:t>ЖОО-ның, КжТҰ-ның (республикалы</a:t>
            </a:r>
            <a:r>
              <a:rPr lang="kk-KZ" dirty="0"/>
              <a:t>қ, облыстық, қалалық, аудандық</a:t>
            </a:r>
            <a:r>
              <a:rPr lang="ru-RU" dirty="0"/>
              <a:t>) кітап қорлары және кітапханалары жаңа оқулықтармен толықтырылады </a:t>
            </a:r>
          </a:p>
          <a:p>
            <a:r>
              <a:rPr lang="ru-RU" dirty="0"/>
              <a:t>Оқулықтарды оқу үрдісіне еңгізу ұсыныстары дайындалады.</a:t>
            </a:r>
          </a:p>
          <a:p>
            <a:r>
              <a:rPr lang="ru-RU" dirty="0"/>
              <a:t>100 үздік оқулық қолжетімді интернет порталдарда шығарылады.</a:t>
            </a:r>
          </a:p>
          <a:p>
            <a:r>
              <a:rPr lang="ru-RU" dirty="0"/>
              <a:t>5000 аса студент танымал, заманауи оқулықтарды қолдана алады.</a:t>
            </a:r>
          </a:p>
        </p:txBody>
      </p:sp>
      <p:pic>
        <p:nvPicPr>
          <p:cNvPr id="175" name="Picture 17" descr="Picture 17"/>
          <p:cNvPicPr>
            <a:picLocks noChangeAspect="1"/>
          </p:cNvPicPr>
          <p:nvPr/>
        </p:nvPicPr>
        <p:blipFill>
          <a:blip r:embed="rId3"/>
          <a:stretch>
            <a:fillRect/>
          </a:stretch>
        </p:blipFill>
        <p:spPr>
          <a:xfrm>
            <a:off x="6887583" y="306060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3026742"/>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2058459"/>
            <a:ext cx="11314995" cy="685310"/>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kk-KZ" dirty="0"/>
              <a:t>студенттерге</a:t>
            </a:r>
            <a:r>
              <a:rPr lang="ru-RU" dirty="0"/>
              <a:t> гуманитарлық білім саласында мемлекеттік тілде үздік әлемдік стандарттарға сәйкес білім алуға жағдай жасау.</a:t>
            </a:r>
            <a:endParaRPr dirty="0">
              <a:latin typeface="Times New Roman"/>
              <a:ea typeface="Times New Roman"/>
              <a:cs typeface="Times New Roman"/>
              <a:sym typeface="Times New Roman"/>
            </a:endParaRPr>
          </a:p>
        </p:txBody>
      </p:sp>
      <p:sp>
        <p:nvSpPr>
          <p:cNvPr id="178" name="Прямоугольник 6"/>
          <p:cNvSpPr txBox="1"/>
          <p:nvPr/>
        </p:nvSpPr>
        <p:spPr>
          <a:xfrm>
            <a:off x="3356573" y="244051"/>
            <a:ext cx="6291653" cy="1470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«Жаңа гуманитарлық білім. </a:t>
            </a:r>
          </a:p>
          <a:p>
            <a:r>
              <a:rPr lang="ru-RU" dirty="0"/>
              <a:t>Қазақ тіліндегі 100 жаңа оқулық» </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
        <p:nvSpPr>
          <p:cNvPr id="2"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a:extLst>
              <a:ext uri="{FF2B5EF4-FFF2-40B4-BE49-F238E27FC236}">
                <a16:creationId xmlns:a16="http://schemas.microsoft.com/office/drawing/2014/main" id="{FEF1FEE3-3161-45D6-AD10-15042F8FF912}"/>
              </a:ext>
            </a:extLst>
          </p:cNvPr>
          <p:cNvSpPr txBox="1"/>
          <p:nvPr/>
        </p:nvSpPr>
        <p:spPr>
          <a:xfrm>
            <a:off x="844901" y="8618209"/>
            <a:ext cx="11314995" cy="685310"/>
          </a:xfrm>
          <a:prstGeom prst="rect">
            <a:avLst/>
          </a:prstGeom>
          <a:ln w="254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021" tIns="65021" rIns="65021" bIns="65021" anchor="ctr">
            <a:spAutoFit/>
          </a:bodyPr>
          <a:lstStyle/>
          <a:p>
            <a:pPr indent="640305" defTabSz="1849571">
              <a:defRPr sz="1800">
                <a:solidFill>
                  <a:srgbClr val="3F6797"/>
                </a:solidFill>
                <a:latin typeface="Helvetica"/>
                <a:ea typeface="Helvetica"/>
                <a:cs typeface="Helvetica"/>
                <a:sym typeface="Helvetica"/>
              </a:defRPr>
            </a:pPr>
            <a:r>
              <a:rPr lang="ru-RU" dirty="0"/>
              <a:t>Барлық аударылған кітаптар www.100kitap.kz сайтында және Қазақстанның ашық университетінің www.OpenU.kz. порталында электронды түрді жүгтелген.</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1" y="-2"/>
            <a:ext cx="13004801" cy="9753602"/>
          </a:xfrm>
          <a:prstGeom prst="rect">
            <a:avLst/>
          </a:prstGeom>
          <a:ln w="12700">
            <a:miter lim="400000"/>
          </a:ln>
        </p:spPr>
      </p:pic>
      <p:sp>
        <p:nvSpPr>
          <p:cNvPr id="187" name="Формирование экологического сознания"/>
          <p:cNvSpPr txBox="1"/>
          <p:nvPr/>
        </p:nvSpPr>
        <p:spPr>
          <a:xfrm>
            <a:off x="4267652" y="1874685"/>
            <a:ext cx="4266288" cy="841256"/>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r>
              <a:rPr lang="ru-RU" dirty="0"/>
              <a:t>Өңірлік жобалық офистеріне жергілікті жерлерде жұмысты ұйымдастыру бойынша ұсыныстар: </a:t>
            </a:r>
          </a:p>
        </p:txBody>
      </p:sp>
      <p:sp>
        <p:nvSpPr>
          <p:cNvPr id="188" name="Проведение профориентации"/>
          <p:cNvSpPr txBox="1"/>
          <p:nvPr/>
        </p:nvSpPr>
        <p:spPr>
          <a:xfrm>
            <a:off x="298489" y="3189764"/>
            <a:ext cx="12204615" cy="4165243"/>
          </a:xfrm>
          <a:prstGeom prst="rect">
            <a:avLst/>
          </a:prstGeom>
          <a:ln w="25400">
            <a:solidFill>
              <a:srgbClr val="1F497D"/>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600">
                <a:solidFill>
                  <a:srgbClr val="385F90"/>
                </a:solidFill>
              </a:defRPr>
            </a:lvl1pPr>
          </a:lstStyle>
          <a:p>
            <a:pPr marL="285750" indent="-285750" algn="just">
              <a:buFontTx/>
              <a:buChar char="-"/>
            </a:pPr>
            <a:r>
              <a:rPr lang="ru-RU" sz="2400" dirty="0"/>
              <a:t>арнайы жобаның</a:t>
            </a:r>
            <a:r>
              <a:rPr lang="kk-KZ" sz="2400" dirty="0"/>
              <a:t> іске асыру</a:t>
            </a:r>
            <a:r>
              <a:rPr lang="ru-RU" sz="2400" dirty="0"/>
              <a:t> барысын реттеу, кітаптардың тізімін талқылау және оқулықтарды оқу үрдісіне еңгізу мақсатында аймақтық сараптамалық кеңестердің отырыстарын өткізу; </a:t>
            </a:r>
          </a:p>
          <a:p>
            <a:pPr algn="just"/>
            <a:endParaRPr lang="ru-RU" sz="2400" dirty="0"/>
          </a:p>
          <a:p>
            <a:pPr marL="285750" indent="-285750" algn="just">
              <a:buFontTx/>
              <a:buChar char="-"/>
            </a:pPr>
            <a:r>
              <a:rPr lang="ru-RU" sz="2400" dirty="0"/>
              <a:t>оқу орындарына оқулықтарды бөлу үрдісіне қатысу және кері байланысты жинақтау </a:t>
            </a:r>
          </a:p>
          <a:p>
            <a:pPr algn="just"/>
            <a:endParaRPr lang="ru-RU" sz="2400" dirty="0"/>
          </a:p>
          <a:p>
            <a:pPr marL="285750" indent="-285750" algn="just">
              <a:buFontTx/>
              <a:buChar char="-"/>
            </a:pPr>
            <a:r>
              <a:rPr lang="ru-RU" sz="2400" dirty="0"/>
              <a:t>ақпараттық сүйемелдеу көрсету: арнайы жобаның ақпараттқ-имидждік арналарын анықтау - БАҚ, әлеуметтік желілер, сыртқы жарнаманы әзірлеу, адамдар көп жиналатын жерлерде лэд экрандарында бейнероликтерді көрсету және т.б.).</a:t>
            </a:r>
          </a:p>
        </p:txBody>
      </p:sp>
      <p:sp>
        <p:nvSpPr>
          <p:cNvPr id="196" name="Текст"/>
          <p:cNvSpPr txBox="1"/>
          <p:nvPr/>
        </p:nvSpPr>
        <p:spPr>
          <a:xfrm>
            <a:off x="6726115" y="8302653"/>
            <a:ext cx="564516" cy="563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50215" algn="just" defTabSz="1300480">
              <a:spcBef>
                <a:spcPts val="500"/>
              </a:spcBef>
              <a:tabLst>
                <a:tab pos="533400" algn="l"/>
                <a:tab pos="622300" algn="l"/>
              </a:tabLst>
              <a:defRPr sz="1400" b="0">
                <a:solidFill>
                  <a:srgbClr val="000000"/>
                </a:solidFill>
                <a:latin typeface="Times"/>
                <a:ea typeface="Times"/>
                <a:cs typeface="Times"/>
                <a:sym typeface="Times"/>
              </a:defRPr>
            </a:pPr>
            <a:endParaRPr dirty="0">
              <a:latin typeface="Times New Roman"/>
              <a:ea typeface="Times New Roman"/>
              <a:cs typeface="Times New Roman"/>
              <a:sym typeface="Times New Roman"/>
            </a:endParaRPr>
          </a:p>
        </p:txBody>
      </p:sp>
      <p:pic>
        <p:nvPicPr>
          <p:cNvPr id="24" name="Рисунок 23"/>
          <p:cNvPicPr>
            <a:picLocks noChangeAspect="1"/>
          </p:cNvPicPr>
          <p:nvPr/>
        </p:nvPicPr>
        <p:blipFill>
          <a:blip r:embed="rId3"/>
          <a:stretch>
            <a:fillRect/>
          </a:stretch>
        </p:blipFill>
        <p:spPr>
          <a:xfrm>
            <a:off x="11099785" y="-129453"/>
            <a:ext cx="1814198" cy="1814198"/>
          </a:xfrm>
          <a:prstGeom prst="rect">
            <a:avLst/>
          </a:prstGeom>
        </p:spPr>
      </p:pic>
      <p:sp>
        <p:nvSpPr>
          <p:cNvPr id="2" name="Прямоугольник 6">
            <a:extLst>
              <a:ext uri="{FF2B5EF4-FFF2-40B4-BE49-F238E27FC236}">
                <a16:creationId xmlns:a16="http://schemas.microsoft.com/office/drawing/2014/main" id="{BEE5FD20-7646-4193-99AC-3B2271D995B4}"/>
              </a:ext>
            </a:extLst>
          </p:cNvPr>
          <p:cNvSpPr txBox="1"/>
          <p:nvPr/>
        </p:nvSpPr>
        <p:spPr>
          <a:xfrm>
            <a:off x="3356573" y="244051"/>
            <a:ext cx="6291653" cy="1470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«Жаңа гуманитарлық білім. </a:t>
            </a:r>
          </a:p>
          <a:p>
            <a:r>
              <a:rPr lang="ru-RU" dirty="0"/>
              <a:t>Қазақ тіліндегі 100 жаңа оқулық» </a:t>
            </a:r>
          </a:p>
          <a:p>
            <a:r>
              <a:rPr lang="kk-KZ" dirty="0"/>
              <a:t>арнайы жобасы</a:t>
            </a:r>
            <a:endParaRPr lang="ru-RU"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2" descr="Picture 2"/>
          <p:cNvPicPr>
            <a:picLocks noChangeAspect="1"/>
          </p:cNvPicPr>
          <p:nvPr/>
        </p:nvPicPr>
        <p:blipFill>
          <a:blip r:embed="rId2"/>
          <a:stretch>
            <a:fillRect/>
          </a:stretch>
        </p:blipFill>
        <p:spPr>
          <a:xfrm>
            <a:off x="2255" y="0"/>
            <a:ext cx="13002545" cy="9753601"/>
          </a:xfrm>
          <a:prstGeom prst="rect">
            <a:avLst/>
          </a:prstGeom>
          <a:ln w="12700">
            <a:miter lim="400000"/>
          </a:ln>
        </p:spPr>
      </p:pic>
      <p:sp>
        <p:nvSpPr>
          <p:cNvPr id="163" name="Молодежь…"/>
          <p:cNvSpPr txBox="1"/>
          <p:nvPr/>
        </p:nvSpPr>
        <p:spPr>
          <a:xfrm>
            <a:off x="4541694" y="3610941"/>
            <a:ext cx="4174528" cy="1210588"/>
          </a:xfrm>
          <a:prstGeom prst="rect">
            <a:avLst/>
          </a:prstGeom>
          <a:ln w="38100">
            <a:solidFill>
              <a:srgbClr val="3F6797"/>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a:solidFill>
                  <a:srgbClr val="385F90"/>
                </a:solidFill>
              </a:defRPr>
            </a:pPr>
            <a:r>
              <a:rPr lang="ru-RU" dirty="0"/>
              <a:t>2. Арнайы жобалар: «Біртұтас ұлтты қалыптастыру»</a:t>
            </a:r>
          </a:p>
        </p:txBody>
      </p:sp>
      <p:pic>
        <p:nvPicPr>
          <p:cNvPr id="2" name="Рисунок 1"/>
          <p:cNvPicPr>
            <a:picLocks noChangeAspect="1"/>
          </p:cNvPicPr>
          <p:nvPr/>
        </p:nvPicPr>
        <p:blipFill>
          <a:blip r:embed="rId3"/>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276732570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stretch>
            <a:fillRect/>
          </a:stretch>
        </p:blipFill>
        <p:spPr>
          <a:xfrm>
            <a:off x="1190" y="0"/>
            <a:ext cx="13002545" cy="9908487"/>
          </a:xfrm>
          <a:prstGeom prst="rect">
            <a:avLst/>
          </a:prstGeom>
          <a:ln w="12700">
            <a:miter lim="400000"/>
          </a:ln>
        </p:spPr>
      </p:pic>
      <p:sp>
        <p:nvSpPr>
          <p:cNvPr id="170" name="TextBox 4"/>
          <p:cNvSpPr txBox="1"/>
          <p:nvPr/>
        </p:nvSpPr>
        <p:spPr>
          <a:xfrm>
            <a:off x="1840711" y="2777567"/>
            <a:ext cx="2935471" cy="51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Қорытындылар</a:t>
            </a:r>
            <a:endParaRPr dirty="0"/>
          </a:p>
        </p:txBody>
      </p:sp>
      <p:sp>
        <p:nvSpPr>
          <p:cNvPr id="171" name="TextBox 4"/>
          <p:cNvSpPr txBox="1"/>
          <p:nvPr/>
        </p:nvSpPr>
        <p:spPr>
          <a:xfrm>
            <a:off x="8431982" y="2628971"/>
            <a:ext cx="2087310" cy="900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defTabSz="1298221">
              <a:defRPr sz="2500">
                <a:solidFill>
                  <a:srgbClr val="254061"/>
                </a:solidFill>
                <a:latin typeface="Arial"/>
                <a:ea typeface="Arial"/>
                <a:cs typeface="Arial"/>
                <a:sym typeface="Arial"/>
              </a:defRPr>
            </a:lvl1pPr>
          </a:lstStyle>
          <a:p>
            <a:r>
              <a:rPr lang="kk-KZ" dirty="0"/>
              <a:t>Күтілетін нәтижелер</a:t>
            </a:r>
            <a:endParaRPr dirty="0"/>
          </a:p>
        </p:txBody>
      </p:sp>
      <p:sp>
        <p:nvSpPr>
          <p:cNvPr id="172" name="Аналитическое и организационное обеспечение проектов программы «Рухани жаңғыру» и деятельности структур, участвующих в реализации Программы «Рухани жаңғыру»"/>
          <p:cNvSpPr txBox="1"/>
          <p:nvPr/>
        </p:nvSpPr>
        <p:spPr>
          <a:xfrm>
            <a:off x="350729" y="3662504"/>
            <a:ext cx="5686816" cy="6579231"/>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1" tIns="65021" rIns="65021" bIns="65021">
            <a:spAutoFit/>
          </a:bodyPr>
          <a:lstStyle/>
          <a:p>
            <a:pPr algn="just"/>
            <a:r>
              <a:rPr lang="kk-KZ" sz="1400" dirty="0">
                <a:solidFill>
                  <a:schemeClr val="accent1">
                    <a:lumMod val="75000"/>
                  </a:schemeClr>
                </a:solidFill>
              </a:rPr>
              <a:t>2019 жылы Ш.Айманов атындағы «Қазақфильм» киностудиясы Қазақстан Республикасы Мәдениет және спорт министрлігінің тапсырысы бойынша екі анимациялық фильм шығарды:</a:t>
            </a:r>
          </a:p>
          <a:p>
            <a:pPr algn="just"/>
            <a:endParaRPr lang="ru-RU" sz="1400" dirty="0">
              <a:solidFill>
                <a:schemeClr val="accent1">
                  <a:lumMod val="75000"/>
                </a:schemeClr>
              </a:solidFill>
            </a:endParaRPr>
          </a:p>
          <a:p>
            <a:pPr lvl="0" algn="just"/>
            <a:r>
              <a:rPr lang="kk-KZ" sz="1400" dirty="0">
                <a:solidFill>
                  <a:schemeClr val="accent1">
                    <a:lumMod val="75000"/>
                  </a:schemeClr>
                </a:solidFill>
              </a:rPr>
              <a:t>1. «Күлтегін» көптеген көшпелі этностарды бір ту астында біріктірген және ұлы көшпелі империяның дәстүрін жалғастырған Түркі қағанатының танымал әскери қолбасшысы туралы;</a:t>
            </a:r>
          </a:p>
          <a:p>
            <a:pPr lvl="0" algn="just"/>
            <a:endParaRPr lang="ru-RU" sz="1400" dirty="0">
              <a:solidFill>
                <a:schemeClr val="accent1">
                  <a:lumMod val="75000"/>
                </a:schemeClr>
              </a:solidFill>
            </a:endParaRPr>
          </a:p>
          <a:p>
            <a:pPr lvl="0" algn="just"/>
            <a:r>
              <a:rPr lang="kk-KZ" sz="1400" dirty="0">
                <a:solidFill>
                  <a:schemeClr val="accent1">
                    <a:lumMod val="75000"/>
                  </a:schemeClr>
                </a:solidFill>
              </a:rPr>
              <a:t>2. «Мұзбалақ» адам мен бүркіттің достығы, құстың және оның иесінің өзара сеніміне негізделген туынды туралы.</a:t>
            </a:r>
          </a:p>
          <a:p>
            <a:pPr lvl="0" algn="just"/>
            <a:endParaRPr lang="ru-RU" sz="1400" dirty="0">
              <a:solidFill>
                <a:schemeClr val="accent1">
                  <a:lumMod val="75000"/>
                </a:schemeClr>
              </a:solidFill>
            </a:endParaRPr>
          </a:p>
          <a:p>
            <a:pPr algn="just"/>
            <a:r>
              <a:rPr lang="kk-KZ" sz="1400" dirty="0">
                <a:solidFill>
                  <a:schemeClr val="accent1">
                    <a:lumMod val="75000"/>
                  </a:schemeClr>
                </a:solidFill>
              </a:rPr>
              <a:t>2019 жылдың 27 қыркүйегінде «Томирис» көркем тарихи фильмі таныстырылды.</a:t>
            </a:r>
          </a:p>
          <a:p>
            <a:pPr algn="just"/>
            <a:endParaRPr lang="kk-KZ" sz="1400" dirty="0">
              <a:solidFill>
                <a:schemeClr val="accent1">
                  <a:lumMod val="75000"/>
                </a:schemeClr>
              </a:solidFill>
            </a:endParaRPr>
          </a:p>
          <a:p>
            <a:pPr algn="just"/>
            <a:r>
              <a:rPr lang="kk-KZ" sz="1400" dirty="0">
                <a:solidFill>
                  <a:schemeClr val="accent1">
                    <a:lumMod val="75000"/>
                  </a:schemeClr>
                </a:solidFill>
              </a:rPr>
              <a:t>«Тарих ағымында: Мәңгілік. Қасым хан» көпсериялы көркем фильмінің түсіру жұмыстары басталды. </a:t>
            </a:r>
            <a:endParaRPr lang="ru-RU" sz="1400" dirty="0">
              <a:solidFill>
                <a:schemeClr val="accent1">
                  <a:lumMod val="75000"/>
                </a:schemeClr>
              </a:solidFill>
            </a:endParaRPr>
          </a:p>
          <a:p>
            <a:pPr algn="just" defTabSz="1300480">
              <a:defRPr>
                <a:solidFill>
                  <a:srgbClr val="385F90"/>
                </a:solidFill>
                <a:latin typeface="Helvetica"/>
                <a:ea typeface="Helvetica"/>
                <a:cs typeface="Helvetica"/>
                <a:sym typeface="Helvetica"/>
              </a:defRPr>
            </a:pPr>
            <a:endParaRPr lang="kk-KZ" sz="1400" dirty="0">
              <a:solidFill>
                <a:schemeClr val="accent1">
                  <a:lumMod val="75000"/>
                </a:schemeClr>
              </a:solidFill>
            </a:endParaRPr>
          </a:p>
          <a:p>
            <a:pPr algn="just"/>
            <a:r>
              <a:rPr lang="kk-KZ" sz="1400" dirty="0">
                <a:solidFill>
                  <a:schemeClr val="accent1">
                    <a:lumMod val="75000"/>
                  </a:schemeClr>
                </a:solidFill>
              </a:rPr>
              <a:t>2020 жылы төрт толық метражды фильм түсірілу  жоспарланған. </a:t>
            </a:r>
            <a:endParaRPr lang="ru-RU" sz="1400" dirty="0">
              <a:solidFill>
                <a:schemeClr val="accent1">
                  <a:lumMod val="75000"/>
                </a:schemeClr>
              </a:solidFill>
            </a:endParaRPr>
          </a:p>
          <a:p>
            <a:pPr lvl="0" algn="just"/>
            <a:r>
              <a:rPr lang="kk-KZ" sz="1400" dirty="0">
                <a:solidFill>
                  <a:schemeClr val="accent1">
                    <a:lumMod val="75000"/>
                  </a:schemeClr>
                </a:solidFill>
              </a:rPr>
              <a:t> 1. «Біздің сүйікті дәрігер-2» </a:t>
            </a:r>
            <a:r>
              <a:rPr lang="kk-KZ" sz="1400" i="1" dirty="0">
                <a:solidFill>
                  <a:schemeClr val="accent1">
                    <a:lumMod val="75000"/>
                  </a:schemeClr>
                </a:solidFill>
              </a:rPr>
              <a:t>(«Біздің сүйікті дәрігер» атты кеңестік кинокартинаның жалғасы. Режиссері Асқар Бисембин);</a:t>
            </a:r>
          </a:p>
          <a:p>
            <a:pPr lvl="0" algn="just"/>
            <a:endParaRPr lang="ru-RU" sz="1400" dirty="0">
              <a:solidFill>
                <a:schemeClr val="accent1">
                  <a:lumMod val="75000"/>
                </a:schemeClr>
              </a:solidFill>
            </a:endParaRPr>
          </a:p>
          <a:p>
            <a:pPr lvl="0" algn="just"/>
            <a:r>
              <a:rPr lang="kk-KZ" sz="1400" dirty="0">
                <a:solidFill>
                  <a:schemeClr val="accent1">
                    <a:lumMod val="75000"/>
                  </a:schemeClr>
                </a:solidFill>
              </a:rPr>
              <a:t>2.  «Ақтастағы Ахико» </a:t>
            </a:r>
            <a:r>
              <a:rPr lang="kk-KZ" sz="1400" i="1" dirty="0">
                <a:solidFill>
                  <a:schemeClr val="accent1">
                    <a:lumMod val="75000"/>
                  </a:schemeClr>
                </a:solidFill>
              </a:rPr>
              <a:t>(кеңес заманында сталиндік қуғын - сүргіннің құрбаны болған, 15 жасында ГУЛАГ-қа бағынатын Карлаг еңбекпен түзеу лагерінің қабырғасында 10 жыл отырған Ахико атты жапондықтың тағдыры туралы).</a:t>
            </a:r>
            <a:endParaRPr lang="ru-RU" sz="1400" dirty="0">
              <a:solidFill>
                <a:schemeClr val="accent1">
                  <a:lumMod val="75000"/>
                </a:schemeClr>
              </a:solidFill>
            </a:endParaRPr>
          </a:p>
          <a:p>
            <a:pPr algn="l" defTabSz="1300480">
              <a:defRPr>
                <a:solidFill>
                  <a:srgbClr val="385F90"/>
                </a:solidFill>
                <a:latin typeface="Helvetica"/>
                <a:ea typeface="Helvetica"/>
                <a:cs typeface="Helvetica"/>
                <a:sym typeface="Helvetica"/>
              </a:defRPr>
            </a:pPr>
            <a:endParaRPr lang="kk-KZ" sz="1300" dirty="0"/>
          </a:p>
        </p:txBody>
      </p:sp>
      <p:sp>
        <p:nvSpPr>
          <p:cNvPr id="173" name="3. Выработка рекомендаций по деятельности Центрального экспертного совета при Национальной комиссии по реализации программы модернизации общественного сознания при Президенте РК;"/>
          <p:cNvSpPr txBox="1"/>
          <p:nvPr/>
        </p:nvSpPr>
        <p:spPr>
          <a:xfrm>
            <a:off x="6375339" y="3665251"/>
            <a:ext cx="5686566" cy="1854861"/>
          </a:xfrm>
          <a:prstGeom prst="rect">
            <a:avLst/>
          </a:prstGeom>
          <a:solidFill>
            <a:srgbClr val="FFFFFF"/>
          </a:solidFill>
          <a:ln w="25400">
            <a:solidFill>
              <a:srgbClr val="4F81BD"/>
            </a:solidFill>
          </a:ln>
          <a:effectLst>
            <a:outerShdw blurRad="50800" dist="25400" dir="5400000" rotWithShape="0">
              <a:srgbClr val="000000">
                <a:alpha val="3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spAutoFit/>
          </a:bodyPr>
          <a:lstStyle>
            <a:lvl1pPr marL="450214" indent="-179704" algn="just" defTabSz="1300480">
              <a:buSzPct val="100000"/>
              <a:buFont typeface="Symbol"/>
              <a:buChar char="·"/>
              <a:tabLst>
                <a:tab pos="444500" algn="l"/>
              </a:tabLst>
              <a:defRPr sz="1600" b="0" spc="20">
                <a:solidFill>
                  <a:srgbClr val="385F90"/>
                </a:solidFill>
                <a:latin typeface="Helvetica"/>
                <a:ea typeface="Helvetica"/>
                <a:cs typeface="Helvetica"/>
                <a:sym typeface="Helvetica"/>
              </a:defRPr>
            </a:lvl1pPr>
          </a:lstStyle>
          <a:p>
            <a:r>
              <a:rPr lang="kk-KZ" dirty="0"/>
              <a:t>Басты тарихи оқиғалар мен тұлғалар туралы деректі фильмдер, сериалдар мен телевизиялық контенттер циклы жасалады</a:t>
            </a:r>
            <a:r>
              <a:rPr lang="ru-RU" dirty="0"/>
              <a:t>;</a:t>
            </a:r>
          </a:p>
          <a:p>
            <a:r>
              <a:rPr lang="kk-KZ" dirty="0"/>
              <a:t>қазақстандықтардың тарихты оқуға деген ынтасы арталды</a:t>
            </a:r>
            <a:r>
              <a:rPr lang="ru-RU" dirty="0"/>
              <a:t>;</a:t>
            </a:r>
          </a:p>
          <a:p>
            <a:r>
              <a:rPr lang="kk-KZ" dirty="0"/>
              <a:t>қазақ мифтері мен фольклоры насихатталады</a:t>
            </a:r>
            <a:r>
              <a:rPr lang="ru-RU" dirty="0"/>
              <a:t>;</a:t>
            </a:r>
          </a:p>
          <a:p>
            <a:pPr lvl="0"/>
            <a:r>
              <a:rPr lang="kk-KZ" dirty="0"/>
              <a:t>ұлттық қаһарман батырлардың пайда болуы.</a:t>
            </a:r>
            <a:endParaRPr lang="ru-RU" dirty="0"/>
          </a:p>
        </p:txBody>
      </p:sp>
      <p:pic>
        <p:nvPicPr>
          <p:cNvPr id="175" name="Picture 17" descr="Picture 17"/>
          <p:cNvPicPr>
            <a:picLocks noChangeAspect="1"/>
          </p:cNvPicPr>
          <p:nvPr/>
        </p:nvPicPr>
        <p:blipFill>
          <a:blip r:embed="rId3"/>
          <a:stretch>
            <a:fillRect/>
          </a:stretch>
        </p:blipFill>
        <p:spPr>
          <a:xfrm>
            <a:off x="6887583" y="2522459"/>
            <a:ext cx="1069280" cy="1069280"/>
          </a:xfrm>
          <a:prstGeom prst="rect">
            <a:avLst/>
          </a:prstGeom>
          <a:ln w="12700">
            <a:miter lim="400000"/>
          </a:ln>
        </p:spPr>
      </p:pic>
      <p:pic>
        <p:nvPicPr>
          <p:cNvPr id="176" name="Picture 6" descr="Picture 6"/>
          <p:cNvPicPr>
            <a:picLocks noChangeAspect="1"/>
          </p:cNvPicPr>
          <p:nvPr/>
        </p:nvPicPr>
        <p:blipFill>
          <a:blip r:embed="rId4"/>
          <a:stretch>
            <a:fillRect/>
          </a:stretch>
        </p:blipFill>
        <p:spPr>
          <a:xfrm>
            <a:off x="731014" y="2522459"/>
            <a:ext cx="1069280" cy="1069280"/>
          </a:xfrm>
          <a:prstGeom prst="rect">
            <a:avLst/>
          </a:prstGeom>
          <a:ln w="12700">
            <a:miter lim="400000"/>
          </a:ln>
        </p:spPr>
      </p:pic>
      <p:sp>
        <p:nvSpPr>
          <p:cNvPr id="177" name="Согласно теории поколений, к данной категории относится поколение Y (по состоянию на сегодняшний день рожденные в период с 1991 по 1995) и Поколение Z (по состоянию на сегодняшний день рожденные в период с 1996 по 2006)."/>
          <p:cNvSpPr txBox="1"/>
          <p:nvPr/>
        </p:nvSpPr>
        <p:spPr>
          <a:xfrm>
            <a:off x="844903" y="1769660"/>
            <a:ext cx="11314995" cy="685310"/>
          </a:xfrm>
          <a:prstGeom prst="rect">
            <a:avLst/>
          </a:prstGeom>
          <a:ln w="25400">
            <a:solidFill>
              <a:srgbClr val="3F6797"/>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spAutoFit/>
          </a:bodyPr>
          <a:lstStyle/>
          <a:p>
            <a:pPr indent="640305" algn="just" defTabSz="1849571">
              <a:defRPr sz="1800">
                <a:solidFill>
                  <a:srgbClr val="3F6797"/>
                </a:solidFill>
                <a:latin typeface="Helvetica"/>
                <a:ea typeface="Helvetica"/>
                <a:cs typeface="Helvetica"/>
                <a:sym typeface="Helvetica"/>
              </a:defRPr>
            </a:pPr>
            <a:r>
              <a:rPr lang="ru-RU" dirty="0"/>
              <a:t>Мақсаты - </a:t>
            </a:r>
            <a:r>
              <a:rPr lang="ru-RU" sz="1800" dirty="0">
                <a:sym typeface="Helvetica"/>
              </a:rPr>
              <a:t>әртүрлі жас топтарының өкілдерін қызықтыра алатын шынайы және сапалы </a:t>
            </a:r>
            <a:r>
              <a:rPr lang="kk-KZ" sz="1800" dirty="0">
                <a:sym typeface="Helvetica"/>
              </a:rPr>
              <a:t>т</a:t>
            </a:r>
            <a:r>
              <a:rPr lang="ru-RU" sz="1800" dirty="0">
                <a:sym typeface="Helvetica"/>
              </a:rPr>
              <a:t>арихи киноөнім жасау.</a:t>
            </a:r>
            <a:endParaRPr dirty="0">
              <a:latin typeface="Times New Roman"/>
              <a:ea typeface="Times New Roman"/>
              <a:cs typeface="Times New Roman"/>
              <a:sym typeface="Times New Roman"/>
            </a:endParaRPr>
          </a:p>
        </p:txBody>
      </p:sp>
      <p:sp>
        <p:nvSpPr>
          <p:cNvPr id="178" name="Прямоугольник 6"/>
          <p:cNvSpPr txBox="1"/>
          <p:nvPr/>
        </p:nvSpPr>
        <p:spPr>
          <a:xfrm>
            <a:off x="1672628" y="423198"/>
            <a:ext cx="9659562" cy="10238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65021" tIns="65021" rIns="65021" bIns="65021">
            <a:spAutoFit/>
          </a:bodyPr>
          <a:lstStyle>
            <a:lvl1pPr defTabSz="1300480">
              <a:defRPr sz="2900">
                <a:solidFill>
                  <a:srgbClr val="002060"/>
                </a:solidFill>
                <a:latin typeface="Arial"/>
                <a:ea typeface="Arial"/>
                <a:cs typeface="Arial"/>
                <a:sym typeface="Arial"/>
              </a:defRPr>
            </a:lvl1pPr>
          </a:lstStyle>
          <a:p>
            <a:r>
              <a:rPr lang="ru-RU" dirty="0"/>
              <a:t>«Тарихтың кино өнері мен телевизиядағы көрінісі»</a:t>
            </a:r>
          </a:p>
          <a:p>
            <a:r>
              <a:rPr lang="kk-KZ" dirty="0"/>
              <a:t>арнайы жобасы</a:t>
            </a:r>
            <a:endParaRPr lang="ru-RU" dirty="0"/>
          </a:p>
        </p:txBody>
      </p:sp>
      <p:pic>
        <p:nvPicPr>
          <p:cNvPr id="15" name="Рисунок 14"/>
          <p:cNvPicPr>
            <a:picLocks noChangeAspect="1"/>
          </p:cNvPicPr>
          <p:nvPr/>
        </p:nvPicPr>
        <p:blipFill>
          <a:blip r:embed="rId5"/>
          <a:stretch>
            <a:fillRect/>
          </a:stretch>
        </p:blipFill>
        <p:spPr>
          <a:xfrm>
            <a:off x="10985326" y="-140340"/>
            <a:ext cx="1814198" cy="1814198"/>
          </a:xfrm>
          <a:prstGeom prst="rect">
            <a:avLst/>
          </a:prstGeom>
        </p:spPr>
      </p:pic>
    </p:spTree>
    <p:extLst>
      <p:ext uri="{BB962C8B-B14F-4D97-AF65-F5344CB8AC3E}">
        <p14:creationId xmlns:p14="http://schemas.microsoft.com/office/powerpoint/2010/main" val="1596649042"/>
      </p:ext>
    </p:extLst>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638</TotalTime>
  <Words>3562</Words>
  <Application>Microsoft Office PowerPoint</Application>
  <PresentationFormat>Произвольный</PresentationFormat>
  <Paragraphs>336</Paragraphs>
  <Slides>27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27</vt:i4>
      </vt:variant>
    </vt:vector>
  </HeadingPairs>
  <TitlesOfParts>
    <vt:vector size="36" baseType="lpstr">
      <vt:lpstr>Arial</vt:lpstr>
      <vt:lpstr>Calibri</vt:lpstr>
      <vt:lpstr>Helvetica</vt:lpstr>
      <vt:lpstr>Helvetica Neue</vt:lpstr>
      <vt:lpstr>Helvetica Neue Light</vt:lpstr>
      <vt:lpstr>Helvetica Neue Medium</vt:lpstr>
      <vt:lpstr>Symbol</vt:lpstr>
      <vt:lpstr>Times New Roman</vt:lpstr>
      <vt:lpstr>Black</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45</cp:revision>
  <cp:lastPrinted>2020-09-24T08:59:01Z</cp:lastPrinted>
  <dcterms:modified xsi:type="dcterms:W3CDTF">2020-09-24T09:23:23Z</dcterms:modified>
</cp:coreProperties>
</file>