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0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28047-07F8-42C5-ABA0-EFBEEA344063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5ADFC-7142-442C-A4EC-6336A4745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9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54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544c1_0_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6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544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544c1_0_1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21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544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544c1_0_1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73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544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544c1_0_1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87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544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544c1_0_1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78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544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544c1_0_1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78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544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544c1_0_1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6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7600" y="3534800"/>
            <a:ext cx="11976800" cy="321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47833" y="352633"/>
            <a:ext cx="10911600" cy="19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47833" y="2317433"/>
            <a:ext cx="10911600" cy="11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2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7600" y="3534800"/>
            <a:ext cx="11976800" cy="321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47833" y="352633"/>
            <a:ext cx="10911600" cy="19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47833" y="2317433"/>
            <a:ext cx="10911600" cy="11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7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7600" y="3534800"/>
            <a:ext cx="11976800" cy="321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7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8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720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15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182400" y="107600"/>
            <a:ext cx="5902000" cy="664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9" name="Google Shape;39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54000" y="1575600"/>
            <a:ext cx="53936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6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35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107600" y="3534800"/>
            <a:ext cx="11976800" cy="321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990668"/>
            <a:ext cx="11360800" cy="26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3793576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4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8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7600" y="3534800"/>
            <a:ext cx="11976800" cy="321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0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4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720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182400" y="107600"/>
            <a:ext cx="5902000" cy="664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9" name="Google Shape;39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54000" y="1575600"/>
            <a:ext cx="53936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3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1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107600" y="3534800"/>
            <a:ext cx="11976800" cy="321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990668"/>
            <a:ext cx="11360800" cy="26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3793576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F7F7F"/>
                </a:solidFill>
              </a:rPr>
              <a:pPr/>
              <a:t>‹#›</a:t>
            </a:fld>
            <a:endParaRPr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9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7F7F7F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690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33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7F7F7F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73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 idx="4294967295"/>
          </p:nvPr>
        </p:nvSpPr>
        <p:spPr>
          <a:xfrm>
            <a:off x="0" y="2464997"/>
            <a:ext cx="3895726" cy="14688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kk-KZ" sz="2667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kk-KZ" sz="2667" dirty="0">
                <a:solidFill>
                  <a:srgbClr val="002060"/>
                </a:solidFill>
                <a:latin typeface="+mn-lt"/>
              </a:rPr>
              <a:t>Еңбек   –   елдің  мұраты</a:t>
            </a:r>
            <a:r>
              <a:rPr lang="kk-KZ" sz="2667" dirty="0" smtClean="0">
                <a:solidFill>
                  <a:srgbClr val="002060"/>
                </a:solidFill>
                <a:latin typeface="+mn-lt"/>
              </a:rPr>
              <a:t>» арнайы жобасы</a:t>
            </a:r>
            <a:endParaRPr lang="ru-RU" sz="2667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s://astanatimes.com/wp-content/uploads/2019/02/Photo-credit-Liter.kz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8" y="2105025"/>
            <a:ext cx="7889872" cy="47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1275" y="515"/>
            <a:ext cx="1990725" cy="1422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0;p13"/>
          <p:cNvSpPr txBox="1">
            <a:spLocks/>
          </p:cNvSpPr>
          <p:nvPr/>
        </p:nvSpPr>
        <p:spPr>
          <a:xfrm>
            <a:off x="894994" y="277687"/>
            <a:ext cx="9180031" cy="114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667" kern="0" dirty="0" smtClean="0">
                <a:solidFill>
                  <a:srgbClr val="002060"/>
                </a:solidFill>
                <a:latin typeface="Arial"/>
              </a:rPr>
              <a:t>«</a:t>
            </a:r>
            <a:r>
              <a:rPr lang="ru-RU" sz="2667" kern="0" dirty="0" err="1" smtClean="0">
                <a:solidFill>
                  <a:srgbClr val="002060"/>
                </a:solidFill>
                <a:latin typeface="Arial"/>
              </a:rPr>
              <a:t>Рухани</a:t>
            </a:r>
            <a:r>
              <a:rPr lang="ru-RU" sz="2667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667" kern="0" dirty="0" err="1">
                <a:solidFill>
                  <a:srgbClr val="002060"/>
                </a:solidFill>
                <a:latin typeface="Arial"/>
              </a:rPr>
              <a:t>жа</a:t>
            </a:r>
            <a:r>
              <a:rPr lang="ru-RU" sz="2667" kern="0" dirty="0" err="1">
                <a:solidFill>
                  <a:srgbClr val="002060"/>
                </a:solidFill>
                <a:latin typeface="Arial"/>
                <a:ea typeface="Montserrat SemiBold"/>
                <a:cs typeface="Montserrat SemiBold"/>
                <a:sym typeface="Montserrat SemiBold"/>
              </a:rPr>
              <a:t>ңғ</a:t>
            </a:r>
            <a:r>
              <a:rPr lang="ru-RU" sz="2667" kern="0" dirty="0" err="1">
                <a:solidFill>
                  <a:srgbClr val="002060"/>
                </a:solidFill>
                <a:latin typeface="Arial"/>
              </a:rPr>
              <a:t>ыру</a:t>
            </a:r>
            <a:r>
              <a:rPr lang="ru-RU" sz="2667" kern="0" dirty="0" smtClean="0">
                <a:solidFill>
                  <a:srgbClr val="002060"/>
                </a:solidFill>
                <a:latin typeface="Arial"/>
              </a:rPr>
              <a:t>» </a:t>
            </a:r>
            <a:r>
              <a:rPr lang="ru-RU" sz="2667" kern="0" dirty="0" err="1" smtClean="0">
                <a:solidFill>
                  <a:srgbClr val="002060"/>
                </a:solidFill>
                <a:latin typeface="Arial"/>
              </a:rPr>
              <a:t>бағдарламасының</a:t>
            </a:r>
            <a:r>
              <a:rPr lang="ru-RU" sz="2667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667" kern="0" dirty="0" err="1" smtClean="0">
                <a:solidFill>
                  <a:srgbClr val="002060"/>
                </a:solidFill>
                <a:latin typeface="Arial"/>
              </a:rPr>
              <a:t>жаңа</a:t>
            </a:r>
            <a:r>
              <a:rPr lang="ru-RU" sz="2667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667" kern="0" dirty="0" err="1" smtClean="0">
                <a:solidFill>
                  <a:srgbClr val="002060"/>
                </a:solidFill>
                <a:latin typeface="Arial"/>
              </a:rPr>
              <a:t>арнайы</a:t>
            </a:r>
            <a:r>
              <a:rPr lang="ru-RU" sz="2667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667" kern="0" dirty="0" err="1" smtClean="0">
                <a:solidFill>
                  <a:srgbClr val="002060"/>
                </a:solidFill>
                <a:latin typeface="Arial"/>
              </a:rPr>
              <a:t>жобалары</a:t>
            </a:r>
            <a:endParaRPr lang="ru-RU" sz="2667" kern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7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0240" y="0"/>
            <a:ext cx="1713373" cy="108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2;p16">
            <a:extLst>
              <a:ext uri="{FF2B5EF4-FFF2-40B4-BE49-F238E27FC236}">
                <a16:creationId xmlns:a16="http://schemas.microsoft.com/office/drawing/2014/main" id="{24612416-912F-4033-8F8C-B6642EC97789}"/>
              </a:ext>
            </a:extLst>
          </p:cNvPr>
          <p:cNvSpPr txBox="1">
            <a:spLocks/>
          </p:cNvSpPr>
          <p:nvPr/>
        </p:nvSpPr>
        <p:spPr>
          <a:xfrm>
            <a:off x="830147" y="775276"/>
            <a:ext cx="2498979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0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Өзектілігі</a:t>
            </a:r>
            <a:r>
              <a:rPr lang="kk-KZ" sz="2000" kern="0" dirty="0" smtClean="0">
                <a:solidFill>
                  <a:srgbClr val="002060"/>
                </a:solidFill>
                <a:latin typeface="Arial"/>
              </a:rPr>
              <a:t> </a:t>
            </a:r>
            <a:endParaRPr lang="ru-RU" sz="3200" kern="0" dirty="0">
              <a:solidFill>
                <a:srgbClr val="002060"/>
              </a:solidFill>
              <a:latin typeface="SF Pro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2494" y="1305223"/>
            <a:ext cx="10363201" cy="477053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COVID-19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індетінің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таралуын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тежеу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мақсатында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әлемнің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көптеген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елдерінде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ұзақ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мерзімдік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карантиндік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шаралар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енгізілді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Бұл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адам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мен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қоғам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тіршілігінің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барлық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саласына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теріс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ықпал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етті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endParaRPr lang="ru-RU" sz="1600" kern="0" dirty="0" smtClean="0">
              <a:solidFill>
                <a:srgbClr val="002060"/>
              </a:solidFill>
              <a:latin typeface="SF Pro Display" panose="00000500000000000000" pitchFamily="2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 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Мамандардың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пікірінше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коронавирус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әлеуметтің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көптеген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саладағы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қалыпты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дағдысын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айтарлықтай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өзгертеді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Бұл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өзгерістердің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экономика </a:t>
            </a:r>
            <a:r>
              <a:rPr lang="ru-RU" sz="1600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саласындағы</a:t>
            </a:r>
            <a:r>
              <a:rPr lang="ru-RU" sz="1600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b="1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салдары</a:t>
            </a:r>
            <a:r>
              <a:rPr lang="ru-RU" sz="1600" b="1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: </a:t>
            </a:r>
            <a:endParaRPr lang="ru-RU" sz="1600" b="1" kern="0" dirty="0">
              <a:solidFill>
                <a:srgbClr val="002060"/>
              </a:solidFill>
              <a:latin typeface="SF Pro Display" panose="00000500000000000000" pitchFamily="2" charset="0"/>
              <a:cs typeface="Arial"/>
              <a:sym typeface="Arial"/>
            </a:endParaRP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ескі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бәсекеге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қабілетсіз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өндіріс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пен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технологияны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жаңасы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алмастырады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</a:t>
            </a: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ұл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адамдардан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өз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дағдылары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мен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біліктіліктерін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арттыруды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немесе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қайта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мамандануды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талап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етеді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; 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ұзақ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уақытқа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созылған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карантин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мерзімінде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практиканың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жоқтығына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байланысты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кейбір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қызметкерлердің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тәжірибесі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мен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шеберлігі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төмендейді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</a:t>
            </a: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ұл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біліктілікті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арттыру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мен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білімді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жаңартуды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өзектендіреді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; </a:t>
            </a:r>
          </a:p>
          <a:p>
            <a:pPr marL="285750" indent="-285750" algn="just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әлеуметтік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бағыттағы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мемлекеттерде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үкімет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карантиннен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зардап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шеккен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азаматтарға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жәрдемақылар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төледі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</a:t>
            </a: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ұндай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саясатты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сынаушылар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«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тікұшақпен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ақша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шашу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»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қоғамдағы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масылдық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көңіл-күйдің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өсуіне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алып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келеді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деп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ойлайды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 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 Осы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мәселелер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еңбекке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деген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сүйіспеншілікті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дәріптеу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қажеттілігін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көрсетіп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отыр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Үздіксіз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білім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беруге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және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өзін-өзі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дамытуға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шақыру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карантиннен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кейінгі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кезеңдегі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мемлекеттік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идеологиялық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саясаттың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бір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бөлігі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болуы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тиіс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917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9219" y="1"/>
            <a:ext cx="1902781" cy="1127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D68494-F81E-4407-B464-DDB7063B923F}"/>
              </a:ext>
            </a:extLst>
          </p:cNvPr>
          <p:cNvSpPr/>
          <p:nvPr/>
        </p:nvSpPr>
        <p:spPr>
          <a:xfrm>
            <a:off x="1129106" y="4352597"/>
            <a:ext cx="52822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200" b="1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Жобаның</a:t>
            </a:r>
            <a:r>
              <a:rPr lang="ru-RU" sz="2200" b="1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2200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мақсатты</a:t>
            </a:r>
            <a:r>
              <a:rPr lang="ru-RU" sz="2200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2200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аудиториясы</a:t>
            </a:r>
            <a:r>
              <a:rPr lang="ru-RU" sz="2200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: </a:t>
            </a:r>
          </a:p>
        </p:txBody>
      </p:sp>
      <p:sp>
        <p:nvSpPr>
          <p:cNvPr id="13" name="Google Shape;97;p16"/>
          <p:cNvSpPr txBox="1">
            <a:spLocks/>
          </p:cNvSpPr>
          <p:nvPr/>
        </p:nvSpPr>
        <p:spPr>
          <a:xfrm>
            <a:off x="1129106" y="4676250"/>
            <a:ext cx="3056800" cy="57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0000"/>
              </a:buClr>
              <a:buSzPts val="1100"/>
              <a:buNone/>
            </a:pPr>
            <a:r>
              <a:rPr lang="kk-KZ" kern="0" dirty="0">
                <a:solidFill>
                  <a:srgbClr val="002060"/>
                </a:solidFill>
                <a:latin typeface="SF Pro Display" panose="00000500000000000000" pitchFamily="2" charset="0"/>
                <a:ea typeface="Raleway"/>
              </a:rPr>
              <a:t>Қазақстан </a:t>
            </a:r>
            <a:r>
              <a:rPr lang="kk-KZ" kern="0" dirty="0" smtClean="0">
                <a:solidFill>
                  <a:srgbClr val="002060"/>
                </a:solidFill>
                <a:latin typeface="SF Pro Display" panose="00000500000000000000" pitchFamily="2" charset="0"/>
                <a:ea typeface="Raleway"/>
              </a:rPr>
              <a:t>халқы</a:t>
            </a:r>
            <a:endParaRPr lang="ru-RU" kern="0" dirty="0">
              <a:solidFill>
                <a:srgbClr val="002060"/>
              </a:solidFill>
              <a:latin typeface="SF Pro Display" panose="00000500000000000000" pitchFamily="2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8A5394-637F-44A9-9314-355DFDE6C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32" y="4416584"/>
            <a:ext cx="365760" cy="365760"/>
          </a:xfrm>
          <a:prstGeom prst="rect">
            <a:avLst/>
          </a:prstGeom>
        </p:spPr>
      </p:pic>
      <p:sp>
        <p:nvSpPr>
          <p:cNvPr id="17" name="Google Shape;102;p16">
            <a:extLst>
              <a:ext uri="{FF2B5EF4-FFF2-40B4-BE49-F238E27FC236}">
                <a16:creationId xmlns:a16="http://schemas.microsoft.com/office/drawing/2014/main" id="{24612416-912F-4033-8F8C-B6642EC97789}"/>
              </a:ext>
            </a:extLst>
          </p:cNvPr>
          <p:cNvSpPr txBox="1">
            <a:spLocks/>
          </p:cNvSpPr>
          <p:nvPr/>
        </p:nvSpPr>
        <p:spPr>
          <a:xfrm>
            <a:off x="1053792" y="5141107"/>
            <a:ext cx="4162078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kk-KZ" sz="2133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Жауапты меморгандар:</a:t>
            </a:r>
          </a:p>
        </p:txBody>
      </p:sp>
      <p:sp>
        <p:nvSpPr>
          <p:cNvPr id="19" name="Google Shape;102;p16">
            <a:extLst>
              <a:ext uri="{FF2B5EF4-FFF2-40B4-BE49-F238E27FC236}">
                <a16:creationId xmlns:a16="http://schemas.microsoft.com/office/drawing/2014/main" id="{24612416-912F-4033-8F8C-B6642EC97789}"/>
              </a:ext>
            </a:extLst>
          </p:cNvPr>
          <p:cNvSpPr txBox="1">
            <a:spLocks/>
          </p:cNvSpPr>
          <p:nvPr/>
        </p:nvSpPr>
        <p:spPr>
          <a:xfrm>
            <a:off x="1053825" y="5511179"/>
            <a:ext cx="3452652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kk-KZ" sz="1800" b="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ҚР ЕХӘҚМ, ҚР АҚДМ,</a:t>
            </a:r>
            <a:r>
              <a:rPr lang="ru-RU" sz="1800" b="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800" b="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ЖАО</a:t>
            </a:r>
            <a:endParaRPr lang="ru-RU" sz="1800" b="0" kern="0" dirty="0">
              <a:solidFill>
                <a:srgbClr val="FF0000"/>
              </a:solidFill>
              <a:latin typeface="SF Pro Display" panose="00000500000000000000" pitchFamily="2" charset="0"/>
            </a:endParaRPr>
          </a:p>
        </p:txBody>
      </p:sp>
      <p:sp>
        <p:nvSpPr>
          <p:cNvPr id="11" name="Google Shape;99;p16"/>
          <p:cNvSpPr txBox="1">
            <a:spLocks/>
          </p:cNvSpPr>
          <p:nvPr/>
        </p:nvSpPr>
        <p:spPr>
          <a:xfrm>
            <a:off x="939823" y="2470175"/>
            <a:ext cx="9908689" cy="194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52396" indent="0" algn="just">
              <a:buNone/>
            </a:pPr>
            <a:r>
              <a:rPr lang="ru-RU" sz="150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- «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Рухани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жаңғыру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»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бағдарламасының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мазмұнын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Жалпыға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Ортақ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Еңбек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Қоғамының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тұжырымдамалары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және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идеяларымен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толықты</a:t>
            </a:r>
            <a:r>
              <a:rPr lang="ru-RU" sz="1500" b="1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ру</a:t>
            </a:r>
            <a:r>
              <a:rPr lang="ru-RU" sz="1500" b="1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;</a:t>
            </a:r>
          </a:p>
          <a:p>
            <a:pPr marL="152396" indent="0" algn="just">
              <a:buNone/>
            </a:pPr>
            <a:r>
              <a:rPr lang="ru-RU" sz="150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- </a:t>
            </a:r>
            <a:r>
              <a:rPr lang="ru-RU" sz="1500" kern="0" dirty="0" err="1" smtClean="0">
                <a:solidFill>
                  <a:srgbClr val="002060"/>
                </a:solidFill>
                <a:latin typeface="SF Pro Display" panose="00000500000000000000" pitchFamily="2" charset="0"/>
              </a:rPr>
              <a:t>қажырлы</a:t>
            </a:r>
            <a:r>
              <a:rPr lang="ru-RU" sz="150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еңбектің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арқасында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өмірде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табысқа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жеткен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адамдарды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жастарға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 smtClean="0">
                <a:solidFill>
                  <a:srgbClr val="002060"/>
                </a:solidFill>
                <a:latin typeface="SF Pro Display" panose="00000500000000000000" pitchFamily="2" charset="0"/>
              </a:rPr>
              <a:t>үлгілік</a:t>
            </a:r>
            <a:r>
              <a:rPr lang="ru-RU" sz="150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модель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ретінде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ұсыну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;</a:t>
            </a:r>
          </a:p>
          <a:p>
            <a:pPr marL="152396" indent="0" algn="just">
              <a:buNone/>
            </a:pPr>
            <a:r>
              <a:rPr lang="ru-RU" sz="150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- </a:t>
            </a:r>
            <a:r>
              <a:rPr lang="ru-RU" sz="1500" kern="0" dirty="0" err="1" smtClean="0">
                <a:solidFill>
                  <a:srgbClr val="002060"/>
                </a:solidFill>
                <a:latin typeface="SF Pro Display" panose="00000500000000000000" pitchFamily="2" charset="0"/>
              </a:rPr>
              <a:t>кәсіби</a:t>
            </a:r>
            <a:r>
              <a:rPr lang="ru-RU" sz="150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бағдар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бойынша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жұмысты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күшейту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және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үздіксіз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білім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алуға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,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үнемі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өзін-өзі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жетілдіруге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шақыру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;</a:t>
            </a:r>
          </a:p>
          <a:p>
            <a:pPr marL="152396" indent="0" algn="just">
              <a:buNone/>
            </a:pPr>
            <a:r>
              <a:rPr lang="ru-RU" sz="150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- </a:t>
            </a:r>
            <a:r>
              <a:rPr lang="ru-RU" sz="1500" kern="0" dirty="0" err="1" smtClean="0">
                <a:solidFill>
                  <a:srgbClr val="002060"/>
                </a:solidFill>
                <a:latin typeface="SF Pro Display" panose="00000500000000000000" pitchFamily="2" charset="0"/>
              </a:rPr>
              <a:t>қоғамдағы</a:t>
            </a:r>
            <a:r>
              <a:rPr lang="ru-RU" sz="150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әлеуметтік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инфантилизмді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5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төмендету</a:t>
            </a:r>
            <a:r>
              <a:rPr lang="ru-RU" sz="15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3B4CD14-78BF-41FA-B3F1-A386F1567064}"/>
              </a:ext>
            </a:extLst>
          </p:cNvPr>
          <p:cNvSpPr/>
          <p:nvPr/>
        </p:nvSpPr>
        <p:spPr>
          <a:xfrm>
            <a:off x="1129106" y="2248296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400" b="1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Міндеттері</a:t>
            </a:r>
            <a:r>
              <a:rPr lang="ru-RU" sz="2400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: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E7B2CDD1-1D6B-4154-8EB7-7D7E8053C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65" y="2293196"/>
            <a:ext cx="365760" cy="365760"/>
          </a:xfrm>
          <a:prstGeom prst="rect">
            <a:avLst/>
          </a:prstGeom>
        </p:spPr>
      </p:pic>
      <p:sp>
        <p:nvSpPr>
          <p:cNvPr id="15" name="Google Shape;100;p16"/>
          <p:cNvSpPr txBox="1">
            <a:spLocks/>
          </p:cNvSpPr>
          <p:nvPr/>
        </p:nvSpPr>
        <p:spPr>
          <a:xfrm>
            <a:off x="1053824" y="1318377"/>
            <a:ext cx="9670401" cy="106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 sz="1867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қажырлы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еңбектің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арқасында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табысқа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жеткен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адамдардың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тәжірибесін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,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еңбекқорлық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құндылықтарды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,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ұдайы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</a:rPr>
              <a:t>өзін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-</a:t>
            </a:r>
            <a:r>
              <a:rPr lang="ru-RU" sz="1600" kern="0" dirty="0" err="1" smtClean="0">
                <a:solidFill>
                  <a:srgbClr val="002060"/>
                </a:solidFill>
                <a:latin typeface="SF Pro Display" panose="00000500000000000000" pitchFamily="2" charset="0"/>
              </a:rPr>
              <a:t>өзі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жетілдіру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идеясын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жаю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арқылы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еңбекке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сүйіспеншілікті</a:t>
            </a:r>
            <a:r>
              <a:rPr lang="ru-RU" sz="1600" kern="0" dirty="0">
                <a:solidFill>
                  <a:srgbClr val="002060"/>
                </a:solidFill>
                <a:latin typeface="SF Pro Display" panose="00000500000000000000" pitchFamily="2" charset="0"/>
              </a:rPr>
              <a:t> </a:t>
            </a:r>
            <a:r>
              <a:rPr lang="ru-RU" sz="1600" kern="0" dirty="0" err="1">
                <a:solidFill>
                  <a:srgbClr val="002060"/>
                </a:solidFill>
                <a:latin typeface="SF Pro Display" panose="00000500000000000000" pitchFamily="2" charset="0"/>
              </a:rPr>
              <a:t>насихаттау</a:t>
            </a:r>
            <a:r>
              <a:rPr lang="ru-RU" sz="160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.</a:t>
            </a:r>
            <a:endParaRPr lang="ru-RU" sz="1600" kern="0" dirty="0">
              <a:solidFill>
                <a:srgbClr val="002060"/>
              </a:solidFill>
              <a:latin typeface="SF Pro Display" panose="00000500000000000000" pitchFamily="2" charset="0"/>
            </a:endParaRPr>
          </a:p>
        </p:txBody>
      </p:sp>
      <p:sp>
        <p:nvSpPr>
          <p:cNvPr id="16" name="Google Shape;102;p16">
            <a:extLst>
              <a:ext uri="{FF2B5EF4-FFF2-40B4-BE49-F238E27FC236}">
                <a16:creationId xmlns:a16="http://schemas.microsoft.com/office/drawing/2014/main" id="{24612416-912F-4033-8F8C-B6642EC97789}"/>
              </a:ext>
            </a:extLst>
          </p:cNvPr>
          <p:cNvSpPr txBox="1">
            <a:spLocks/>
          </p:cNvSpPr>
          <p:nvPr/>
        </p:nvSpPr>
        <p:spPr>
          <a:xfrm>
            <a:off x="870912" y="904733"/>
            <a:ext cx="184735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kk-KZ" sz="2400" kern="0" dirty="0" smtClean="0">
                <a:solidFill>
                  <a:srgbClr val="002060"/>
                </a:solidFill>
                <a:latin typeface="SF Pro Display" panose="00000500000000000000" pitchFamily="2" charset="0"/>
              </a:rPr>
              <a:t>Мақсаты:</a:t>
            </a:r>
            <a:endParaRPr lang="ru-RU" sz="2400" kern="0" dirty="0">
              <a:solidFill>
                <a:srgbClr val="002060"/>
              </a:solidFill>
              <a:latin typeface="SF Pro Display" panose="00000500000000000000" pitchFamily="2" charset="0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C9BA3081-7271-4BCA-9920-045E71F52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32" y="1028865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7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4831" y="0"/>
            <a:ext cx="1947169" cy="10017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13">
            <a:extLst>
              <a:ext uri="{FF2B5EF4-FFF2-40B4-BE49-F238E27FC236}">
                <a16:creationId xmlns:a16="http://schemas.microsoft.com/office/drawing/2014/main" id="{1F87A074-5E02-42F3-8811-33B4BEA81510}"/>
              </a:ext>
            </a:extLst>
          </p:cNvPr>
          <p:cNvSpPr/>
          <p:nvPr/>
        </p:nvSpPr>
        <p:spPr>
          <a:xfrm>
            <a:off x="1297689" y="774805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400" b="1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Механизмдер</a:t>
            </a:r>
            <a:r>
              <a:rPr lang="ru-RU" sz="2400" b="1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:</a:t>
            </a:r>
            <a:endParaRPr lang="ru-RU" sz="2400" b="1" kern="0" dirty="0">
              <a:solidFill>
                <a:srgbClr val="002060"/>
              </a:solidFill>
              <a:latin typeface="SF Pro Display" panose="00000500000000000000" pitchFamily="2" charset="0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350BE7-D7E3-4813-9181-E916BE82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65" y="822410"/>
            <a:ext cx="365760" cy="3657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EC5B3A9-C9F4-433B-BC29-82B35F4235CF}"/>
              </a:ext>
            </a:extLst>
          </p:cNvPr>
          <p:cNvSpPr/>
          <p:nvPr/>
        </p:nvSpPr>
        <p:spPr>
          <a:xfrm>
            <a:off x="1125205" y="1349405"/>
            <a:ext cx="1009321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96" algn="just">
              <a:buClr>
                <a:srgbClr val="000000"/>
              </a:buClr>
            </a:pP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1.	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Кәсіпкерлік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волонтерлік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қозғалыс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кәсіптік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бағдар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беру мен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үздіксіз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білім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беруді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дамыту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саласында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(Н-р, </a:t>
            </a:r>
            <a:r>
              <a:rPr lang="en-US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JasProject</a:t>
            </a:r>
            <a:r>
              <a:rPr lang="en-US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Жас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кәсіпкер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Бизнес-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бастау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)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іске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асырылып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жатқан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мемлекеттік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жобаларға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идеологиялық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қолдау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көрсету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  <a:p>
            <a:pPr marL="152396" algn="just">
              <a:buClr>
                <a:srgbClr val="000000"/>
              </a:buClr>
            </a:pP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2.	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«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Мерейлі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отбасы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»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ұлттық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конкурсын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ұйымдастыру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мен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жариялауды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жаңа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деңгейге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көтеру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  <a:p>
            <a:pPr marL="152396" algn="just">
              <a:buClr>
                <a:srgbClr val="000000"/>
              </a:buClr>
            </a:pP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«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Мерейлі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отбасы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»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ұлттық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конкурсы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туралы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»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толықтыру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енгізуге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байланысты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ҚР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Президентінің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өкіміне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мынадай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редакцияда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жазылу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ұсынылады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: «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Адамгершілік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құндылықтар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және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отбасы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мен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некенің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жағымды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бейнесін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тарату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отбасы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мәртебесін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арттыру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сондай-ақ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еңбек</a:t>
            </a:r>
            <a:r>
              <a:rPr lang="ru-RU" sz="1400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әулеттерін</a:t>
            </a:r>
            <a:r>
              <a:rPr lang="ru-RU" sz="1400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танымал</a:t>
            </a:r>
            <a:r>
              <a:rPr lang="ru-RU" sz="1400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ету</a:t>
            </a:r>
            <a:r>
              <a:rPr lang="ru-RU" sz="1400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мақсатында</a:t>
            </a:r>
            <a:r>
              <a:rPr lang="ru-RU" sz="1400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: 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«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Мерейлі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отбасы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»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ұлттық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конкурсын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жыл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сайын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өткізуді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белгілеу</a:t>
            </a:r>
            <a:r>
              <a:rPr lang="ru-RU" sz="1400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  <a:p>
            <a:pPr marL="152396" algn="just">
              <a:buClr>
                <a:srgbClr val="000000"/>
              </a:buClr>
            </a:pP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3.	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«</a:t>
            </a:r>
            <a:r>
              <a:rPr lang="ru-RU" b="1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Баланы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еңбекқорлыққа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қалай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баулу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керек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?», «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Балаға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мамандық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таңдауда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қалай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көмектесуге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болады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?»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тақырыбында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ата-аналарға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арналған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екі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жолсілтеме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(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немесе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нұсқаулық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)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жаса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у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</a:p>
          <a:p>
            <a:pPr marL="152396" algn="just">
              <a:buClr>
                <a:srgbClr val="000000"/>
              </a:buClr>
            </a:pPr>
            <a:endParaRPr lang="ru-RU" kern="0" dirty="0">
              <a:solidFill>
                <a:srgbClr val="002060"/>
              </a:solidFill>
              <a:latin typeface="SF Pro Display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84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9320" y="0"/>
            <a:ext cx="1982681" cy="110970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13">
            <a:extLst>
              <a:ext uri="{FF2B5EF4-FFF2-40B4-BE49-F238E27FC236}">
                <a16:creationId xmlns:a16="http://schemas.microsoft.com/office/drawing/2014/main" id="{1F87A074-5E02-42F3-8811-33B4BEA81510}"/>
              </a:ext>
            </a:extLst>
          </p:cNvPr>
          <p:cNvSpPr/>
          <p:nvPr/>
        </p:nvSpPr>
        <p:spPr>
          <a:xfrm>
            <a:off x="1297689" y="872468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400" b="1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Механизмдер</a:t>
            </a:r>
            <a:r>
              <a:rPr lang="ru-RU" sz="2400" b="1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:</a:t>
            </a:r>
            <a:endParaRPr lang="ru-RU" sz="2400" b="1" kern="0" dirty="0">
              <a:solidFill>
                <a:srgbClr val="002060"/>
              </a:solidFill>
              <a:latin typeface="SF Pro Display" panose="00000500000000000000" pitchFamily="2" charset="0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350BE7-D7E3-4813-9181-E916BE82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65" y="920073"/>
            <a:ext cx="365760" cy="3657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EC5B3A9-C9F4-433B-BC29-82B35F4235CF}"/>
              </a:ext>
            </a:extLst>
          </p:cNvPr>
          <p:cNvSpPr/>
          <p:nvPr/>
        </p:nvSpPr>
        <p:spPr>
          <a:xfrm>
            <a:off x="1053825" y="1495425"/>
            <a:ext cx="100932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96" algn="just">
              <a:buClr>
                <a:srgbClr val="000000"/>
              </a:buClr>
            </a:pP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4.	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Өз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мамандығын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өзгерткен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қартайғанда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жаңа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білім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мен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дағдыларды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меңгерген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адамдардың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іс-әрекетін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кеңінен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жариялау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Осылайша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«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мамандықты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кез-келген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жаста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үйренуге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және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өзгертуге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болады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»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идеясы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біртіндеп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танымал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болады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  <a:p>
            <a:pPr marL="152396" algn="just">
              <a:buClr>
                <a:srgbClr val="000000"/>
              </a:buClr>
            </a:pP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5.	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Еліміздің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мектептерінде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жаңа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мамандық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(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кәсіп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)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атласын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талқылау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Бұл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оқушылар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мен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ата-аналарының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болашақ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мамандықтары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қажетті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әрі</a:t>
            </a:r>
            <a:r>
              <a:rPr lang="ru-RU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заманауи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дағдылары</a:t>
            </a:r>
            <a:r>
              <a:rPr lang="ru-RU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мен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білімі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туралы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хабардар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етуге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мүмкіндік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беред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і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  <a:p>
            <a:pPr marL="152396" algn="just">
              <a:buClr>
                <a:srgbClr val="000000"/>
              </a:buClr>
            </a:pP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6.	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«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Мамандықтар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навигаторы»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мобильді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қосымшасын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дамыту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Қазіргі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уақытта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мұндай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мобильді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қосымшалар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шетелдерде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жұмыс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істейді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Олар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тесттер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арқылы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адамның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түрлі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мамандықтарға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бейімділігін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анықтайды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мамандықтар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бойынша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егжей-тегжейлі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сипаттама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береді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Ұқсас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веб-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ресурстарды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жекелеген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қазақстандық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ұйымдар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іске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қосқан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бірақ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жеткілікті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түрде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емес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</a:p>
          <a:p>
            <a:pPr marL="152396" algn="just">
              <a:buClr>
                <a:srgbClr val="000000"/>
              </a:buClr>
            </a:pPr>
            <a:endParaRPr lang="ru-RU" kern="0" dirty="0">
              <a:solidFill>
                <a:srgbClr val="002060"/>
              </a:solidFill>
              <a:latin typeface="SF Pro Display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38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1565" y="0"/>
            <a:ext cx="2000435" cy="103868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13">
            <a:extLst>
              <a:ext uri="{FF2B5EF4-FFF2-40B4-BE49-F238E27FC236}">
                <a16:creationId xmlns:a16="http://schemas.microsoft.com/office/drawing/2014/main" id="{1F87A074-5E02-42F3-8811-33B4BEA81510}"/>
              </a:ext>
            </a:extLst>
          </p:cNvPr>
          <p:cNvSpPr/>
          <p:nvPr/>
        </p:nvSpPr>
        <p:spPr>
          <a:xfrm>
            <a:off x="1297689" y="872468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400" b="1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Механизмдер</a:t>
            </a:r>
            <a:r>
              <a:rPr lang="ru-RU" sz="2400" b="1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:</a:t>
            </a:r>
            <a:endParaRPr lang="ru-RU" sz="2400" b="1" kern="0" dirty="0">
              <a:solidFill>
                <a:srgbClr val="002060"/>
              </a:solidFill>
              <a:latin typeface="SF Pro Display" panose="00000500000000000000" pitchFamily="2" charset="0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350BE7-D7E3-4813-9181-E916BE82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65" y="920073"/>
            <a:ext cx="365760" cy="3657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EC5B3A9-C9F4-433B-BC29-82B35F4235CF}"/>
              </a:ext>
            </a:extLst>
          </p:cNvPr>
          <p:cNvSpPr/>
          <p:nvPr/>
        </p:nvSpPr>
        <p:spPr>
          <a:xfrm>
            <a:off x="1053825" y="1425584"/>
            <a:ext cx="100932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96" algn="just">
              <a:buClr>
                <a:srgbClr val="000000"/>
              </a:buClr>
            </a:pP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7.	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Қазақстанда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en-US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WorldSkills</a:t>
            </a:r>
            <a:r>
              <a:rPr lang="en-US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чемпионатын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өткізуді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танымал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ету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Елімізде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осы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жарысты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кеңінен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жариялау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мақсатында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азаматтарға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осындай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жарыстар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жайлы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хабардар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болуға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мүмкіндік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беріледі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Тиісінше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жұмысшы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мамандықтарына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деген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қызығушылық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артады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  <a:p>
            <a:pPr marL="152396" algn="just">
              <a:buClr>
                <a:srgbClr val="000000"/>
              </a:buClr>
            </a:pP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8.	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«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Зейнеткер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волонтер»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жобасын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әзірлеу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–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зейнеткерлік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жастағы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адамдарды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волонтерлік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азаматтық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және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әлеуметтік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қызметке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тарту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Көптеген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елдерде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соның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ішінде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Қазақстанда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өмір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сүрудің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орташа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ұзақтығы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ұлғаюда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</a:t>
            </a:r>
            <a:r>
              <a:rPr lang="ru-RU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Тиісінше</a:t>
            </a:r>
            <a:r>
              <a:rPr lang="ru-RU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азаматтар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зейнетке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шыққаннан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кейін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де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белсенді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жұмыс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қызметімен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айналысуды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жалғастыруда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 Н-р, 2017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жылы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65+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тобындағы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әрбір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бесінші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американдық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толық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немесе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ішінара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жұмыспен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қамтылған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  <a:p>
            <a:pPr marL="152396" algn="just">
              <a:buClr>
                <a:srgbClr val="000000"/>
              </a:buClr>
            </a:pP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9.	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БҰҰ-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ның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Орнықты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даму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мақсатын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іске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асыру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: 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«8-мақсат: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ілгерілемелі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барлығын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қамтитын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және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тұрақты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экономикалық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өсуге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толық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әрі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өнімді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жұмыспен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қамтуға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және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барлығына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лайықты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жұмыс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істеуге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жәрдемдесу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».</a:t>
            </a:r>
          </a:p>
          <a:p>
            <a:pPr marL="152396" algn="just">
              <a:buClr>
                <a:srgbClr val="000000"/>
              </a:buClr>
            </a:pPr>
            <a:endParaRPr lang="ru-RU" kern="0" dirty="0">
              <a:solidFill>
                <a:srgbClr val="002060"/>
              </a:solidFill>
              <a:latin typeface="SF Pro Display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82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9219" y="1"/>
            <a:ext cx="1902781" cy="112746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13">
            <a:extLst>
              <a:ext uri="{FF2B5EF4-FFF2-40B4-BE49-F238E27FC236}">
                <a16:creationId xmlns:a16="http://schemas.microsoft.com/office/drawing/2014/main" id="{1F87A074-5E02-42F3-8811-33B4BEA81510}"/>
              </a:ext>
            </a:extLst>
          </p:cNvPr>
          <p:cNvSpPr/>
          <p:nvPr/>
        </p:nvSpPr>
        <p:spPr>
          <a:xfrm>
            <a:off x="1253301" y="872120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400" b="1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Механизмдер</a:t>
            </a:r>
            <a:r>
              <a:rPr lang="ru-RU" sz="2400" b="1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:</a:t>
            </a:r>
            <a:endParaRPr lang="ru-RU" sz="2400" b="1" kern="0" dirty="0">
              <a:solidFill>
                <a:srgbClr val="002060"/>
              </a:solidFill>
              <a:latin typeface="SF Pro Display" panose="00000500000000000000" pitchFamily="2" charset="0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350BE7-D7E3-4813-9181-E916BE82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65" y="920073"/>
            <a:ext cx="365760" cy="3657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EC5B3A9-C9F4-433B-BC29-82B35F4235CF}"/>
              </a:ext>
            </a:extLst>
          </p:cNvPr>
          <p:cNvSpPr/>
          <p:nvPr/>
        </p:nvSpPr>
        <p:spPr>
          <a:xfrm>
            <a:off x="1118586" y="1495425"/>
            <a:ext cx="100284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96" algn="just">
              <a:buClr>
                <a:srgbClr val="000000"/>
              </a:buClr>
            </a:pPr>
            <a:r>
              <a:rPr lang="ru-RU" b="1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10.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	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Елбасының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«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Қазақстанның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әлеуметтік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жаңғыртылуы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: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Жалпыға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Ортақ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Еңбек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Қоғамына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қарай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20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қадам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»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бағдарламалық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мақаласынан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ҚР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Президентінің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сөйлеген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сөздерінен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сондай-ақ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халқымыздың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еңбек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туралы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ұлы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есімдерінің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мақал-мәтелдерінен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дәйексөздері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бар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баннерлер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билбордтар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орналастыру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  <a:p>
            <a:pPr marL="152396" algn="just">
              <a:buClr>
                <a:srgbClr val="000000"/>
              </a:buClr>
            </a:pP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11.	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Даулар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мен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жанжалдарды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соттан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тыс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реттеуді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дамыту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мақсатында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медиаторлардың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ұлттық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конференциясын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өткізу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  <a:p>
            <a:pPr marL="152396" algn="just">
              <a:buClr>
                <a:srgbClr val="000000"/>
              </a:buClr>
            </a:pP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12.	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Азаматтар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үйден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шықпай-ақ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өз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білімдерін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арттырып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, оны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жаңартуы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үшін</a:t>
            </a:r>
            <a:r>
              <a:rPr lang="ru-RU" kern="0" dirty="0" smtClean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ұлттық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электрондық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кітапхана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қорын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b="1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кеңейту</a:t>
            </a:r>
            <a:r>
              <a:rPr lang="ru-RU" b="1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 </a:t>
            </a:r>
            <a:r>
              <a:rPr lang="ru-RU" kern="0" dirty="0" err="1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қажет</a:t>
            </a:r>
            <a:r>
              <a:rPr lang="ru-RU" kern="0" dirty="0">
                <a:solidFill>
                  <a:srgbClr val="002060"/>
                </a:solidFill>
                <a:latin typeface="SF Pro Display" panose="00000500000000000000" pitchFamily="2" charset="0"/>
                <a:cs typeface="Arial"/>
                <a:sym typeface="Arial"/>
              </a:rPr>
              <a:t>.</a:t>
            </a:r>
          </a:p>
          <a:p>
            <a:pPr marL="152396" algn="just">
              <a:buClr>
                <a:srgbClr val="000000"/>
              </a:buClr>
            </a:pPr>
            <a:endParaRPr lang="ru-RU" kern="0" dirty="0" smtClean="0">
              <a:solidFill>
                <a:srgbClr val="002060"/>
              </a:solidFill>
              <a:latin typeface="SF Pro Display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440937"/>
      </p:ext>
    </p:extLst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275</Words>
  <Application>Microsoft Office PowerPoint</Application>
  <PresentationFormat>Широкоэкранный</PresentationFormat>
  <Paragraphs>39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Montserrat SemiBold</vt:lpstr>
      <vt:lpstr>Raleway</vt:lpstr>
      <vt:lpstr>SF Pro Display</vt:lpstr>
      <vt:lpstr>Source Sans Pro</vt:lpstr>
      <vt:lpstr>Wingdings</vt:lpstr>
      <vt:lpstr>Plum</vt:lpstr>
      <vt:lpstr>1_Plum</vt:lpstr>
      <vt:lpstr>«Еңбек   –   елдің  мұраты» арнайы жобасы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Спецпроект «Еңбек   –   елдің  мұраты»</dc:title>
  <dc:creator>HP</dc:creator>
  <cp:lastModifiedBy>USER</cp:lastModifiedBy>
  <cp:revision>86</cp:revision>
  <dcterms:created xsi:type="dcterms:W3CDTF">2020-07-14T08:29:11Z</dcterms:created>
  <dcterms:modified xsi:type="dcterms:W3CDTF">2020-10-08T09:00:48Z</dcterms:modified>
</cp:coreProperties>
</file>