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80" r:id="rId18"/>
    <p:sldId id="281" r:id="rId19"/>
    <p:sldId id="272" r:id="rId20"/>
    <p:sldId id="273" r:id="rId21"/>
    <p:sldId id="283" r:id="rId22"/>
    <p:sldId id="282" r:id="rId23"/>
    <p:sldId id="274" r:id="rId24"/>
    <p:sldId id="275" r:id="rId25"/>
    <p:sldId id="278" r:id="rId26"/>
    <p:sldId id="279" r:id="rId27"/>
    <p:sldId id="276" r:id="rId28"/>
    <p:sldId id="277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3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3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18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55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673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54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40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0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02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8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8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5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3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8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4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4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4500F-1E43-43FB-832E-C377E356116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50A5CB-1EF0-45F5-905A-DDFC593D2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1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0" y="88900"/>
            <a:ext cx="8267700" cy="370681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Павлодарские знаменитые земляки</a:t>
            </a:r>
            <a:b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к 90-летию Наума Шафера, </a:t>
            </a:r>
            <a:br>
              <a:rPr lang="ru-RU" sz="4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</a:br>
            <a:r>
              <a:rPr lang="ru-RU" sz="4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4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и 85-летие Эрнста </a:t>
            </a:r>
            <a:r>
              <a:rPr lang="ru-RU" sz="4400" b="1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Соколкина</a:t>
            </a:r>
            <a:endParaRPr lang="ru-RU" sz="44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4399" y="4572001"/>
            <a:ext cx="6524949" cy="2286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2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Краеведческая гостиная</a:t>
            </a:r>
          </a:p>
          <a:p>
            <a:pPr algn="ctr"/>
            <a:r>
              <a:rPr lang="ru-RU" sz="3200" b="1" dirty="0" err="1" smtClean="0">
                <a:solidFill>
                  <a:schemeClr val="accent5"/>
                </a:solidFill>
                <a:latin typeface="Segoe Print" panose="02000600000000000000" pitchFamily="2" charset="0"/>
              </a:rPr>
              <a:t>Видеокруиз</a:t>
            </a:r>
            <a:endParaRPr lang="ru-RU" sz="3200" b="1" dirty="0" smtClean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algn="ctr"/>
            <a:endParaRPr lang="ru-RU" sz="3200" b="1" dirty="0" smtClean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32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подготовила:</a:t>
            </a:r>
          </a:p>
          <a:p>
            <a:pPr algn="ctr"/>
            <a:r>
              <a:rPr lang="ru-RU" sz="32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зав. библиотекой </a:t>
            </a:r>
            <a:r>
              <a:rPr lang="ru-RU" sz="3200" b="1" dirty="0" err="1" smtClean="0">
                <a:solidFill>
                  <a:schemeClr val="accent5"/>
                </a:solidFill>
                <a:latin typeface="Segoe Print" panose="02000600000000000000" pitchFamily="2" charset="0"/>
              </a:rPr>
              <a:t>Ешова</a:t>
            </a:r>
            <a:r>
              <a:rPr lang="ru-RU" sz="32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Г.Ж.</a:t>
            </a:r>
            <a:endParaRPr lang="ru-RU" sz="3200" b="1" dirty="0">
              <a:solidFill>
                <a:schemeClr val="accent5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7220"/>
            <a:ext cx="2286000" cy="3736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149" y="3795713"/>
            <a:ext cx="3114351" cy="3035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9628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25"/>
                            </p:stCondLst>
                            <p:childTnLst>
                              <p:par>
                                <p:cTn id="24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625"/>
                            </p:stCondLst>
                            <p:childTnLst>
                              <p:par>
                                <p:cTn id="27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305"/>
                            </p:stCondLst>
                            <p:childTnLst>
                              <p:par>
                                <p:cTn id="30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25"/>
                            </p:stCondLst>
                            <p:childTnLst>
                              <p:par>
                                <p:cTn id="33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412" y="198198"/>
            <a:ext cx="3557588" cy="2308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5850" y="385761"/>
            <a:ext cx="4394200" cy="863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Статьи</a:t>
            </a:r>
            <a:endParaRPr lang="ru-RU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2506662"/>
            <a:ext cx="10579100" cy="4351338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AutoNum type="arabicPeriod"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Власенко К. Эрнест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: легенды и тайны нашего города//Наша жизнь–2018–15 февр.–С.11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2. Горбунов С. Города и годы. От слова память//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Казахс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правда –2014–28 окт.–С.16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3.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Исабеков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Р. Следопыт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//Караван–2014– 18 апр.–С.23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4.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Карандашова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Т. Только у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Соколкина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можно прочитать…//Новое время–2016–28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янв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 С.5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5.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Карандашова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Т. Что такое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Жанабет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, или что мы знаем о своей земле//Новое время–2016–24мар.–С.8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6.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Нурахметова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Г. С любовью к родному краю// Звезда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–2016–9 янв.–С.11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7.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Походеев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В. От памятника к памятнику// Звезда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–2014–25 дек.–С.8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8.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Рахимбай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С. Патриотизм начинается с истории// Звезда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–2016–19 янв..–С.6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9.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Шарипов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Б. Кредо Эрнеста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Соколкина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// Новое время-2017–27 июля–С.1,3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10. </a:t>
            </a:r>
            <a:r>
              <a:rPr lang="ru-RU" sz="19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Тереник</a:t>
            </a:r>
            <a:r>
              <a:rPr lang="ru-RU" sz="19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М. Долгий путь к признанию// Новое время–2008–10 янв.–С.4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" y="98424"/>
            <a:ext cx="2897188" cy="2301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5630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250"/>
                            </p:stCondLst>
                            <p:childTnLst>
                              <p:par>
                                <p:cTn id="6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00" y="2895600"/>
            <a:ext cx="25019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27318"/>
            <a:ext cx="2857500" cy="247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698" y="77159"/>
            <a:ext cx="4838700" cy="7835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Статьи</a:t>
            </a:r>
            <a:endParaRPr lang="ru-RU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910564"/>
            <a:ext cx="10185400" cy="6074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11.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Воины той Великой войны//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–2010–27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мар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.–С.5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12.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Через две войны//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–2010–24 авг.–С.7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13.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Вековая улица//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–2014–8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нояб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С.7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14.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Гражданская оборона в Павлодаре//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–2015–4 авг.–С.5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15.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Капитан 1-го ранга из Павлодара//Звезда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–2014–6 фев.–С.13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16.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Мемориал на площади победы//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–2015–17 марта–С.6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17.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Наш город на Иртыше//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–2011–19 апр.–С.5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18.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Он стал мне близким и родным//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–2015–4 сент.–С.14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19.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Расстрелян за знаки препинания//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–2013–31 мая–С.4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20.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Слово о памятнике «Памяти павших» 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–2013–5 окт.–С.12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21.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Слово об Иртыше//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–2014-23 авг.–С.5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22.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Э. «Щиты родного края»// Звезда 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–2014–15 февр.–С.7</a:t>
            </a: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25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750"/>
                            </p:stCondLst>
                            <p:childTnLst>
                              <p:par>
                                <p:cTn id="8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7100" y="180951"/>
            <a:ext cx="6594302" cy="86406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Наум Григорьевич Шафер 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8559" y="1065015"/>
            <a:ext cx="8420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На́хман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Ге́ршевич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Ша́фер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— советский и казахский музыковед, коллекционер, композитор и литературовед.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Кандидат филологических наук. Профессор кафедры русской филологии Павлодарского государственного педагогического института и с 1996 года — Павлодарского государственного университета им. С.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Торайгырова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. </a:t>
            </a:r>
            <a:endParaRPr lang="ru-RU" sz="2400" b="1" dirty="0" smtClean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13 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января Науму Шаферу исполнилось 90 лет. О жизни музыковеда писали не раз, очерки опубликованы в газетах и журналах, 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  сохранились 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записи бесед.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03" y="469297"/>
            <a:ext cx="2181225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4686300"/>
            <a:ext cx="2857500" cy="1998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88" y="3378633"/>
            <a:ext cx="2296940" cy="298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369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828801"/>
            <a:ext cx="1819275" cy="3797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834" y="1143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Свое  </a:t>
            </a:r>
            <a:r>
              <a:rPr lang="ru-RU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главное богатство </a:t>
            </a:r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– </a:t>
            </a:r>
            <a:b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30 </a:t>
            </a:r>
            <a:r>
              <a:rPr lang="ru-RU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грампластинок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7400" y="1625600"/>
            <a:ext cx="9969500" cy="4889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Родился в Кишинёве в 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религиозной еврейской 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семье. Раннее детство провёл в Леово в ту пору в аннексированной Румынией Бессарабии. 13 июня 1941 года был депортирован вместе с родителями и младшим братом в Казахстан, жил в колхозе «Новый быт» в посёлке 31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Акмолинская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область. Отец был отправлен в Свердловскую область на лесоповал, освобождён спустя два года.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Шаферу было 10 лет, когда за 10 дней до войны его вместе с родителями в числе прочих евреев, греков и молдаван депортировали из Бессарабии в </a:t>
            </a:r>
            <a:r>
              <a:rPr lang="ru-RU" sz="20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Акмолинскую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 область. На сборы отвели два часа, мальчик едва успел забрать свое главное богатство - 30 грампластинок. Те граммофонные пластинки впоследствии положили начало богатейшей и уникальной коллекции. 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Прибыв 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на новое место, он каждый вечер ходил из барака в барак и читал соотечественникам, плохо знавшим русский язык, стихи ПУШКИНА, ЛЕРМОНТОВА, НЕКРАСОВА. </a:t>
            </a:r>
          </a:p>
        </p:txBody>
      </p:sp>
    </p:spTree>
    <p:extLst>
      <p:ext uri="{BB962C8B-B14F-4D97-AF65-F5344CB8AC3E}">
        <p14:creationId xmlns:p14="http://schemas.microsoft.com/office/powerpoint/2010/main" val="133441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410" y="1219200"/>
            <a:ext cx="1874590" cy="427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034" y="376016"/>
            <a:ext cx="3907366" cy="84318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Нами Гитин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358901"/>
            <a:ext cx="10541000" cy="5499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Окончил школу в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Акмолинске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и филологический факультет Казахского государственного Университета им. С. М. Кирова. Брал уроки композиции у Е. Г. Брусиловского и самостоятельно начал сочинять музыку под псевдонимом Нами Гитин.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Наум Шафер, как вспоминает сам, в период Великой Отечественной войны был колхозным пастухом, </a:t>
            </a:r>
            <a:r>
              <a:rPr lang="ru-RU" sz="24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сенокосильщиком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, конторским писарем. </a:t>
            </a:r>
            <a:endParaRPr lang="ru-RU" sz="2400" b="1" dirty="0" smtClean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Работал после учителем русского языка и литературы в средних школах Казахстана, окончил аспирантуру при Казахском государственном университете, после чего был направлен преподавателем в Целиноградский педагогический институт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661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930400"/>
            <a:ext cx="1930400" cy="3848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2954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Составление литературно-музыкальных </a:t>
            </a:r>
            <a:r>
              <a:rPr lang="ru-RU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программ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2500" y="1816100"/>
            <a:ext cx="10071100" cy="4741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Занимался творчеством Бруно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Ясенского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и Михаила Булгакова, опубликовал различные редакции оперных либретто последнего. Опубликовал ряд статей по истории бардовской песни, творчеству Булата Окуджавы и Владимира Высоцкого, методике преподавания классической и современной литературы и музыки в средней школе. Отдельными изданиями вышли биография Исаака Дунаевского и его эпистолярное наследие, собранное и прокомментированное Н. Г. Шафером, а также оконченные либретто М. А. Булгакова и нотные материалы композиций И. Дунаевского к этим либретто, реконструированные Шафером по сохранившимся отрывкам. Составитель нескольких литературно-музыкальных программ на грампластинках и компакт-дисках, в том числе фортепианных пьес И. О. Дунаевского к драмам М. А. Булгакова, а также компакт-дисков песен целиноградского барда Виктора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Мильто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и собственных композиций.</a:t>
            </a:r>
            <a:endParaRPr lang="ru-RU" sz="2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7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302" y="1930400"/>
            <a:ext cx="2619375" cy="3492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934" y="342900"/>
            <a:ext cx="5088466" cy="8763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Работы в журналах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832" y="1338926"/>
            <a:ext cx="8976167" cy="53158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В 1971 году в Павлодаре арестован за хранение и распространение самиздата, осуждён на полтора года лишения свободы. Диссертация на соискание учёной степени доктора филологических наук была отклонена. Освобождён в марте 1973 года.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Печатался в журналах «Дружба народов», «Простор», «Музыкальная жизнь», «Советская музыка», «Сибирские огни», «Театр», «Театральная жизнь», «Огонёк», «Киноведческие записки», «Корни», газетах — «Литературной газете», «Известиях», «Общей газете» и других. Начиная с середины 1960-х годов многолетний сотрудник газеты «Звезда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». Член Союза журналистов Казахстана.</a:t>
            </a:r>
            <a:endParaRPr lang="ru-RU" sz="24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016000"/>
            <a:ext cx="1905000" cy="4181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0900" y="330200"/>
            <a:ext cx="6781800" cy="685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Творческая личность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7100" y="1461164"/>
            <a:ext cx="10007600" cy="4901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Научно-исследовательская и творческая деятельность Н. Г. Шафера получила широкое общественное признание. В 2000 г. на слете творческой интеллигенции в г. Павлодаре он получил звание «Творческая личность года», присвоено звание заслуженного деятеля РК. С 2006 г. - член Союза журналистов РК. В 2012 г. за значительный вклад в социально-экономическое и культурное развитие страны, укрепление дружбы и сотрудничества между народами он был награжден Почетной грамотой РК. Н. Г. Шафер стал четвёртым </a:t>
            </a:r>
            <a:r>
              <a:rPr lang="ru-RU" sz="24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казахстанцем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, получившим грамоту и орден Евразийского еврейского конгресса, который объединяет еврейские общины 28 стран.</a:t>
            </a:r>
          </a:p>
        </p:txBody>
      </p:sp>
    </p:spTree>
    <p:extLst>
      <p:ext uri="{BB962C8B-B14F-4D97-AF65-F5344CB8AC3E}">
        <p14:creationId xmlns:p14="http://schemas.microsoft.com/office/powerpoint/2010/main" val="375218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702" y="228600"/>
            <a:ext cx="3245023" cy="5626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34" y="0"/>
            <a:ext cx="8034866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Коллекция, </a:t>
            </a:r>
            <a:r>
              <a:rPr lang="ru-RU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которой восхищаются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034" y="838200"/>
            <a:ext cx="8596668" cy="5816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Он родился в Молдавии, провел детство в Бессарабии, а потом семья оказалась в Казахстане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Те первые, увезенные с родины, граммофонные 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пластинки впоследствии положили начало богатейшей и уникальной коллекции, сейчас их более 27 тысяч. Это богатство хранится в Павлодаре, в Доме-музее Наума Шафера, вместе с не менее уникальной библиотекой. Коллекцию, которой восхищаются и в нашей стране, и далеко за ее пределами, Наум Григорьевич, человек далеко не богатырского сложения, с вежливыми манерами и тихим голосом, целенаправленно, порой отказывая себе во многом, собирал всю жизнь. И всегда помогала ему супруга – Наталья Михайловна, с которой они вместе уже 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65 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лет.</a:t>
            </a:r>
          </a:p>
        </p:txBody>
      </p:sp>
    </p:spTree>
    <p:extLst>
      <p:ext uri="{BB962C8B-B14F-4D97-AF65-F5344CB8AC3E}">
        <p14:creationId xmlns:p14="http://schemas.microsoft.com/office/powerpoint/2010/main" val="157066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40" y="350043"/>
            <a:ext cx="1727201" cy="2466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825" y="0"/>
            <a:ext cx="1762125" cy="259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4434681"/>
            <a:ext cx="2565400" cy="2105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069" y="-35719"/>
            <a:ext cx="2781300" cy="771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Семья 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837" y="876300"/>
            <a:ext cx="9917113" cy="5803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Жена — Наталья. Младший брат — целиноградский педагог и коллекционер Лазарь Гершевич Шафер, автор статей по методике преподавания литературы в средней школе, бывший председатель еврейского культурного центра «Алеф» в Астане.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Они 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познакомились с супругой  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70 лет назад на филфаке в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КазГУ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, 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куда поступили при конкурсе 25 человек на место. Учились в набитых битком старых маленьких аудиториях с дырявыми фанерными столами, где некоторым приходилось записывать лекции, положив лист на свою коленку или на спину товарища. После окончания вуза, в котором преподавал </a:t>
            </a:r>
            <a:r>
              <a:rPr lang="ru-RU" sz="20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Мухтар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 АУЭЗОВ, 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попросились 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в такую глубинку, куда никто не хотел ехать. Там, на иссякающем золотоносном руднике Жумба в ВКО мыкались с маленьким ребенком по углам до тех пор, пока не разъехались последние ученики. 10 лет прожили в </a:t>
            </a:r>
            <a:r>
              <a:rPr lang="ru-RU" sz="20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Акмолинске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, ставшем затем Целиноградом, также кочуя по квартирам. </a:t>
            </a:r>
            <a:endParaRPr lang="ru-RU" sz="2000" b="1" dirty="0" smtClean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Сегодня Шафер, которому 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исполнилось </a:t>
            </a:r>
            <a:r>
              <a:rPr lang="ru-RU" sz="2000" b="1" dirty="0">
                <a:solidFill>
                  <a:srgbClr val="0070C0"/>
                </a:solidFill>
                <a:latin typeface="Segoe Print" panose="02000600000000000000" pitchFamily="2" charset="0"/>
              </a:rPr>
              <a:t>90 лет, потерял зрение, но рядом Наталья Михайловна, и он продолжает работать, писать 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книги.</a:t>
            </a:r>
            <a:endParaRPr lang="ru-RU" sz="2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8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92" y="1180306"/>
            <a:ext cx="2341007" cy="44203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796" y="237331"/>
            <a:ext cx="8509000" cy="942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Эрнест Дмитриевич </a:t>
            </a:r>
            <a:r>
              <a:rPr lang="ru-RU" sz="48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Соколкин</a:t>
            </a:r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(1936)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1154112"/>
            <a:ext cx="9169400" cy="5525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85 лет исполнилось краеведу Павлодарского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Эрнесту Дмитриевичу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Соколкину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Эрнест Дмитриевич - человек энциклопедических знаний. Больше 45 лет он занимается историей Павлодарского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Им собрано огромное количество точных сведений о важнейших событиях края, о знатных земляках. Это тот источник информации, который никогда не надо перепроверять.</a:t>
            </a:r>
            <a:endParaRPr lang="ru-RU" sz="28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2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0" y="0"/>
            <a:ext cx="2381250" cy="321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1517" y="252412"/>
            <a:ext cx="3488266" cy="7112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Коллекция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1947068"/>
            <a:ext cx="11239500" cy="4682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Собранная Наумом Шафером коллекция, которую он собирал по      всему миру в течении всей своей жизни из 27 тысяч граммофонных и патефонных пластинок составила основу музея «Дом Шафера» в Павлодаре. И как сказал глава региона эта коллекция является нашим национальным достоянием. В музее также представлены собранные Шафером 1500 бобин магнитофонных записей и 1500 аудиокассет, </a:t>
            </a:r>
            <a:r>
              <a:rPr lang="ru-RU" sz="2200" b="1" dirty="0">
                <a:solidFill>
                  <a:srgbClr val="0070C0"/>
                </a:solidFill>
                <a:latin typeface="Segoe Print" panose="02000600000000000000" pitchFamily="2" charset="0"/>
              </a:rPr>
              <a:t>600 из которых являются раритетными, за которыми охотятся многие страны, и завещал </a:t>
            </a:r>
            <a:r>
              <a:rPr lang="ru-RU" sz="22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их </a:t>
            </a:r>
            <a:r>
              <a:rPr lang="ru-RU" sz="2200" b="1" dirty="0">
                <a:solidFill>
                  <a:srgbClr val="0070C0"/>
                </a:solidFill>
                <a:latin typeface="Segoe Print" panose="02000600000000000000" pitchFamily="2" charset="0"/>
              </a:rPr>
              <a:t>Казахстану. </a:t>
            </a:r>
            <a:r>
              <a:rPr lang="ru-RU" sz="22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В павлодарском  музее поистине находятся раритетные  грампластинки, которых нет ни в одной другой стране мира. Дом-музей стал культурным центром просвещения, где сеется доброе, разумное и вечное. До карантина в нем каждую пятницу проходили музыкальные  и литературные вечера, встречи с интересными людьми, там по-прежнему выпускаются музыкальные диски, книги и проспекты.</a:t>
            </a:r>
            <a:endParaRPr lang="ru-RU" sz="22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92075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88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419100"/>
            <a:ext cx="3136900" cy="501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004" y="101600"/>
            <a:ext cx="3539066" cy="774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Увлечение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0600"/>
            <a:ext cx="89535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Segoe Print" panose="02000600000000000000" pitchFamily="2" charset="0"/>
              </a:rPr>
              <a:t>"Я начал собирать пластинки неосознанно, с 10-летнего возраста. В 1930 году мои родители на свадьбу получили в подарок патефон и 30 пластинок. И в детские годы я не помню, чтобы я играл с какими-то игрушками, которые мне дарили. Я или читал книжки, или слушал беспрерывное количество раз вот эти 30 пластинок, которые в последующем привез с собой в Казахстан, когда нас в 1941 году сюда депортировали. И потом, естественно, я к этим пластинкам добавлял другие", - рассказывает Шафер. </a:t>
            </a:r>
            <a:endParaRPr lang="ru-RU" sz="2200" b="1" dirty="0" smtClean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Книги </a:t>
            </a:r>
            <a:r>
              <a:rPr lang="ru-RU" sz="2200" b="1" dirty="0">
                <a:solidFill>
                  <a:srgbClr val="0070C0"/>
                </a:solidFill>
                <a:latin typeface="Segoe Print" panose="02000600000000000000" pitchFamily="2" charset="0"/>
              </a:rPr>
              <a:t>и пластинки Наум Григорьевич тогда носил в мешках с почты. Выписывал специально для своей коллекции. Так увлечение переросло в великое дело человека энциклопедических знаний с блестящим филологическим образованием. Только у него есть музыкальные пластинки, на которых записаны первые произведения казахских певцов, исполнителей </a:t>
            </a:r>
            <a:r>
              <a:rPr lang="ru-RU" sz="22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кюев</a:t>
            </a:r>
            <a:r>
              <a:rPr lang="ru-RU" sz="2200" b="1" dirty="0">
                <a:solidFill>
                  <a:srgbClr val="0070C0"/>
                </a:solidFill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75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0" y="85333"/>
            <a:ext cx="4318000" cy="328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130" y="170666"/>
            <a:ext cx="4156869" cy="1200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Популярность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00" y="1785937"/>
            <a:ext cx="7734300" cy="4965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У него редкая работоспособность. Помимо лекций в университете, Наум Григорьевич постоянно участвует в различных презентациях, бывает на выставках, концертах, других мероприятиях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Поэтому 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не удивительно, что у Шафера такая популярность, если не сказать – слава среди </a:t>
            </a:r>
            <a:r>
              <a:rPr lang="ru-RU" sz="24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павлодарцев</a:t>
            </a:r>
            <a:r>
              <a:rPr lang="ru-RU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. Они любят его в первую очередь за трудолюбие, стойкость, умение противостоять невзгодам, мужество и подвижнический образ жизни. </a:t>
            </a:r>
            <a:endParaRPr lang="ru-RU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85333"/>
            <a:ext cx="2933700" cy="1700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0" y="3759200"/>
            <a:ext cx="4318000" cy="2992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989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900" y="101600"/>
            <a:ext cx="4498802" cy="774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Книги 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362" y="1046162"/>
            <a:ext cx="9774238" cy="54435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- Дунаевский сегодня. Москва: Советский композитор, 1988.—184 с. </a:t>
            </a:r>
            <a:endParaRPr lang="ru-RU" b="1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- А. Булгаков. «Оперные либретто» («Минин и Пожарский», «Чёрное море», «Пётр Великий», «Рашель»). Составление, вступительная статья и комментарии Н. Г. Шафера. Павлодар: ЭКО, 1998. </a:t>
            </a:r>
            <a:endParaRPr lang="ru-RU" b="1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Исаак Дунаевский. «Когда душа горит творчеством.... Письма к Раисе </a:t>
            </a:r>
            <a:r>
              <a:rPr lang="ru-RU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Рыськиной</a:t>
            </a: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». Составление, вступительная статья, комментарии и послесловие Н. Г. Шафера. Астана: «</a:t>
            </a:r>
            <a:r>
              <a:rPr lang="ru-RU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Елорда</a:t>
            </a: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», 2000.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- «Почтовый роман: переписка И. О. Дунаевского и Л. С. </a:t>
            </a:r>
            <a:r>
              <a:rPr lang="ru-RU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Райнль</a:t>
            </a: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». Составление, вступительная статья, комментарии и послесловие Н. Шафера. Москва: Композитор, 2001.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- Наум Шафер. «Дворняги, друзья мои...» Очерки и статьи. Павлодар: ТОО НПФ «ЭКО», 2001.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Исаак Дунаевский. «Если Вам нужны мои письма... Письма к Л. Г. </a:t>
            </a:r>
            <a:r>
              <a:rPr lang="ru-RU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Вытчиковой</a:t>
            </a:r>
            <a:r>
              <a:rPr lang="ru-RU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». Публикация, вступительная статья, комментарии и послесловие Н. Г. Шафера. Павлодар: ТОО НПФ «ЭКО», 2005. </a:t>
            </a:r>
            <a:endParaRPr lang="ru-RU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061" y="228600"/>
            <a:ext cx="2083290" cy="27813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01" y="3767930"/>
            <a:ext cx="1936750" cy="2910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010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56368"/>
            <a:ext cx="5372100" cy="120253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Нотные издания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70001"/>
            <a:ext cx="8596668" cy="2666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Исаак Дунаевский в гостях у Михаила Булгакова: Пьесы для фортепиано. Составление и вступительная статья Н. Шафера. Общая редакция Л. Топорковой. Москва: Композитор, 2001.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Нами Гитин. Вечерний вальс. Переложение для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эстрадно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-симфонического оркестра Анатолия Оноприенко. Партитура. Издательство «Композитор — Санкт-Петербург», 2007.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912" y="255984"/>
            <a:ext cx="2619375" cy="2804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800" y="3695700"/>
            <a:ext cx="2503487" cy="2903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" y="4038600"/>
            <a:ext cx="2628900" cy="25606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4714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334" y="139700"/>
            <a:ext cx="5444066" cy="927100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Литература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1295401"/>
            <a:ext cx="9007302" cy="387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Наум Шафер: жизнь и творчество. Информационно-библиографический компакт-диск. Сост. Т. Ю.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Гречишкина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Павлодарский государственный педагогический институт, 2007.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Шафер Наум Григорьевич: биобиблиографический указатель. / сост. Н.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Колодина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; Павлодарский гос.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пед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ин-т. — Павлодар, 2008. — 63 с. </a:t>
            </a:r>
            <a:endParaRPr lang="ru-RU" sz="24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875" y="139700"/>
            <a:ext cx="2619375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879852"/>
            <a:ext cx="4387850" cy="2755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4159252"/>
            <a:ext cx="4254500" cy="2476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0782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5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15"/>
            <a:ext cx="1790700" cy="2562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02" y="1569834"/>
            <a:ext cx="2009707" cy="3058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700" y="1"/>
            <a:ext cx="8157369" cy="147845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Изданные </a:t>
            </a:r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произведения Наума Шафера 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6579" y="4759326"/>
            <a:ext cx="3747630" cy="209867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9" y="2470820"/>
            <a:ext cx="1857375" cy="2466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726" y="876344"/>
            <a:ext cx="2466975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9" y="4676932"/>
            <a:ext cx="2390775" cy="1914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666" y="702550"/>
            <a:ext cx="1666875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829" y="4970711"/>
            <a:ext cx="2533650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852" y="1047996"/>
            <a:ext cx="1688405" cy="2768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7460" y="2436501"/>
            <a:ext cx="1971479" cy="3145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1701" y="5050297"/>
            <a:ext cx="2543175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9551" y="2672516"/>
            <a:ext cx="2004792" cy="2796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78203" y="-81007"/>
            <a:ext cx="2174700" cy="3180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3429" y="3451514"/>
            <a:ext cx="2805014" cy="1801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35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2550"/>
            <a:ext cx="7577666" cy="9652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Музыкальные издания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719" y="1047750"/>
            <a:ext cx="8569681" cy="5416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- Исаак Дунаевский в гостях у Михаила Булгакова. Грампластинка. Составление и подготовка нотного материала — Н. Шафера. Исполнитель — Л. Топоркова (фортепиано). Фирма «Большой зал», Москва; производственное объединение «Гамма», Павлодар. Ташкентский завод грампластинок, 1993.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Кирпичики (грампластинка). Антология городской русской песни за 100 лет (1850-е — 1950-е). Составление и музыкально-литературная редакция Н. Шафера. Фирма АРТИ, Алма-Атинская студия грамзаписи. </a:t>
            </a:r>
            <a:r>
              <a:rPr lang="ru-RU" sz="1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Апрелевский</a:t>
            </a: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завод грампластинок, 1995.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Надежды свет. Антология еврейской песни на русском языке. Компакт-диск. Составление и музыкально-литературная редакция Н. Шафера. Павлодар, 2003.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Нами Гитин. «Одинокий самолет». Романсы и песни прошлого века в исполнении Светланы </a:t>
            </a:r>
            <a:r>
              <a:rPr lang="ru-RU" sz="1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Немолочновой</a:t>
            </a: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Музыка Нами Гитина. Павлодар, 2003.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Золотистые рассветы. Концерт духового оркестра ГДЦ г. Павлодара. Компакт-диск. Павлодар, 2005.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Калейдоскоп. Мелодии Нами Гитина. Компакт-диск. Павлодар, 2006.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- 25 июля. День памяти Исаака Дунаевского и Владимира Высоцкого. Двойной CD-альбом. Составитель — Наум Шафер. Павлодар, 2007.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Отворите мне темницу. Антология тюремной песни XIX—XX веков. Компакт-диск. Составление, нотация и общая музыкально-литературная редакция Н. Шафера. Павлодар, 2008.</a:t>
            </a:r>
            <a:endParaRPr lang="ru-RU" sz="14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12" y="82550"/>
            <a:ext cx="2929121" cy="2762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3759200"/>
            <a:ext cx="2857500" cy="2705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099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35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8911"/>
            <a:ext cx="7603066" cy="8509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Избранные статьи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188" y="1231900"/>
            <a:ext cx="9152212" cy="5473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- Одна из самых великих песен. Советская музыка, октябрь 1987.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Владимир Высоцкий как композитор. Театр, № 6, 1988.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Булгаков-либреттист // М.: Союз театр. деятелей РСФСР, 1988—С. 343—357.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Первый концерт. Музыка и ты (</a:t>
            </a:r>
            <a:r>
              <a:rPr lang="ru-RU" sz="16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вып</a:t>
            </a: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8). М.: Советский композитор, 1989.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О так называемых «блатных песнях» Владимира Высоцкого. Музыкальная жизнь, № 20—21, 1989.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Драма или фарс?: Об оперном либретто М. А. Булгакова «Чёрное море» // Музыкальная жизнь—1995—N 5—6.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Золотая моя Москва: к истории Гимна столицы // Музыкальная жизнь—1996—№ 3—4.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К 70-летию фильма «Искатели счастья». Киноведческие записки, № 78, 2006.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Испытание жизнью: К 100-летию Ю. О. Домбровского. Сибирские огни, № 10, 2009.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Максим Горький и Павел Васильев: К проблеме контекста в литературе и жизни. Сибирские огни, № 1, 2010.</a:t>
            </a:r>
            <a:endParaRPr lang="ru-RU" sz="16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0" y="-127000"/>
            <a:ext cx="2571589" cy="54990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4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95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7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834" y="204986"/>
            <a:ext cx="6294966" cy="9398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Виниловые  пластинки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9200" y="0"/>
            <a:ext cx="3352800" cy="4417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902"/>
            <a:ext cx="2895167" cy="3957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199968" y="1550988"/>
            <a:ext cx="56392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Segoe Print" panose="02000600000000000000" pitchFamily="2" charset="0"/>
              </a:rPr>
              <a:t>Вот сегодняшний Дом-музей Шафера - второго в мире такого нет. Есть частные коллекции; есть музеи музыкальные, но, чтобы один человек за всю свою жизнь собрал на виниловых пластинках все лучшие музыкальные произведения всех времён и народов, такого второго нет. Вот такой Шафер. И хорошо, что Павлодар это сохранил. И хорошо, что это есть.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4940300"/>
            <a:ext cx="11772467" cy="18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7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5101"/>
            <a:ext cx="7772400" cy="16256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Историк, </a:t>
            </a:r>
            <a:r>
              <a:rPr lang="ru-RU" sz="4800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краевед, почетный гражданин г. Павлодара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2425701"/>
            <a:ext cx="11696700" cy="4178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Эрнест Дмитриевич - историк, краевед, почетный гражданин г. Павлодара. Родился в г. Себеж Псковской области Российской Федерации. 1955-1958 гг. - служба в армии. После службы в армии приехал в г. Павлодар. 1958-1967 гг. - электромеханик и дежурный радиотехник в Павлодарском городском радиоузле. В 1967 г. окончил заочное отделение исторического факультета Томского государственного университета. С 1967 г. работает в областном историко-краеведческом музее имени Г. Н. Потанина, сначала старшим научным сотрудником, затем директором. С 1968 г. - главный хранитель, с 1990-1994 гг. - заместитель директора по науке, с 1994-2002 гг. - главный хранитель фондов музея. В 1995 г. - член городской ономастический комиссии при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акимате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области. С 2002 г. - главный специалист отдела фондов краеведческого музея.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0"/>
            <a:ext cx="4267200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83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18678"/>
            <a:ext cx="2121170" cy="3213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3124200"/>
            <a:ext cx="2607826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034" y="292100"/>
            <a:ext cx="6866466" cy="9271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Изучения своего края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6868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Э.Д.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более 40 лет занимается изучением истории Павлодарского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Прииртышья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Им собрано огромное количество сведений и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материлов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Благодаря его поискам в архивах и библиотеках стран СНГ, в научный обиход вошли многие материалы, которых не было в фонде музея. Он занимается сбором, хранением краеведческих данных, активно пропагандирует знания о крае.</a:t>
            </a:r>
            <a:endParaRPr lang="ru-RU" sz="28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8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835" y="419100"/>
            <a:ext cx="6206066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Статьи и очерки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534" y="2300289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Им написано огромное количество статей, очерков по истории нашем области на страницах местных изданий, в изданиях Омска, Семипалатинска, Тулы, Алматы, Москвы, в журналах «Советский музей», «Нива», сборнике «Земля и люди» и др.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Э.Д.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- автор текстов к туристским картам-схемам г. Павлодара, к карте области, окрестностей </a:t>
            </a:r>
            <a:r>
              <a:rPr lang="ru-RU" sz="28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Баянаула</a:t>
            </a:r>
            <a:r>
              <a:rPr lang="ru-RU" sz="2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</a:t>
            </a:r>
            <a:endParaRPr lang="ru-RU" sz="28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783562"/>
            <a:ext cx="3365500" cy="539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038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0" y="1219200"/>
            <a:ext cx="4051300" cy="47624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2100"/>
            <a:ext cx="8596668" cy="10287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Автор многих павлодарских статей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534" y="1320800"/>
            <a:ext cx="7615766" cy="4864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Автор более 600 статей в печати и в публикациях, в том числе книг: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«Павлодар. Путеводитель»,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«Избранные произведения Г.Н. Потанина», «Почетные граждане Павлодара»,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«Улицы нашего города»,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буклета «Знакомьтесь, Павлодар», справочника «В памяти поколений», составитель каталогов «Негативы Д. П.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Багаева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», «Фонд Г. Н. Потанина», «Хрестоматия по географии Павлодарской области» и др.</a:t>
            </a:r>
            <a:endParaRPr lang="ru-RU" sz="24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7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90500"/>
            <a:ext cx="3810000" cy="2381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00" y="342900"/>
            <a:ext cx="4572000" cy="685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Награждения 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134" y="2719389"/>
            <a:ext cx="94191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Э.Д.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удостоен премии областного отделения Союза журналистов за краеведческие материалы. Лауреат областной премии им. П.3. Ермакова для журналистов, премии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акима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г. Павлодара. В 2001 г. награжден Знаком Министерства культуры РК «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Мәдениет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кайраткері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». Награждался Почетными грамотами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акима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Павлодарской области.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Принимал участие в организации музеев связи, УВД, народного образования и боевой славы Дворца школьников, а также в подготовке к открытию и установке мемориальных досок Вс. Иванова, Д.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Багаева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, С.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Торайгырова</a:t>
            </a:r>
            <a:r>
              <a:rPr lang="ru-RU" sz="2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и др. Член Павлодарского Дома географии.</a:t>
            </a:r>
            <a:endParaRPr lang="ru-RU" sz="2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6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5736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00" y="0"/>
            <a:ext cx="17907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3100" y="304006"/>
            <a:ext cx="7099300" cy="78819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Составление материалов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928811"/>
            <a:ext cx="11425766" cy="4697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— Любая хрестоматия, — как сказал автор-составитель   Эрнест Дмитриевич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Соколкин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, – это своего рода справочник,     или учебное пособие, состоящее из отрывков из произведений      либо целых материалов, представленных по данной теме, извлечённых из различных географических источников: словарей, энциклопедий, справочников, научно-популярной литературы, периодической печати. Многие эти источники стали уже библиографической редкостью. Павлодарское </a:t>
            </a:r>
            <a:r>
              <a:rPr lang="ru-RU" sz="24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Прииртышье</a:t>
            </a:r>
            <a:r>
              <a:rPr lang="ru-RU" sz="2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описано во многих этих изданиях. В своё время из библиотек и музеев Москвы, Ленинграда, Алма-Аты, Омска, Павлодара были получены копии этих материалов о Павлодаре и Павлодарской области. Широко был использован межбиблиотечный абонемент.</a:t>
            </a:r>
            <a:endParaRPr lang="ru-RU" sz="24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8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900" y="120086"/>
            <a:ext cx="82550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Изданные произведения </a:t>
            </a:r>
            <a:b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Э.Д. </a:t>
            </a:r>
            <a:r>
              <a:rPr lang="ru-RU" sz="48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Соколкина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9901" y="3760673"/>
            <a:ext cx="1962150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316" y="385542"/>
            <a:ext cx="22574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497" y="1829143"/>
            <a:ext cx="1876425" cy="2857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736" y="3257893"/>
            <a:ext cx="1943100" cy="2857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18" y="4115372"/>
            <a:ext cx="3498850" cy="26241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3" y="209893"/>
            <a:ext cx="2417760" cy="3663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405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5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882</TotalTime>
  <Words>3079</Words>
  <Application>Microsoft Office PowerPoint</Application>
  <PresentationFormat>Широкоэкранный</PresentationFormat>
  <Paragraphs>122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Georgia</vt:lpstr>
      <vt:lpstr>Monotype Corsiva</vt:lpstr>
      <vt:lpstr>Segoe Print</vt:lpstr>
      <vt:lpstr>Trebuchet MS</vt:lpstr>
      <vt:lpstr>Wingdings 3</vt:lpstr>
      <vt:lpstr>Аспект</vt:lpstr>
      <vt:lpstr>Павлодарские знаменитые земляки к 90-летию Наума Шафера,   и 85-летие Эрнста Соколкина</vt:lpstr>
      <vt:lpstr>Эрнест Дмитриевич Соколкин (1936)</vt:lpstr>
      <vt:lpstr>Историк, краевед, почетный гражданин г. Павлодара</vt:lpstr>
      <vt:lpstr>Изучения своего края</vt:lpstr>
      <vt:lpstr>Статьи и очерки</vt:lpstr>
      <vt:lpstr>Автор многих павлодарских статей</vt:lpstr>
      <vt:lpstr>Награждения </vt:lpstr>
      <vt:lpstr>Составление материалов</vt:lpstr>
      <vt:lpstr>Изданные произведения  Э.Д. Соколкина</vt:lpstr>
      <vt:lpstr>Статьи</vt:lpstr>
      <vt:lpstr>Статьи</vt:lpstr>
      <vt:lpstr>Наум Григорьевич Шафер </vt:lpstr>
      <vt:lpstr>Свое  главное богатство –  30 грампластинок</vt:lpstr>
      <vt:lpstr>Нами Гитин</vt:lpstr>
      <vt:lpstr>Составление литературно-музыкальных программ </vt:lpstr>
      <vt:lpstr>Работы в журналах</vt:lpstr>
      <vt:lpstr>Творческая личность года</vt:lpstr>
      <vt:lpstr>Коллекция, которой восхищаются </vt:lpstr>
      <vt:lpstr>Семья </vt:lpstr>
      <vt:lpstr>Коллекция</vt:lpstr>
      <vt:lpstr>Увлечение  </vt:lpstr>
      <vt:lpstr>Популярность </vt:lpstr>
      <vt:lpstr>Книги </vt:lpstr>
      <vt:lpstr>Нотные издания</vt:lpstr>
      <vt:lpstr>Литература </vt:lpstr>
      <vt:lpstr>Изданные произведения Наума Шафера </vt:lpstr>
      <vt:lpstr>Музыкальные издания</vt:lpstr>
      <vt:lpstr>Избранные статьи</vt:lpstr>
      <vt:lpstr>Виниловые  пластинки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Павлодарские знаменитые земляки к 90-летию Наума Шафера,   и 85-летие Эрнста Соколкина</dc:title>
  <dc:creator>Пользователь</dc:creator>
  <cp:lastModifiedBy>Пользователь</cp:lastModifiedBy>
  <cp:revision>39</cp:revision>
  <dcterms:created xsi:type="dcterms:W3CDTF">2020-12-23T07:48:24Z</dcterms:created>
  <dcterms:modified xsi:type="dcterms:W3CDTF">2021-01-29T11:17:18Z</dcterms:modified>
</cp:coreProperties>
</file>