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1"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9D12F81-45DB-4BCF-AE69-6D7E2B651907}" type="datetimeFigureOut">
              <a:rPr lang="ru-RU" smtClean="0"/>
              <a:t>04.12.2020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626C38-D452-4028-A07A-BCFB14F51732}"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06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79D12F81-45DB-4BCF-AE69-6D7E2B651907}" type="datetimeFigureOut">
              <a:rPr lang="ru-RU" smtClean="0"/>
              <a:t>04.12.2020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189467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12F81-45DB-4BCF-AE69-6D7E2B651907}" type="datetimeFigureOut">
              <a:rPr lang="ru-RU" smtClean="0"/>
              <a:t>04.12.2020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2359283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12F81-45DB-4BCF-AE69-6D7E2B651907}" type="datetimeFigureOut">
              <a:rPr lang="ru-RU" smtClean="0"/>
              <a:t>04.12.2020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626C38-D452-4028-A07A-BCFB14F51732}"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7042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12F81-45DB-4BCF-AE69-6D7E2B651907}" type="datetimeFigureOut">
              <a:rPr lang="ru-RU" smtClean="0"/>
              <a:t>04.12.2020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1310051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12F81-45DB-4BCF-AE69-6D7E2B651907}" type="datetimeFigureOut">
              <a:rPr lang="ru-RU" smtClean="0"/>
              <a:t>04.12.2020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626C38-D452-4028-A07A-BCFB14F51732}"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98317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12F81-45DB-4BCF-AE69-6D7E2B651907}" type="datetimeFigureOut">
              <a:rPr lang="ru-RU" smtClean="0"/>
              <a:t>04.12.2020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129997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D12F81-45DB-4BCF-AE69-6D7E2B651907}" type="datetimeFigureOut">
              <a:rPr lang="ru-RU" smtClean="0"/>
              <a:t>04.12.2020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1177335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D12F81-45DB-4BCF-AE69-6D7E2B651907}" type="datetimeFigureOut">
              <a:rPr lang="ru-RU" smtClean="0"/>
              <a:t>04.12.2020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169752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D12F81-45DB-4BCF-AE69-6D7E2B651907}" type="datetimeFigureOut">
              <a:rPr lang="ru-RU" smtClean="0"/>
              <a:t>04.12.2020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111704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D12F81-45DB-4BCF-AE69-6D7E2B651907}" type="datetimeFigureOut">
              <a:rPr lang="ru-RU" smtClean="0"/>
              <a:t>04.12.2020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184102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D12F81-45DB-4BCF-AE69-6D7E2B651907}" type="datetimeFigureOut">
              <a:rPr lang="ru-RU" smtClean="0"/>
              <a:t>04.12.2020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325987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9D12F81-45DB-4BCF-AE69-6D7E2B651907}" type="datetimeFigureOut">
              <a:rPr lang="ru-RU" smtClean="0"/>
              <a:t>04.12.2020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326144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9D12F81-45DB-4BCF-AE69-6D7E2B651907}" type="datetimeFigureOut">
              <a:rPr lang="ru-RU" smtClean="0"/>
              <a:t>04.12.2020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396111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12F81-45DB-4BCF-AE69-6D7E2B651907}" type="datetimeFigureOut">
              <a:rPr lang="ru-RU" smtClean="0"/>
              <a:t>04.12.2020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380091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D12F81-45DB-4BCF-AE69-6D7E2B651907}" type="datetimeFigureOut">
              <a:rPr lang="ru-RU" smtClean="0"/>
              <a:t>04.12.2020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28026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D12F81-45DB-4BCF-AE69-6D7E2B651907}" type="datetimeFigureOut">
              <a:rPr lang="ru-RU" smtClean="0"/>
              <a:t>04.12.2020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626C38-D452-4028-A07A-BCFB14F51732}" type="slidenum">
              <a:rPr lang="ru-RU" smtClean="0"/>
              <a:t>‹#›</a:t>
            </a:fld>
            <a:endParaRPr lang="ru-RU"/>
          </a:p>
        </p:txBody>
      </p:sp>
    </p:spTree>
    <p:extLst>
      <p:ext uri="{BB962C8B-B14F-4D97-AF65-F5344CB8AC3E}">
        <p14:creationId xmlns:p14="http://schemas.microsoft.com/office/powerpoint/2010/main" val="328597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9D12F81-45DB-4BCF-AE69-6D7E2B651907}" type="datetimeFigureOut">
              <a:rPr lang="ru-RU" smtClean="0"/>
              <a:t>04.12.2020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1626C38-D452-4028-A07A-BCFB14F51732}" type="slidenum">
              <a:rPr lang="ru-RU" smtClean="0"/>
              <a:t>‹#›</a:t>
            </a:fld>
            <a:endParaRPr lang="ru-RU"/>
          </a:p>
        </p:txBody>
      </p:sp>
    </p:spTree>
    <p:extLst>
      <p:ext uri="{BB962C8B-B14F-4D97-AF65-F5344CB8AC3E}">
        <p14:creationId xmlns:p14="http://schemas.microsoft.com/office/powerpoint/2010/main" val="26499076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6322" y="4445000"/>
            <a:ext cx="11302778" cy="1168400"/>
          </a:xfrm>
        </p:spPr>
        <p:txBody>
          <a:bodyPr>
            <a:noAutofit/>
          </a:bodyPr>
          <a:lstStyle/>
          <a:p>
            <a:r>
              <a:rPr lang="ru-RU" sz="5400" b="1" dirty="0" smtClean="0">
                <a:solidFill>
                  <a:srgbClr val="FF0000"/>
                </a:solidFill>
                <a:latin typeface="Times New Roman" panose="02020603050405020304" pitchFamily="18" charset="0"/>
                <a:cs typeface="Times New Roman" panose="02020603050405020304" pitchFamily="18" charset="0"/>
              </a:rPr>
              <a:t>С Днем Независимости РК</a:t>
            </a:r>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36700" y="5842000"/>
            <a:ext cx="8140700" cy="449262"/>
          </a:xfrm>
        </p:spPr>
        <p:txBody>
          <a:bodyPr>
            <a:normAutofit fontScale="40000" lnSpcReduction="20000"/>
          </a:bodyPr>
          <a:lstStyle/>
          <a:p>
            <a:r>
              <a:rPr lang="ru-RU" sz="5100" b="1" dirty="0" smtClean="0">
                <a:solidFill>
                  <a:srgbClr val="FFC000"/>
                </a:solidFill>
              </a:rPr>
              <a:t>Поздравление на казахском, английском и русском языках</a:t>
            </a:r>
          </a:p>
          <a:p>
            <a:endParaRPr lang="ru-RU" dirty="0"/>
          </a:p>
        </p:txBody>
      </p:sp>
      <p:pic>
        <p:nvPicPr>
          <p:cNvPr id="4" name="Рисунок 3"/>
          <p:cNvPicPr>
            <a:picLocks noChangeAspect="1"/>
          </p:cNvPicPr>
          <p:nvPr/>
        </p:nvPicPr>
        <p:blipFill>
          <a:blip r:embed="rId2"/>
          <a:stretch>
            <a:fillRect/>
          </a:stretch>
        </p:blipFill>
        <p:spPr>
          <a:xfrm>
            <a:off x="355822" y="183072"/>
            <a:ext cx="11493278" cy="4033328"/>
          </a:xfrm>
          <a:prstGeom prst="rect">
            <a:avLst/>
          </a:prstGeom>
        </p:spPr>
      </p:pic>
    </p:spTree>
    <p:extLst>
      <p:ext uri="{BB962C8B-B14F-4D97-AF65-F5344CB8AC3E}">
        <p14:creationId xmlns:p14="http://schemas.microsoft.com/office/powerpoint/2010/main" val="1290472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0" advClick="0" advTm="5000">
        <p15:prstTrans prst="peelOff"/>
      </p:transition>
    </mc:Choice>
    <mc:Fallback>
      <p:transition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anim calcmode="lin" valueType="num">
                                      <p:cBhvr>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950" y="114300"/>
            <a:ext cx="11226800" cy="1257299"/>
          </a:xfrm>
        </p:spPr>
        <p:txBody>
          <a:bodyPr>
            <a:normAutofit fontScale="90000"/>
          </a:bodyPr>
          <a:lstStyle/>
          <a:p>
            <a:pPr algn="ctr"/>
            <a:r>
              <a:rPr lang="ru-RU" sz="5400" b="1" dirty="0" err="1" smtClean="0">
                <a:solidFill>
                  <a:srgbClr val="FF0000"/>
                </a:solidFill>
                <a:latin typeface="Times New Roman" panose="02020603050405020304" pitchFamily="18" charset="0"/>
                <a:cs typeface="Times New Roman" panose="02020603050405020304" pitchFamily="18" charset="0"/>
              </a:rPr>
              <a:t>Құрметті</a:t>
            </a:r>
            <a:r>
              <a:rPr lang="ru-RU" sz="5400" b="1" dirty="0" smtClean="0">
                <a:solidFill>
                  <a:srgbClr val="FF0000"/>
                </a:solidFill>
                <a:latin typeface="Times New Roman" panose="02020603050405020304" pitchFamily="18" charset="0"/>
                <a:cs typeface="Times New Roman" panose="02020603050405020304" pitchFamily="18" charset="0"/>
              </a:rPr>
              <a:t> </a:t>
            </a:r>
            <a:r>
              <a:rPr lang="ru-RU" sz="5400" b="1" dirty="0" err="1" smtClean="0">
                <a:solidFill>
                  <a:srgbClr val="FF0000"/>
                </a:solidFill>
                <a:latin typeface="Times New Roman" panose="02020603050405020304" pitchFamily="18" charset="0"/>
                <a:cs typeface="Times New Roman" panose="02020603050405020304" pitchFamily="18" charset="0"/>
              </a:rPr>
              <a:t>Қазақстан</a:t>
            </a:r>
            <a:r>
              <a:rPr lang="ru-RU" sz="5400" b="1" dirty="0" smtClean="0">
                <a:solidFill>
                  <a:srgbClr val="FF0000"/>
                </a:solidFill>
                <a:latin typeface="Times New Roman" panose="02020603050405020304" pitchFamily="18" charset="0"/>
                <a:cs typeface="Times New Roman" panose="02020603050405020304" pitchFamily="18" charset="0"/>
              </a:rPr>
              <a:t> </a:t>
            </a:r>
            <a:r>
              <a:rPr lang="ru-RU" sz="5400" b="1" dirty="0" err="1" smtClean="0">
                <a:solidFill>
                  <a:srgbClr val="FF0000"/>
                </a:solidFill>
                <a:latin typeface="Times New Roman" panose="02020603050405020304" pitchFamily="18" charset="0"/>
                <a:cs typeface="Times New Roman" panose="02020603050405020304" pitchFamily="18" charset="0"/>
              </a:rPr>
              <a:t>халқы</a:t>
            </a:r>
            <a:r>
              <a:rPr lang="ru-RU" sz="5400" b="1" dirty="0" smtClean="0">
                <a:solidFill>
                  <a:srgbClr val="FF0000"/>
                </a:solidFill>
                <a:latin typeface="Times New Roman" panose="02020603050405020304" pitchFamily="18" charset="0"/>
                <a:cs typeface="Times New Roman" panose="02020603050405020304" pitchFamily="18" charset="0"/>
              </a:rPr>
              <a:t>!</a:t>
            </a:r>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1450" y="1701799"/>
            <a:ext cx="12020550" cy="5041901"/>
          </a:xfrm>
        </p:spPr>
        <p:txBody>
          <a:bodyPr>
            <a:normAutofit/>
          </a:bodyPr>
          <a:lstStyle/>
          <a:p>
            <a:pPr marL="0" indent="0">
              <a:buNone/>
            </a:pPr>
            <a:r>
              <a:rPr lang="ru-RU" sz="2400" b="1" dirty="0" err="1" smtClean="0">
                <a:solidFill>
                  <a:srgbClr val="002060"/>
                </a:solidFill>
                <a:latin typeface="Times New Roman" panose="02020603050405020304" pitchFamily="18" charset="0"/>
                <a:cs typeface="Times New Roman" panose="02020603050405020304" pitchFamily="18" charset="0"/>
              </a:rPr>
              <a:t>Тәуелсіздік</a:t>
            </a:r>
            <a:r>
              <a:rPr lang="ru-RU" sz="2400" b="1" dirty="0" smtClean="0">
                <a:solidFill>
                  <a:srgbClr val="002060"/>
                </a:solidFill>
                <a:latin typeface="Times New Roman" panose="02020603050405020304" pitchFamily="18" charset="0"/>
                <a:cs typeface="Times New Roman" panose="02020603050405020304" pitchFamily="18" charset="0"/>
              </a:rPr>
              <a:t> – </a:t>
            </a:r>
            <a:r>
              <a:rPr lang="ru-RU" sz="2400" b="1" dirty="0" err="1" smtClean="0">
                <a:solidFill>
                  <a:srgbClr val="002060"/>
                </a:solidFill>
                <a:latin typeface="Times New Roman" panose="02020603050405020304" pitchFamily="18" charset="0"/>
                <a:cs typeface="Times New Roman" panose="02020603050405020304" pitchFamily="18" charset="0"/>
              </a:rPr>
              <a:t>бұл</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бостандық</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күш</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молшылық</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және</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рухани</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байлық</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Сізге</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шын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жүректен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зор</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денсаулық</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бақыт</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игілік</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және</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алдағы</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жұмысыңызда</a:t>
            </a:r>
            <a:r>
              <a:rPr lang="ru-RU" sz="2400" b="1" dirty="0" smtClean="0">
                <a:solidFill>
                  <a:srgbClr val="002060"/>
                </a:solidFill>
                <a:latin typeface="Times New Roman" panose="02020603050405020304" pitchFamily="18" charset="0"/>
                <a:cs typeface="Times New Roman" panose="02020603050405020304" pitchFamily="18" charset="0"/>
              </a:rPr>
              <a:t> тек </a:t>
            </a:r>
            <a:r>
              <a:rPr lang="ru-RU" sz="2400" b="1" dirty="0" err="1" smtClean="0">
                <a:solidFill>
                  <a:srgbClr val="002060"/>
                </a:solidFill>
                <a:latin typeface="Times New Roman" panose="02020603050405020304" pitchFamily="18" charset="0"/>
                <a:cs typeface="Times New Roman" panose="02020603050405020304" pitchFamily="18" charset="0"/>
              </a:rPr>
              <a:t>шығармашылық</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табыс</a:t>
            </a:r>
            <a:r>
              <a:rPr lang="ru-RU" sz="2400" b="1" dirty="0" smtClean="0">
                <a:solidFill>
                  <a:srgbClr val="002060"/>
                </a:solidFill>
                <a:latin typeface="Times New Roman" panose="02020603050405020304" pitchFamily="18" charset="0"/>
                <a:cs typeface="Times New Roman" panose="02020603050405020304" pitchFamily="18" charset="0"/>
              </a:rPr>
              <a:t> пен </a:t>
            </a:r>
            <a:r>
              <a:rPr lang="ru-RU" sz="2400" b="1" dirty="0" err="1" smtClean="0">
                <a:solidFill>
                  <a:srgbClr val="002060"/>
                </a:solidFill>
                <a:latin typeface="Times New Roman" panose="02020603050405020304" pitchFamily="18" charset="0"/>
                <a:cs typeface="Times New Roman" panose="02020603050405020304" pitchFamily="18" charset="0"/>
              </a:rPr>
              <a:t>жаңа</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жобалар</a:t>
            </a:r>
            <a:r>
              <a:rPr lang="ru-RU" sz="2400" b="1" dirty="0" smtClean="0">
                <a:solidFill>
                  <a:srgbClr val="002060"/>
                </a:solidFill>
                <a:latin typeface="Times New Roman" panose="02020603050405020304" pitchFamily="18" charset="0"/>
                <a:cs typeface="Times New Roman" panose="02020603050405020304" pitchFamily="18" charset="0"/>
              </a:rPr>
              <a:t> мен </a:t>
            </a:r>
            <a:r>
              <a:rPr lang="ru-RU" sz="2400" b="1" dirty="0" err="1" smtClean="0">
                <a:solidFill>
                  <a:srgbClr val="002060"/>
                </a:solidFill>
                <a:latin typeface="Times New Roman" panose="02020603050405020304" pitchFamily="18" charset="0"/>
                <a:cs typeface="Times New Roman" panose="02020603050405020304" pitchFamily="18" charset="0"/>
              </a:rPr>
              <a:t>идеялардың</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жүзеге</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асырылуын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тілейміз</a:t>
            </a:r>
            <a:r>
              <a:rPr lang="ru-RU" sz="2400" b="1"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ru-RU" sz="2400" b="1" dirty="0" err="1" smtClean="0">
                <a:solidFill>
                  <a:srgbClr val="002060"/>
                </a:solidFill>
                <a:latin typeface="Times New Roman" panose="02020603050405020304" pitchFamily="18" charset="0"/>
                <a:cs typeface="Times New Roman" panose="02020603050405020304" pitchFamily="18" charset="0"/>
              </a:rPr>
              <a:t>Мемлекетіміздің</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береке-бірлігін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бостандығы</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әрі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әлемдік</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туыстығын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білдіретін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туған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жердің</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мақтанышы</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болып</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келетін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бұл</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мереке</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әрі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патриоттық</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деп</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есептеледі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Бірлескен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ұйымшылдық</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болып</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бірге</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жаңа</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мақсаттарға</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жетуіміз</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халқымыздың</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ырысы</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және</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гүлденіп</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өсуі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сыйласуы</a:t>
            </a:r>
            <a:r>
              <a:rPr lang="ru-RU" sz="2400" b="1" dirty="0" smtClean="0">
                <a:solidFill>
                  <a:srgbClr val="002060"/>
                </a:solidFill>
                <a:latin typeface="Times New Roman" panose="02020603050405020304" pitchFamily="18" charset="0"/>
                <a:cs typeface="Times New Roman" panose="02020603050405020304" pitchFamily="18" charset="0"/>
              </a:rPr>
              <a:t> мен </a:t>
            </a:r>
            <a:r>
              <a:rPr lang="ru-RU" sz="2400" b="1" dirty="0" err="1" smtClean="0">
                <a:solidFill>
                  <a:srgbClr val="002060"/>
                </a:solidFill>
                <a:latin typeface="Times New Roman" panose="02020603050405020304" pitchFamily="18" charset="0"/>
                <a:cs typeface="Times New Roman" panose="02020603050405020304" pitchFamily="18" charset="0"/>
              </a:rPr>
              <a:t>түсінісуі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әрқашанда</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рухтарымыздың</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биік</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болып</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салт-дәстірімізді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әрқашан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бағалап</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жүрсек</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алда</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көптеген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жаңа</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табыстарға</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жетеміз</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Бұл</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мереке</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күні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Сізге</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тілейтініміз</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зор-денсаулық</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мақсат-жолдарынызда</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сәттілік</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туған-жақындарыныздың</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жылу</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сезімі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әрқашан</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Сізге</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қуаныштар</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сыйлай</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берсін</a:t>
            </a:r>
            <a:r>
              <a:rPr lang="ru-RU" sz="2400" b="1" dirty="0" smtClean="0">
                <a:solidFill>
                  <a:srgbClr val="002060"/>
                </a:solidFill>
                <a:latin typeface="Times New Roman" panose="02020603050405020304" pitchFamily="18" charset="0"/>
                <a:cs typeface="Times New Roman" panose="02020603050405020304" pitchFamily="18" charset="0"/>
              </a:rPr>
              <a:t>!</a:t>
            </a:r>
          </a:p>
          <a:p>
            <a:pPr marL="0" indent="0">
              <a:buNone/>
            </a:pPr>
            <a:endParaRPr lang="ru-RU" dirty="0"/>
          </a:p>
        </p:txBody>
      </p:sp>
    </p:spTree>
    <p:extLst>
      <p:ext uri="{BB962C8B-B14F-4D97-AF65-F5344CB8AC3E}">
        <p14:creationId xmlns:p14="http://schemas.microsoft.com/office/powerpoint/2010/main" val="20103643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250" advClick="0" advTm="10000">
        <p15:prstTrans prst="peelOff"/>
      </p:transition>
    </mc:Choice>
    <mc:Fallback>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00" y="393700"/>
            <a:ext cx="11912600" cy="968375"/>
          </a:xfrm>
        </p:spPr>
        <p:txBody>
          <a:bodyPr>
            <a:noAutofit/>
          </a:bodyPr>
          <a:lstStyle/>
          <a:p>
            <a:pPr algn="ctr"/>
            <a:r>
              <a:rPr lang="ru-RU" sz="6000" b="1" dirty="0" smtClean="0">
                <a:solidFill>
                  <a:srgbClr val="C00000"/>
                </a:solidFill>
                <a:latin typeface="Monotype Corsiva" panose="03010101010201010101" pitchFamily="66" charset="0"/>
              </a:rPr>
              <a:t>Уважаемые </a:t>
            </a:r>
            <a:r>
              <a:rPr lang="ru-RU" sz="6000" b="1" dirty="0" err="1" smtClean="0">
                <a:solidFill>
                  <a:srgbClr val="C00000"/>
                </a:solidFill>
                <a:latin typeface="Monotype Corsiva" panose="03010101010201010101" pitchFamily="66" charset="0"/>
              </a:rPr>
              <a:t>казахстанцы</a:t>
            </a:r>
            <a:r>
              <a:rPr lang="ru-RU" sz="6000" b="1" dirty="0" smtClean="0">
                <a:solidFill>
                  <a:srgbClr val="C00000"/>
                </a:solidFill>
                <a:latin typeface="Monotype Corsiva" panose="03010101010201010101" pitchFamily="66" charset="0"/>
              </a:rPr>
              <a:t>! </a:t>
            </a:r>
            <a:endParaRPr lang="ru-RU" sz="6000" b="1" dirty="0">
              <a:solidFill>
                <a:srgbClr val="C00000"/>
              </a:solidFill>
              <a:latin typeface="Monotype Corsiva" panose="03010101010201010101" pitchFamily="66" charset="0"/>
            </a:endParaRPr>
          </a:p>
        </p:txBody>
      </p:sp>
      <p:sp>
        <p:nvSpPr>
          <p:cNvPr id="3" name="Объект 2"/>
          <p:cNvSpPr>
            <a:spLocks noGrp="1"/>
          </p:cNvSpPr>
          <p:nvPr>
            <p:ph idx="1"/>
          </p:nvPr>
        </p:nvSpPr>
        <p:spPr>
          <a:xfrm>
            <a:off x="139700" y="1460500"/>
            <a:ext cx="12141200" cy="5016500"/>
          </a:xfrm>
        </p:spPr>
        <p:txBody>
          <a:bodyPr>
            <a:noAutofit/>
          </a:bodyPr>
          <a:lstStyle/>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Примите наши искренние и теплые пожелания с праздником – Днем Независимости Республики Казахстан! Желаю каждому гражданину Казахстана чувствовать себя самым счастливым на родной земле! </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Пускай наша страна всегда остается такой же гордой и независимой, но гостеприимной и радушной. Желаем процветания и благополучия всем ее жителям, и ярких эмоций и позитива всем гостям нашей родины. Мы желаем каждой семье крепкого здоровья, благополучия и стабильности. </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Пускай небо над красавцем Казахстаном всегда радует своей синевой, солнце всегда дарит свое тепло, а люди всегда делятся добром и улыбками.</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546085"/>
      </p:ext>
    </p:extLst>
  </p:cSld>
  <p:clrMapOvr>
    <a:masterClrMapping/>
  </p:clrMapOvr>
  <mc:AlternateContent xmlns:mc="http://schemas.openxmlformats.org/markup-compatibility/2006">
    <mc:Choice xmlns:p15="http://schemas.microsoft.com/office/powerpoint/2012/main" Requires="p15">
      <p:transition advClick="0" advTm="10000">
        <p15:prstTrans prst="peelOff"/>
      </p:transition>
    </mc:Choice>
    <mc:Fallback>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4864100" cy="1990725"/>
          </a:xfrm>
          <a:prstGeom prst="rect">
            <a:avLst/>
          </a:prstGeom>
        </p:spPr>
      </p:pic>
      <p:sp>
        <p:nvSpPr>
          <p:cNvPr id="2" name="Заголовок 1"/>
          <p:cNvSpPr>
            <a:spLocks noGrp="1"/>
          </p:cNvSpPr>
          <p:nvPr>
            <p:ph type="title"/>
          </p:nvPr>
        </p:nvSpPr>
        <p:spPr>
          <a:xfrm>
            <a:off x="5016500" y="365125"/>
            <a:ext cx="7086600" cy="1412875"/>
          </a:xfrm>
        </p:spPr>
        <p:txBody>
          <a:bodyPr>
            <a:normAutofit/>
          </a:bodyPr>
          <a:lstStyle/>
          <a:p>
            <a:pPr algn="ctr"/>
            <a:r>
              <a:rPr lang="ru-RU" sz="4000" b="1" dirty="0" err="1" smtClean="0">
                <a:solidFill>
                  <a:srgbClr val="FF0000"/>
                </a:solidFill>
                <a:latin typeface="Times New Roman" panose="02020603050405020304" pitchFamily="18" charset="0"/>
                <a:cs typeface="Times New Roman" panose="02020603050405020304" pitchFamily="18" charset="0"/>
              </a:rPr>
              <a:t>Құ</a:t>
            </a:r>
            <a:r>
              <a:rPr lang="en-US" sz="4000" b="1" dirty="0" err="1" smtClean="0">
                <a:solidFill>
                  <a:srgbClr val="FF0000"/>
                </a:solidFill>
                <a:latin typeface="Times New Roman" panose="02020603050405020304" pitchFamily="18" charset="0"/>
                <a:cs typeface="Times New Roman" panose="02020603050405020304" pitchFamily="18" charset="0"/>
              </a:rPr>
              <a:t>rmetti</a:t>
            </a:r>
            <a:r>
              <a:rPr lang="en-US" sz="4000" b="1" dirty="0" smtClean="0">
                <a:solidFill>
                  <a:srgbClr val="FF0000"/>
                </a:solidFill>
                <a:latin typeface="Times New Roman" panose="02020603050405020304" pitchFamily="18" charset="0"/>
                <a:cs typeface="Times New Roman" panose="02020603050405020304" pitchFamily="18" charset="0"/>
              </a:rPr>
              <a:t> Kazakhstan </a:t>
            </a:r>
            <a:r>
              <a:rPr lang="en-US" sz="4000" b="1" dirty="0" err="1" smtClean="0">
                <a:solidFill>
                  <a:srgbClr val="FF0000"/>
                </a:solidFill>
                <a:latin typeface="Times New Roman" panose="02020603050405020304" pitchFamily="18" charset="0"/>
                <a:cs typeface="Times New Roman" panose="02020603050405020304" pitchFamily="18" charset="0"/>
              </a:rPr>
              <a:t>khal</a:t>
            </a:r>
            <a:r>
              <a:rPr lang="ru-RU" sz="4000" b="1" dirty="0" smtClean="0">
                <a:solidFill>
                  <a:srgbClr val="FF0000"/>
                </a:solidFill>
                <a:latin typeface="Times New Roman" panose="02020603050405020304" pitchFamily="18" charset="0"/>
                <a:cs typeface="Times New Roman" panose="02020603050405020304" pitchFamily="18" charset="0"/>
              </a:rPr>
              <a:t>қ</a:t>
            </a:r>
            <a:r>
              <a:rPr lang="en-US" sz="4000" b="1" dirty="0" smtClean="0">
                <a:solidFill>
                  <a:srgbClr val="FF0000"/>
                </a:solidFill>
                <a:latin typeface="Times New Roman" panose="02020603050405020304" pitchFamily="18" charset="0"/>
                <a:cs typeface="Times New Roman" panose="02020603050405020304" pitchFamily="18" charset="0"/>
              </a:rPr>
              <a:t>y!</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2079624"/>
            <a:ext cx="12103100" cy="4778375"/>
          </a:xfrm>
        </p:spPr>
        <p:txBody>
          <a:bodyPr>
            <a:noAutofit/>
          </a:bodyPr>
          <a:lstStyle/>
          <a:p>
            <a:pPr marL="0" indent="0">
              <a:buNone/>
            </a:pPr>
            <a:r>
              <a:rPr lang="en-US" sz="2200" b="1" dirty="0" smtClean="0">
                <a:solidFill>
                  <a:srgbClr val="002060"/>
                </a:solidFill>
                <a:latin typeface="Times New Roman" panose="02020603050405020304" pitchFamily="18" charset="0"/>
                <a:cs typeface="Times New Roman" panose="02020603050405020304" pitchFamily="18" charset="0"/>
              </a:rPr>
              <a:t>Day of state independence of the Republic of Kazakhstan - the main state holiday, which is celebrated annually on December 16. In honor of the national holiday of this day in the Republic is not a business. 16 December 1991 the Supreme Council adopted the law on the independence and state sovereignty of Kazakhstan. The Republic is the last country of the former USSR adopted a law on the independence. The leader of the Central Asian region, Kazakhstan in recent years, developing intensively. Notable successes in the economy of Kazakhstan achieved due to the restructuring of the entire economic system, which in the era of the Soviet Union depended heavily on extractive industries. In addition to economic reform in independent Kazakhstan were carried out political reforms that have substantially increased the authority of the Republic on the international arena. Kazakhstan is a member of international and regional organizations known as a reliable partner both Western and Eastern countries. The feast is celebrated mass celebrations. In anticipation of the holiday also award prizes to the outstanding figures of culture and art, sports, politics and other spheres. Are «public Amnesty. In all cities, towns </a:t>
            </a:r>
            <a:r>
              <a:rPr lang="en-US" sz="2200" b="1" dirty="0" err="1" smtClean="0">
                <a:solidFill>
                  <a:srgbClr val="002060"/>
                </a:solidFill>
                <a:latin typeface="Times New Roman" panose="02020603050405020304" pitchFamily="18" charset="0"/>
                <a:cs typeface="Times New Roman" panose="02020603050405020304" pitchFamily="18" charset="0"/>
              </a:rPr>
              <a:t>heldconcerts</a:t>
            </a:r>
            <a:r>
              <a:rPr lang="en-US" sz="2200" b="1" dirty="0" smtClean="0">
                <a:solidFill>
                  <a:srgbClr val="002060"/>
                </a:solidFill>
                <a:latin typeface="Times New Roman" panose="02020603050405020304" pitchFamily="18" charset="0"/>
                <a:cs typeface="Times New Roman" panose="02020603050405020304" pitchFamily="18" charset="0"/>
              </a:rPr>
              <a:t>, night sky lights up with fireworks and salute. </a:t>
            </a:r>
            <a:endParaRPr lang="ru-RU" sz="2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859957"/>
      </p:ext>
    </p:extLst>
  </p:cSld>
  <p:clrMapOvr>
    <a:masterClrMapping/>
  </p:clrMapOvr>
  <mc:AlternateContent xmlns:mc="http://schemas.openxmlformats.org/markup-compatibility/2006">
    <mc:Choice xmlns:p15="http://schemas.microsoft.com/office/powerpoint/2012/main" Requires="p15">
      <p:transition advClick="0" advTm="10000">
        <p15:prstTrans prst="peelOff"/>
      </p:transition>
    </mc:Choice>
    <mc:Fallback>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50" y="220133"/>
            <a:ext cx="5803900" cy="960968"/>
          </a:xfrm>
        </p:spPr>
        <p:txBody>
          <a:bodyPr>
            <a:noAutofit/>
          </a:bodyPr>
          <a:lstStyle/>
          <a:p>
            <a:r>
              <a:rPr lang="ru-RU" sz="6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ru-RU" sz="6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ru-RU" sz="60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Тәуелсіздігім</a:t>
            </a:r>
            <a:r>
              <a:rPr lang="ru-RU" sz="6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ru-RU" sz="5400" dirty="0">
                <a:latin typeface="Calibri" panose="020F0502020204030204" pitchFamily="34" charset="0"/>
                <a:ea typeface="Calibri" panose="020F0502020204030204" pitchFamily="34" charset="0"/>
                <a:cs typeface="Times New Roman" panose="02020603050405020304" pitchFamily="18" charset="0"/>
              </a:rPr>
              <a:t/>
            </a:r>
            <a:br>
              <a:rPr lang="ru-RU" sz="5400" dirty="0">
                <a:latin typeface="Calibri" panose="020F0502020204030204" pitchFamily="34" charset="0"/>
                <a:ea typeface="Calibri" panose="020F0502020204030204" pitchFamily="34" charset="0"/>
                <a:cs typeface="Times New Roman" panose="02020603050405020304" pitchFamily="18" charset="0"/>
              </a:rPr>
            </a:br>
            <a:endParaRPr lang="ru-RU" sz="6000" dirty="0"/>
          </a:p>
        </p:txBody>
      </p:sp>
      <p:sp>
        <p:nvSpPr>
          <p:cNvPr id="3" name="Объект 2"/>
          <p:cNvSpPr>
            <a:spLocks noGrp="1"/>
          </p:cNvSpPr>
          <p:nvPr>
            <p:ph idx="1"/>
          </p:nvPr>
        </p:nvSpPr>
        <p:spPr>
          <a:xfrm>
            <a:off x="0" y="1511300"/>
            <a:ext cx="12090400" cy="4656667"/>
          </a:xfrm>
        </p:spPr>
        <p:txBody>
          <a:bodyPr numCol="2">
            <a:normAutofit fontScale="92500" lnSpcReduction="10000"/>
          </a:bodyPr>
          <a:lstStyle/>
          <a:p>
            <a:pPr>
              <a:lnSpc>
                <a:spcPct val="107000"/>
              </a:lnSpc>
              <a:spcAft>
                <a:spcPts val="0"/>
              </a:spcAft>
            </a:pPr>
            <a:r>
              <a:rPr lang="ru-RU"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Алладан</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түскен</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алып</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бақ</a:t>
            </a:r>
            <a:endParaRPr lang="ru-RU" sz="2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Есіл</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ерлерім,еркіндігіңді</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алып,бақ</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Өркенің</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өссін,өріліп</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өмір,тағдырың</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Бейбітшіліктің</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нұрына</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аппақ</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малып</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хақ</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Еркіндікпенен</a:t>
            </a:r>
            <a:endParaRPr lang="ru-RU" sz="2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Түзелер</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тепе-</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теңдігің</a:t>
            </a:r>
            <a:endParaRPr lang="ru-RU" sz="2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Бұйырған</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баққа</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бекем</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бол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ерім,сен</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бүгін</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Басыңды</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игі</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сәждеге</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тосып</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жұмада</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Тыныштық</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деген</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нәсібін</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сұра</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сенбінің</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6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1476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250" advClick="0" advTm="5000">
        <p15:prstTrans prst="peelOff"/>
      </p:transition>
    </mc:Choice>
    <mc:Fallback>
      <p:transition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3450" y="0"/>
            <a:ext cx="10515600" cy="787400"/>
          </a:xfrm>
        </p:spPr>
        <p:txBody>
          <a:bodyPr>
            <a:normAutofit/>
          </a:bodyPr>
          <a:lstStyle/>
          <a:p>
            <a:pPr algn="ctr"/>
            <a:r>
              <a:rPr lang="en-US" sz="4000" b="1" dirty="0" smtClean="0">
                <a:solidFill>
                  <a:srgbClr val="C00000"/>
                </a:solidFill>
                <a:latin typeface="Monotype Corsiva" panose="03010101010201010101" pitchFamily="66" charset="0"/>
              </a:rPr>
              <a:t>Oh, Kazakhstan, I’m in love with you</a:t>
            </a:r>
            <a:endParaRPr lang="ru-RU" sz="4000" b="1" dirty="0">
              <a:solidFill>
                <a:srgbClr val="C00000"/>
              </a:solidFill>
              <a:latin typeface="Monotype Corsiva" panose="03010101010201010101" pitchFamily="66" charset="0"/>
            </a:endParaRPr>
          </a:p>
        </p:txBody>
      </p:sp>
      <p:sp>
        <p:nvSpPr>
          <p:cNvPr id="3" name="Объект 2"/>
          <p:cNvSpPr>
            <a:spLocks noGrp="1"/>
          </p:cNvSpPr>
          <p:nvPr>
            <p:ph idx="1"/>
          </p:nvPr>
        </p:nvSpPr>
        <p:spPr>
          <a:xfrm>
            <a:off x="0" y="625475"/>
            <a:ext cx="12192000" cy="6232525"/>
          </a:xfrm>
        </p:spPr>
        <p:txBody>
          <a:bodyPr numCol="3">
            <a:noAutofit/>
          </a:bodyPr>
          <a:lstStyle/>
          <a:p>
            <a:pPr marL="0" indent="0">
              <a:buNone/>
            </a:pPr>
            <a:endParaRPr lang="ru-RU" sz="19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Remember, Kazakhstan, you are great!</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Not in the field of battles past</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But in the green fields full of wheat.</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And forests, gardens free of dust.</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I love you deeply, dear land,</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Your hills and rivers, sand on strand.</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Your songs and dances, lakes and seas,</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Your beasts and fish, birds in trees.</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Your sunrise is a splendid sight,</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Which gives me always such delight!</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My Kazakhstan, you are my life!</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That is so happy in your wide</a:t>
            </a:r>
          </a:p>
          <a:p>
            <a:pPr marL="0" indent="0">
              <a:buNone/>
            </a:pPr>
            <a:endParaRPr lang="en-US" sz="1900" b="1"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ru-RU" sz="1900" b="1"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ru-RU" sz="19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And endless, awesome – heaven’s </a:t>
            </a:r>
            <a:r>
              <a:rPr lang="en-US" sz="1900" b="1" dirty="0" err="1" smtClean="0">
                <a:solidFill>
                  <a:srgbClr val="002060"/>
                </a:solidFill>
                <a:latin typeface="Times New Roman" panose="02020603050405020304" pitchFamily="18" charset="0"/>
                <a:cs typeface="Times New Roman" panose="02020603050405020304" pitchFamily="18" charset="0"/>
              </a:rPr>
              <a:t>hight</a:t>
            </a:r>
            <a:endParaRPr lang="en-US" sz="19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That gives to fertile soil its light.</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Beneath the great sun lies my land.</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So vast and marvelous and grand!</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The spirits of your fathers</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Shall start from every blade.</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For the steppe was their field of fame</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And the steppe was their grave.</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My independent Kazakhstan!</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So many battles have been won</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To make you equal state to others,</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Now many countries are like brothers</a:t>
            </a:r>
          </a:p>
          <a:p>
            <a:pPr marL="0" indent="0">
              <a:buNone/>
            </a:pPr>
            <a:endParaRPr lang="en-US" sz="1900" b="1"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en-US" sz="1900" b="1"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ru-RU" sz="19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To you, my dear Motherland!</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You are a peaceful land we know,</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You said to neutron bomb your “No”!</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You are a friend to every state</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With president so wise and great!</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The glorious flag of Kazakhstan</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Will always wave and shine</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Like its gleaming blue of heaven</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And golden sunshine divine.</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We love you, dear Kazakhstan,</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Your lakes, and hills, and skies, and rivers,</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Your fame and people and your spirit</a:t>
            </a:r>
          </a:p>
          <a:p>
            <a:pPr marL="0" indent="0">
              <a:buNone/>
            </a:pPr>
            <a:r>
              <a:rPr lang="en-US" sz="1900" b="1" dirty="0" smtClean="0">
                <a:solidFill>
                  <a:srgbClr val="002060"/>
                </a:solidFill>
                <a:latin typeface="Times New Roman" panose="02020603050405020304" pitchFamily="18" charset="0"/>
                <a:cs typeface="Times New Roman" panose="02020603050405020304" pitchFamily="18" charset="0"/>
              </a:rPr>
              <a:t>Your finest future we believe in!</a:t>
            </a:r>
          </a:p>
          <a:p>
            <a:pPr marL="0" indent="0">
              <a:buNone/>
            </a:pPr>
            <a:endParaRPr lang="ru-RU" sz="1050" b="1" dirty="0">
              <a:solidFill>
                <a:srgbClr val="002060"/>
              </a:solidFill>
            </a:endParaRPr>
          </a:p>
        </p:txBody>
      </p:sp>
    </p:spTree>
    <p:extLst>
      <p:ext uri="{BB962C8B-B14F-4D97-AF65-F5344CB8AC3E}">
        <p14:creationId xmlns:p14="http://schemas.microsoft.com/office/powerpoint/2010/main" val="585035113"/>
      </p:ext>
    </p:extLst>
  </p:cSld>
  <p:clrMapOvr>
    <a:masterClrMapping/>
  </p:clrMapOvr>
  <mc:AlternateContent xmlns:mc="http://schemas.openxmlformats.org/markup-compatibility/2006">
    <mc:Choice xmlns:p15="http://schemas.microsoft.com/office/powerpoint/2012/main" Requires="p15">
      <p:transition advClick="0" advTm="10000">
        <p15:prstTrans prst="peelOff"/>
      </p:transition>
    </mc:Choice>
    <mc:Fallback>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Effect transition="in" filter="fade">
                                      <p:cBhvr>
                                        <p:cTn id="49" dur="500"/>
                                        <p:tgtEl>
                                          <p:spTgt spid="3">
                                            <p:txEl>
                                              <p:pRg st="16" end="16"/>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7" end="17"/>
                                            </p:txEl>
                                          </p:spTgt>
                                        </p:tgtEl>
                                        <p:attrNameLst>
                                          <p:attrName>style.visibility</p:attrName>
                                        </p:attrNameLst>
                                      </p:cBhvr>
                                      <p:to>
                                        <p:strVal val="visible"/>
                                      </p:to>
                                    </p:set>
                                    <p:animEffect transition="in" filter="fade">
                                      <p:cBhvr>
                                        <p:cTn id="52" dur="500"/>
                                        <p:tgtEl>
                                          <p:spTgt spid="3">
                                            <p:txEl>
                                              <p:pRg st="17" end="17"/>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animEffect transition="in" filter="fade">
                                      <p:cBhvr>
                                        <p:cTn id="55" dur="500"/>
                                        <p:tgtEl>
                                          <p:spTgt spid="3">
                                            <p:txEl>
                                              <p:pRg st="18" end="18"/>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9" end="19"/>
                                            </p:txEl>
                                          </p:spTgt>
                                        </p:tgtEl>
                                        <p:attrNameLst>
                                          <p:attrName>style.visibility</p:attrName>
                                        </p:attrNameLst>
                                      </p:cBhvr>
                                      <p:to>
                                        <p:strVal val="visible"/>
                                      </p:to>
                                    </p:set>
                                    <p:animEffect transition="in" filter="fade">
                                      <p:cBhvr>
                                        <p:cTn id="58" dur="500"/>
                                        <p:tgtEl>
                                          <p:spTgt spid="3">
                                            <p:txEl>
                                              <p:pRg st="19" end="19"/>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20" end="20"/>
                                            </p:txEl>
                                          </p:spTgt>
                                        </p:tgtEl>
                                        <p:attrNameLst>
                                          <p:attrName>style.visibility</p:attrName>
                                        </p:attrNameLst>
                                      </p:cBhvr>
                                      <p:to>
                                        <p:strVal val="visible"/>
                                      </p:to>
                                    </p:set>
                                    <p:animEffect transition="in" filter="fade">
                                      <p:cBhvr>
                                        <p:cTn id="61" dur="500"/>
                                        <p:tgtEl>
                                          <p:spTgt spid="3">
                                            <p:txEl>
                                              <p:pRg st="20" end="2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xEl>
                                              <p:pRg st="21" end="21"/>
                                            </p:txEl>
                                          </p:spTgt>
                                        </p:tgtEl>
                                        <p:attrNameLst>
                                          <p:attrName>style.visibility</p:attrName>
                                        </p:attrNameLst>
                                      </p:cBhvr>
                                      <p:to>
                                        <p:strVal val="visible"/>
                                      </p:to>
                                    </p:set>
                                    <p:animEffect transition="in" filter="fade">
                                      <p:cBhvr>
                                        <p:cTn id="64" dur="500"/>
                                        <p:tgtEl>
                                          <p:spTgt spid="3">
                                            <p:txEl>
                                              <p:pRg st="21" end="2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xEl>
                                              <p:pRg st="22" end="22"/>
                                            </p:txEl>
                                          </p:spTgt>
                                        </p:tgtEl>
                                        <p:attrNameLst>
                                          <p:attrName>style.visibility</p:attrName>
                                        </p:attrNameLst>
                                      </p:cBhvr>
                                      <p:to>
                                        <p:strVal val="visible"/>
                                      </p:to>
                                    </p:set>
                                    <p:animEffect transition="in" filter="fade">
                                      <p:cBhvr>
                                        <p:cTn id="67" dur="500"/>
                                        <p:tgtEl>
                                          <p:spTgt spid="3">
                                            <p:txEl>
                                              <p:pRg st="22" end="2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
                                            <p:txEl>
                                              <p:pRg st="23" end="23"/>
                                            </p:txEl>
                                          </p:spTgt>
                                        </p:tgtEl>
                                        <p:attrNameLst>
                                          <p:attrName>style.visibility</p:attrName>
                                        </p:attrNameLst>
                                      </p:cBhvr>
                                      <p:to>
                                        <p:strVal val="visible"/>
                                      </p:to>
                                    </p:set>
                                    <p:animEffect transition="in" filter="fade">
                                      <p:cBhvr>
                                        <p:cTn id="70" dur="500"/>
                                        <p:tgtEl>
                                          <p:spTgt spid="3">
                                            <p:txEl>
                                              <p:pRg st="23" end="23"/>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
                                            <p:txEl>
                                              <p:pRg st="24" end="24"/>
                                            </p:txEl>
                                          </p:spTgt>
                                        </p:tgtEl>
                                        <p:attrNameLst>
                                          <p:attrName>style.visibility</p:attrName>
                                        </p:attrNameLst>
                                      </p:cBhvr>
                                      <p:to>
                                        <p:strVal val="visible"/>
                                      </p:to>
                                    </p:set>
                                    <p:animEffect transition="in" filter="fade">
                                      <p:cBhvr>
                                        <p:cTn id="73" dur="500"/>
                                        <p:tgtEl>
                                          <p:spTgt spid="3">
                                            <p:txEl>
                                              <p:pRg st="24" end="24"/>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
                                            <p:txEl>
                                              <p:pRg st="25" end="25"/>
                                            </p:txEl>
                                          </p:spTgt>
                                        </p:tgtEl>
                                        <p:attrNameLst>
                                          <p:attrName>style.visibility</p:attrName>
                                        </p:attrNameLst>
                                      </p:cBhvr>
                                      <p:to>
                                        <p:strVal val="visible"/>
                                      </p:to>
                                    </p:set>
                                    <p:animEffect transition="in" filter="fade">
                                      <p:cBhvr>
                                        <p:cTn id="76" dur="500"/>
                                        <p:tgtEl>
                                          <p:spTgt spid="3">
                                            <p:txEl>
                                              <p:pRg st="25" end="25"/>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
                                            <p:txEl>
                                              <p:pRg st="26" end="26"/>
                                            </p:txEl>
                                          </p:spTgt>
                                        </p:tgtEl>
                                        <p:attrNameLst>
                                          <p:attrName>style.visibility</p:attrName>
                                        </p:attrNameLst>
                                      </p:cBhvr>
                                      <p:to>
                                        <p:strVal val="visible"/>
                                      </p:to>
                                    </p:set>
                                    <p:animEffect transition="in" filter="fade">
                                      <p:cBhvr>
                                        <p:cTn id="79" dur="500"/>
                                        <p:tgtEl>
                                          <p:spTgt spid="3">
                                            <p:txEl>
                                              <p:pRg st="26" end="26"/>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xEl>
                                              <p:pRg st="27" end="27"/>
                                            </p:txEl>
                                          </p:spTgt>
                                        </p:tgtEl>
                                        <p:attrNameLst>
                                          <p:attrName>style.visibility</p:attrName>
                                        </p:attrNameLst>
                                      </p:cBhvr>
                                      <p:to>
                                        <p:strVal val="visible"/>
                                      </p:to>
                                    </p:set>
                                    <p:animEffect transition="in" filter="fade">
                                      <p:cBhvr>
                                        <p:cTn id="82" dur="500"/>
                                        <p:tgtEl>
                                          <p:spTgt spid="3">
                                            <p:txEl>
                                              <p:pRg st="27" end="27"/>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
                                            <p:txEl>
                                              <p:pRg st="31" end="31"/>
                                            </p:txEl>
                                          </p:spTgt>
                                        </p:tgtEl>
                                        <p:attrNameLst>
                                          <p:attrName>style.visibility</p:attrName>
                                        </p:attrNameLst>
                                      </p:cBhvr>
                                      <p:to>
                                        <p:strVal val="visible"/>
                                      </p:to>
                                    </p:set>
                                    <p:animEffect transition="in" filter="fade">
                                      <p:cBhvr>
                                        <p:cTn id="85" dur="500"/>
                                        <p:tgtEl>
                                          <p:spTgt spid="3">
                                            <p:txEl>
                                              <p:pRg st="31" end="31"/>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
                                            <p:txEl>
                                              <p:pRg st="32" end="32"/>
                                            </p:txEl>
                                          </p:spTgt>
                                        </p:tgtEl>
                                        <p:attrNameLst>
                                          <p:attrName>style.visibility</p:attrName>
                                        </p:attrNameLst>
                                      </p:cBhvr>
                                      <p:to>
                                        <p:strVal val="visible"/>
                                      </p:to>
                                    </p:set>
                                    <p:animEffect transition="in" filter="fade">
                                      <p:cBhvr>
                                        <p:cTn id="88" dur="500"/>
                                        <p:tgtEl>
                                          <p:spTgt spid="3">
                                            <p:txEl>
                                              <p:pRg st="32" end="32"/>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
                                            <p:txEl>
                                              <p:pRg st="33" end="33"/>
                                            </p:txEl>
                                          </p:spTgt>
                                        </p:tgtEl>
                                        <p:attrNameLst>
                                          <p:attrName>style.visibility</p:attrName>
                                        </p:attrNameLst>
                                      </p:cBhvr>
                                      <p:to>
                                        <p:strVal val="visible"/>
                                      </p:to>
                                    </p:set>
                                    <p:animEffect transition="in" filter="fade">
                                      <p:cBhvr>
                                        <p:cTn id="91" dur="500"/>
                                        <p:tgtEl>
                                          <p:spTgt spid="3">
                                            <p:txEl>
                                              <p:pRg st="33" end="33"/>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
                                            <p:txEl>
                                              <p:pRg st="34" end="34"/>
                                            </p:txEl>
                                          </p:spTgt>
                                        </p:tgtEl>
                                        <p:attrNameLst>
                                          <p:attrName>style.visibility</p:attrName>
                                        </p:attrNameLst>
                                      </p:cBhvr>
                                      <p:to>
                                        <p:strVal val="visible"/>
                                      </p:to>
                                    </p:set>
                                    <p:animEffect transition="in" filter="fade">
                                      <p:cBhvr>
                                        <p:cTn id="94" dur="500"/>
                                        <p:tgtEl>
                                          <p:spTgt spid="3">
                                            <p:txEl>
                                              <p:pRg st="34" end="34"/>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
                                            <p:txEl>
                                              <p:pRg st="35" end="35"/>
                                            </p:txEl>
                                          </p:spTgt>
                                        </p:tgtEl>
                                        <p:attrNameLst>
                                          <p:attrName>style.visibility</p:attrName>
                                        </p:attrNameLst>
                                      </p:cBhvr>
                                      <p:to>
                                        <p:strVal val="visible"/>
                                      </p:to>
                                    </p:set>
                                    <p:animEffect transition="in" filter="fade">
                                      <p:cBhvr>
                                        <p:cTn id="97" dur="500"/>
                                        <p:tgtEl>
                                          <p:spTgt spid="3">
                                            <p:txEl>
                                              <p:pRg st="35" end="35"/>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
                                            <p:txEl>
                                              <p:pRg st="36" end="36"/>
                                            </p:txEl>
                                          </p:spTgt>
                                        </p:tgtEl>
                                        <p:attrNameLst>
                                          <p:attrName>style.visibility</p:attrName>
                                        </p:attrNameLst>
                                      </p:cBhvr>
                                      <p:to>
                                        <p:strVal val="visible"/>
                                      </p:to>
                                    </p:set>
                                    <p:animEffect transition="in" filter="fade">
                                      <p:cBhvr>
                                        <p:cTn id="100" dur="500"/>
                                        <p:tgtEl>
                                          <p:spTgt spid="3">
                                            <p:txEl>
                                              <p:pRg st="36" end="36"/>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
                                            <p:txEl>
                                              <p:pRg st="37" end="37"/>
                                            </p:txEl>
                                          </p:spTgt>
                                        </p:tgtEl>
                                        <p:attrNameLst>
                                          <p:attrName>style.visibility</p:attrName>
                                        </p:attrNameLst>
                                      </p:cBhvr>
                                      <p:to>
                                        <p:strVal val="visible"/>
                                      </p:to>
                                    </p:set>
                                    <p:animEffect transition="in" filter="fade">
                                      <p:cBhvr>
                                        <p:cTn id="103" dur="500"/>
                                        <p:tgtEl>
                                          <p:spTgt spid="3">
                                            <p:txEl>
                                              <p:pRg st="37" end="37"/>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
                                            <p:txEl>
                                              <p:pRg st="38" end="38"/>
                                            </p:txEl>
                                          </p:spTgt>
                                        </p:tgtEl>
                                        <p:attrNameLst>
                                          <p:attrName>style.visibility</p:attrName>
                                        </p:attrNameLst>
                                      </p:cBhvr>
                                      <p:to>
                                        <p:strVal val="visible"/>
                                      </p:to>
                                    </p:set>
                                    <p:animEffect transition="in" filter="fade">
                                      <p:cBhvr>
                                        <p:cTn id="106" dur="500"/>
                                        <p:tgtEl>
                                          <p:spTgt spid="3">
                                            <p:txEl>
                                              <p:pRg st="38" end="38"/>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
                                            <p:txEl>
                                              <p:pRg st="39" end="39"/>
                                            </p:txEl>
                                          </p:spTgt>
                                        </p:tgtEl>
                                        <p:attrNameLst>
                                          <p:attrName>style.visibility</p:attrName>
                                        </p:attrNameLst>
                                      </p:cBhvr>
                                      <p:to>
                                        <p:strVal val="visible"/>
                                      </p:to>
                                    </p:set>
                                    <p:animEffect transition="in" filter="fade">
                                      <p:cBhvr>
                                        <p:cTn id="109" dur="500"/>
                                        <p:tgtEl>
                                          <p:spTgt spid="3">
                                            <p:txEl>
                                              <p:pRg st="39" end="39"/>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
                                            <p:txEl>
                                              <p:pRg st="40" end="40"/>
                                            </p:txEl>
                                          </p:spTgt>
                                        </p:tgtEl>
                                        <p:attrNameLst>
                                          <p:attrName>style.visibility</p:attrName>
                                        </p:attrNameLst>
                                      </p:cBhvr>
                                      <p:to>
                                        <p:strVal val="visible"/>
                                      </p:to>
                                    </p:set>
                                    <p:animEffect transition="in" filter="fade">
                                      <p:cBhvr>
                                        <p:cTn id="112" dur="500"/>
                                        <p:tgtEl>
                                          <p:spTgt spid="3">
                                            <p:txEl>
                                              <p:pRg st="40" end="40"/>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
                                            <p:txEl>
                                              <p:pRg st="41" end="41"/>
                                            </p:txEl>
                                          </p:spTgt>
                                        </p:tgtEl>
                                        <p:attrNameLst>
                                          <p:attrName>style.visibility</p:attrName>
                                        </p:attrNameLst>
                                      </p:cBhvr>
                                      <p:to>
                                        <p:strVal val="visible"/>
                                      </p:to>
                                    </p:set>
                                    <p:animEffect transition="in" filter="fade">
                                      <p:cBhvr>
                                        <p:cTn id="115" dur="500"/>
                                        <p:tgtEl>
                                          <p:spTgt spid="3">
                                            <p:txEl>
                                              <p:pRg st="41" end="41"/>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
                                            <p:txEl>
                                              <p:pRg st="42" end="42"/>
                                            </p:txEl>
                                          </p:spTgt>
                                        </p:tgtEl>
                                        <p:attrNameLst>
                                          <p:attrName>style.visibility</p:attrName>
                                        </p:attrNameLst>
                                      </p:cBhvr>
                                      <p:to>
                                        <p:strVal val="visible"/>
                                      </p:to>
                                    </p:set>
                                    <p:animEffect transition="in" filter="fade">
                                      <p:cBhvr>
                                        <p:cTn id="118" dur="500"/>
                                        <p:tgtEl>
                                          <p:spTgt spid="3">
                                            <p:txEl>
                                              <p:pRg st="42" end="42"/>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
                                            <p:txEl>
                                              <p:pRg st="43" end="43"/>
                                            </p:txEl>
                                          </p:spTgt>
                                        </p:tgtEl>
                                        <p:attrNameLst>
                                          <p:attrName>style.visibility</p:attrName>
                                        </p:attrNameLst>
                                      </p:cBhvr>
                                      <p:to>
                                        <p:strVal val="visible"/>
                                      </p:to>
                                    </p:set>
                                    <p:animEffect transition="in" filter="fade">
                                      <p:cBhvr>
                                        <p:cTn id="121" dur="500"/>
                                        <p:tgtEl>
                                          <p:spTgt spid="3">
                                            <p:txEl>
                                              <p:pRg st="43" end="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300" y="292101"/>
            <a:ext cx="11658600" cy="698500"/>
          </a:xfrm>
        </p:spPr>
        <p:txBody>
          <a:bodyPr>
            <a:noAutofit/>
          </a:bodyPr>
          <a:lstStyle/>
          <a:p>
            <a:pPr algn="ctr"/>
            <a:r>
              <a:rPr lang="ru-RU" sz="5400" b="1" dirty="0" smtClean="0">
                <a:latin typeface="Monotype Corsiva" panose="03010101010201010101" pitchFamily="66" charset="0"/>
              </a:rPr>
              <a:t/>
            </a:r>
            <a:br>
              <a:rPr lang="ru-RU" sz="5400" b="1" dirty="0" smtClean="0">
                <a:latin typeface="Monotype Corsiva" panose="03010101010201010101" pitchFamily="66" charset="0"/>
              </a:rPr>
            </a:br>
            <a:r>
              <a:rPr lang="ru-RU" sz="5400" b="1" dirty="0" smtClean="0">
                <a:solidFill>
                  <a:srgbClr val="C00000"/>
                </a:solidFill>
                <a:latin typeface="Monotype Corsiva" panose="03010101010201010101" pitchFamily="66" charset="0"/>
              </a:rPr>
              <a:t>О, Казахстан, любимый край!</a:t>
            </a:r>
            <a:r>
              <a:rPr lang="ru-RU" sz="5400" dirty="0" smtClean="0">
                <a:solidFill>
                  <a:srgbClr val="C00000"/>
                </a:solidFill>
              </a:rPr>
              <a:t/>
            </a:r>
            <a:br>
              <a:rPr lang="ru-RU" sz="5400" dirty="0" smtClean="0">
                <a:solidFill>
                  <a:srgbClr val="C00000"/>
                </a:solidFill>
              </a:rPr>
            </a:br>
            <a:endParaRPr lang="ru-RU" sz="5400" dirty="0">
              <a:solidFill>
                <a:srgbClr val="C00000"/>
              </a:solidFill>
            </a:endParaRPr>
          </a:p>
        </p:txBody>
      </p:sp>
      <p:sp>
        <p:nvSpPr>
          <p:cNvPr id="3" name="Объект 2"/>
          <p:cNvSpPr>
            <a:spLocks noGrp="1"/>
          </p:cNvSpPr>
          <p:nvPr>
            <p:ph idx="1"/>
          </p:nvPr>
        </p:nvSpPr>
        <p:spPr>
          <a:xfrm>
            <a:off x="203200" y="1308100"/>
            <a:ext cx="11988800" cy="5181600"/>
          </a:xfrm>
        </p:spPr>
        <p:txBody>
          <a:bodyPr numCol="2">
            <a:noAutofit/>
          </a:bodyPr>
          <a:lstStyle/>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О, Казахстан, любимый край,</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Под солнцем ясным расцветай,</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Ты – жизнь моя, судьба моя,</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Ты Родина свободная моя!</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О, Казахстан, земля моя родная,</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Просторная, могучая, живая,</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Ты в будущее вся устремлена</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И мирным целям наша жизнь посвящена.</a:t>
            </a:r>
          </a:p>
          <a:p>
            <a:pPr marL="0" indent="0">
              <a:buNone/>
            </a:pPr>
            <a:endParaRPr lang="ru-RU" sz="28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На флаге нашем солнце золотое,</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Что жизнь даёт полям, лесам, степям.</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О, Казахстан, земля моя большая,</a:t>
            </a:r>
          </a:p>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Ты равный среди равных стран!</a:t>
            </a:r>
          </a:p>
          <a:p>
            <a:pPr marL="0" indent="0">
              <a:buNone/>
            </a:pPr>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25116"/>
      </p:ext>
    </p:extLst>
  </p:cSld>
  <p:clrMapOvr>
    <a:masterClrMapping/>
  </p:clrMapOvr>
  <mc:AlternateContent xmlns:mc="http://schemas.openxmlformats.org/markup-compatibility/2006">
    <mc:Choice xmlns:p15="http://schemas.microsoft.com/office/powerpoint/2012/main" Requires="p15">
      <p:transition advClick="0" advTm="5000">
        <p15:prstTrans prst="peelOff"/>
      </p:transition>
    </mc:Choice>
    <mc:Fallback>
      <p:transition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95</TotalTime>
  <Words>811</Words>
  <Application>Microsoft Office PowerPoint</Application>
  <PresentationFormat>Широкоэкранный</PresentationFormat>
  <Paragraphs>82</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Calibri</vt:lpstr>
      <vt:lpstr>Century Gothic</vt:lpstr>
      <vt:lpstr>Monotype Corsiva</vt:lpstr>
      <vt:lpstr>Times New Roman</vt:lpstr>
      <vt:lpstr>Wingdings 3</vt:lpstr>
      <vt:lpstr>Сектор</vt:lpstr>
      <vt:lpstr>С Днем Независимости РК</vt:lpstr>
      <vt:lpstr>Құрметті Қазақстан халқы!</vt:lpstr>
      <vt:lpstr>Уважаемые казахстанцы! </vt:lpstr>
      <vt:lpstr>Құrmetti Kazakhstan khalқy!</vt:lpstr>
      <vt:lpstr> Тәуелсіздігім! </vt:lpstr>
      <vt:lpstr>Oh, Kazakhstan, I’m in love with you</vt:lpstr>
      <vt:lpstr> О, Казахстан, любимый край!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 Днем Независимости РК</dc:title>
  <dc:creator>Пользователь</dc:creator>
  <cp:lastModifiedBy>Пользователь</cp:lastModifiedBy>
  <cp:revision>9</cp:revision>
  <dcterms:created xsi:type="dcterms:W3CDTF">2020-12-03T04:33:43Z</dcterms:created>
  <dcterms:modified xsi:type="dcterms:W3CDTF">2020-12-04T05:33:22Z</dcterms:modified>
</cp:coreProperties>
</file>