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6" r:id="rId9"/>
    <p:sldId id="259" r:id="rId10"/>
    <p:sldId id="261" r:id="rId11"/>
    <p:sldId id="260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5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5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6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4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2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3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C58701-CA09-4A85-A9FC-960DFCA6C8C9}" type="datetimeFigureOut">
              <a:rPr lang="ru-RU" smtClean="0"/>
              <a:t>22.09.2009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18AE00-20FC-4E11-BF64-96E7265D2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979"/>
          <a:stretch/>
        </p:blipFill>
        <p:spPr>
          <a:xfrm>
            <a:off x="406400" y="419101"/>
            <a:ext cx="3086099" cy="500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1500" y="939800"/>
            <a:ext cx="8839200" cy="2971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Книжное царство – премудрое государство</a:t>
            </a:r>
            <a:endParaRPr lang="ru-RU" b="1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1500" y="3911600"/>
            <a:ext cx="8686800" cy="2794000"/>
          </a:xfrm>
        </p:spPr>
        <p:txBody>
          <a:bodyPr>
            <a:normAutofit lnSpcReduction="10000"/>
          </a:bodyPr>
          <a:lstStyle/>
          <a:p>
            <a:r>
              <a:rPr lang="ru-RU" sz="4800" b="1" dirty="0" err="1" smtClean="0">
                <a:solidFill>
                  <a:srgbClr val="00B050"/>
                </a:solidFill>
              </a:rPr>
              <a:t>Библиодесант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для первых классов</a:t>
            </a:r>
          </a:p>
          <a:p>
            <a:r>
              <a:rPr lang="ru-RU" b="1" dirty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. Павлодар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СОШ№ 5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Зав. библиотекой </a:t>
            </a:r>
            <a:r>
              <a:rPr lang="ru-RU" b="1" dirty="0" err="1" smtClean="0">
                <a:solidFill>
                  <a:srgbClr val="002060"/>
                </a:solidFill>
              </a:rPr>
              <a:t>Ешова</a:t>
            </a:r>
            <a:r>
              <a:rPr lang="ru-RU" b="1" dirty="0" smtClean="0">
                <a:solidFill>
                  <a:srgbClr val="002060"/>
                </a:solidFill>
              </a:rPr>
              <a:t> Г.Ж.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700" y="4343400"/>
            <a:ext cx="2578739" cy="231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7264400" cy="1041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Правила библиотеки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562100"/>
            <a:ext cx="10421620" cy="4724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Правило №1.  В библиотеке надо вести себя тихо, т.к. шум мешает </a:t>
            </a: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другим читателям</a:t>
            </a: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Правило №2.  Книги надо возвращать вовремя, ведь их ждут другие        читатели. В нашей библиотеке книгу можно взять на 10 дней.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Правило №3.  С библиотечными книгами надо обращаться бережно,                    чтобы их смогло прочесть как можно больше ребят.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Правило №4.  Библиотечные книги нельзя терять, иначе, в школьной               библиотеке не останется ни одной книги.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Правило №5.  Книги в библиотеке надо ставить точно на то </a:t>
            </a:r>
            <a:endParaRPr lang="ru-RU" sz="26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место, где вы      их взяли. Иначе библиотекарь не </a:t>
            </a: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сможет</a:t>
            </a:r>
          </a:p>
          <a:p>
            <a:pPr marL="45720" indent="0">
              <a:buNone/>
            </a:pP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быстро найти эту книгу  для другого ученика.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254000"/>
            <a:ext cx="4178939" cy="13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33500"/>
            <a:ext cx="30607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7500"/>
            <a:ext cx="9875520" cy="762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Правила библиотеки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31900"/>
            <a:ext cx="11430000" cy="57404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Есть страна чудесная на свете,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Ее Библиотекою зовут.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Сюда приходят взрослые и дети,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Потому что книги здесь живут.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Но в стране большой библиотеке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Правила особенные есть: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Знать вам обязательно их нужно,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Этих правил, я скажу вам, шесть.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Как войдешь в страну Библиотеку,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Поздороваться со всеми не забудь.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И веди себя достойно и спокойно,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Вежливым и тихим, друг мой, будь!</a:t>
            </a:r>
          </a:p>
          <a:p>
            <a:pPr marL="45720" indent="0">
              <a:buNone/>
            </a:pPr>
            <a:endParaRPr lang="ru-RU" sz="2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 algn="r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Ясно</a:t>
            </a: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, четко, кратко, быстро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Автора и книгу назови.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И когда получишь то, что нужно,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Вежливо «спасибо» ты скажи.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Возвращай полученную книгу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Обязательно в указанный в ней срок,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Чтобы эту книгу без проблемы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Прочитать другой ребенок смог.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Если эти правила, ребята,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Будете вы строго выполнять,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То тогда страна Библиотека,</a:t>
            </a:r>
          </a:p>
          <a:p>
            <a:pPr marL="45720" indent="0" algn="r">
              <a:buNone/>
            </a:pPr>
            <a:r>
              <a:rPr lang="ru-R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Будет рада вас всегда принять! </a:t>
            </a:r>
          </a:p>
          <a:p>
            <a:pPr marL="45720" indent="0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46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9875520" cy="762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Игра 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«Веселые мартышки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»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</a:br>
            <a:endParaRPr lang="ru-RU" sz="5400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625600"/>
            <a:ext cx="10711071" cy="48006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Детишки-ребятишки, я предлагаю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провести игру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«Веселые мартышки».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Я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буду играть вместе с вами, читаю стихотворение, и мы все вместе выполняем действия:                                  </a:t>
            </a:r>
            <a:endParaRPr lang="ru-RU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Мы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-  веселые мартышки,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Мы играем громко слишком,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Мы в ладоши хлопаем,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Надуваем щечки,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И друг другу даже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Языки покажем.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Пальчик поднесем к виску,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Оттопырим ушки,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Хвостик на макушке.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Шире рот откроем,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Гримасы все состроим.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Как скажу я цифру 3 –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Все с гримасами замри!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Какие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очаровательные мартышки!</a:t>
            </a:r>
          </a:p>
          <a:p>
            <a:pPr marL="45720" indent="0">
              <a:buNone/>
            </a:pPr>
            <a:endParaRPr lang="ru-RU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10" y="3086100"/>
            <a:ext cx="1619250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5340" r="52223" b="23145"/>
          <a:stretch/>
        </p:blipFill>
        <p:spPr>
          <a:xfrm>
            <a:off x="9232900" y="1949450"/>
            <a:ext cx="25527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3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99" y="4207510"/>
            <a:ext cx="3276601" cy="2650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36" y="129540"/>
            <a:ext cx="9875520" cy="10007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Тишина в читальном зале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610" y="1130300"/>
            <a:ext cx="10723771" cy="54991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У нас есть книги, которые не выдаются на дом – это энциклопедии и словари. Это книги, которые могут понадобиться читателям в любой день. И хорошо, что они всегда в читальном зале.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Ребята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я прочитаю вам стихотворение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В читальном зале тишина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Нам особенно нужна.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Уходите, разговоры, -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В вестибюли, в коридоры!</a:t>
            </a:r>
            <a:endParaRPr lang="ru-RU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Не мешайте нам читать: -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Фантазировать, мечтать.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В тишине библиотечной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Каждый слышит голоса,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Речи птичьи, человечьи.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В каждой книге – чудеса!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И, конечно, тишина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Здесь особенно нужна.</a:t>
            </a:r>
          </a:p>
          <a:p>
            <a:pPr marL="45720" indent="0">
              <a:buNone/>
            </a:pPr>
            <a:endParaRPr lang="ru-RU" sz="2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 algn="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Для чего нужен </a:t>
            </a: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читальный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зал?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ответы учащихся)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2131060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898774"/>
            <a:ext cx="247650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099" y="330200"/>
            <a:ext cx="5765801" cy="1168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Как сберечь книги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75" y="2057400"/>
            <a:ext cx="10524907" cy="45720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Книги - как люди: рождаются, живут, стареют. Как и люди, могут болеть. Мы все знаем, что любую болезнь легче предупредить, чем вылечить. И мы с вами должны книги и учебники: что? – БЕРЕЧЬ! 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Давайте мы с вами запомним, что с книгами делать нельзя: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Нельзя книги перегибать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Нельзя загибать книжные страницы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Нельзя закладывать в книги карандаши и ручки</a:t>
            </a: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                                                                          </a:t>
            </a: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А как называется вещь, которой необходимо пользоваться </a:t>
            </a:r>
            <a:r>
              <a:rPr lang="ru-RU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                                                           при </a:t>
            </a: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чтении книг?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Нельзя писать и рисовать в книгах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Нельзя читать книги во время еды</a:t>
            </a:r>
          </a:p>
          <a:p>
            <a:pPr marL="45720" indent="0">
              <a:buNone/>
            </a:pPr>
            <a:r>
              <a:rPr lang="ru-RU" sz="2600" b="1" dirty="0">
                <a:solidFill>
                  <a:srgbClr val="00B0F0"/>
                </a:solidFill>
                <a:latin typeface="Calibri" panose="020F0502020204030204" pitchFamily="34" charset="0"/>
              </a:rPr>
              <a:t>Чтобы стать настоящими читателями, надо знать правила пользования библиотекой. Как нужно вести себя в библиотеке? Почему?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247650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330200"/>
            <a:ext cx="2476500" cy="165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2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1" y="239713"/>
            <a:ext cx="2554289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683662"/>
            <a:ext cx="3492499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304" y="239713"/>
            <a:ext cx="4686300" cy="16668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Акции в школьной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библиотеке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031" y="4196551"/>
            <a:ext cx="3279683" cy="1973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" y="4252910"/>
            <a:ext cx="2345439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976" y="4491032"/>
            <a:ext cx="3241568" cy="1905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604" y="434975"/>
            <a:ext cx="3629025" cy="214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914" y="4567236"/>
            <a:ext cx="2727524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61" y="2346324"/>
            <a:ext cx="2554289" cy="1943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610736" y="1936750"/>
            <a:ext cx="6154738" cy="231616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Подари книгу библиотеке</a:t>
            </a:r>
          </a:p>
          <a:p>
            <a:pPr marL="45720" indent="0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Сдай макулатуру</a:t>
            </a:r>
          </a:p>
          <a:p>
            <a:pPr marL="45720" indent="0">
              <a:buNone/>
            </a:pPr>
            <a:r>
              <a:rPr lang="ru-RU" sz="4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Библиодруг</a:t>
            </a:r>
            <a:r>
              <a:rPr lang="ru-RU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: пригласи друга в библиотеку</a:t>
            </a:r>
          </a:p>
          <a:p>
            <a:pPr marL="45720" indent="0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Читающая школа</a:t>
            </a:r>
          </a:p>
          <a:p>
            <a:pPr marL="45720" indent="0">
              <a:buNone/>
            </a:pPr>
            <a:r>
              <a:rPr lang="ru-RU" sz="44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Буккроссинг</a:t>
            </a:r>
            <a:r>
              <a:rPr lang="ru-RU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55600"/>
            <a:ext cx="5524500" cy="9271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Послесловие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545" y="1676400"/>
            <a:ext cx="9311055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Наша экскурсия в Библиотеку подходит к концу! Теперь вы знаете правила пользования библиотекой. 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Сегодня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мы с вами много говорили о том, как надо и как не надо обращаться с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книгами. Надеемся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, вы все это хорошо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запомните! Самые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активные участники занятия награждаются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призами. </a:t>
            </a:r>
            <a:endParaRPr lang="ru-RU" sz="28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Мы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ждем вас на абонементе с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10.00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до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17.00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ежедневно, кроме субботы и воскресенья.  Суббота и воскресенье – выходные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дни. </a:t>
            </a:r>
            <a:endParaRPr lang="ru-RU" sz="28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До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свидания, ребята!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5" y="1823071"/>
            <a:ext cx="1774090" cy="3237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5942"/>
          <a:stretch/>
        </p:blipFill>
        <p:spPr>
          <a:xfrm>
            <a:off x="8813800" y="4851400"/>
            <a:ext cx="3048000" cy="166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0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88489"/>
            <a:ext cx="2466975" cy="236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025" y="539314"/>
            <a:ext cx="6267450" cy="1238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Цели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библиотечного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урока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5475" y="276224"/>
            <a:ext cx="24003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65225" y="3158689"/>
            <a:ext cx="955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•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Познакомить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учащихся с основными понятиями ББГ – «библиотека», «книжный фонд», «читальный зал».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•Сформировать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и закрепить первичные навыки самообслуживания в условиях школьной библиотеки.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•Прививать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умение самостоятельно ориентироваться в мире книг.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•Ознакомить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детей с правилами поведения в библиотеке.</a:t>
            </a:r>
          </a:p>
        </p:txBody>
      </p:sp>
    </p:spTree>
    <p:extLst>
      <p:ext uri="{BB962C8B-B14F-4D97-AF65-F5344CB8AC3E}">
        <p14:creationId xmlns:p14="http://schemas.microsoft.com/office/powerpoint/2010/main" val="23582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728" b="4182"/>
          <a:stretch/>
        </p:blipFill>
        <p:spPr>
          <a:xfrm>
            <a:off x="9829800" y="4013200"/>
            <a:ext cx="2160587" cy="265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7" y="228441"/>
            <a:ext cx="2505673" cy="18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319372"/>
            <a:ext cx="2469094" cy="184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522" y="353996"/>
            <a:ext cx="6473228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Понятие библиотека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400300"/>
            <a:ext cx="11176000" cy="40386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Здравствуйте дети! </a:t>
            </a:r>
            <a:endParaRPr lang="ru-RU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Есть такой дом на свете, в котором собраны для вас путеводители по жизни. Дом этот большой или маленький, но всегда удивительный, называется он «библиотекой</a:t>
            </a: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». Я 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работаю в этом удивительном доме  библиотекарем</a:t>
            </a: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«</a:t>
            </a:r>
            <a:r>
              <a:rPr lang="ru-RU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Библио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» по-гречески – книга, а «</a:t>
            </a:r>
            <a:r>
              <a:rPr lang="ru-RU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тека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» - хранилище</a:t>
            </a: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 </a:t>
            </a:r>
            <a:endParaRPr lang="ru-RU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А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знаете, сколько лет существует в мире библиотека?  </a:t>
            </a:r>
            <a:endParaRPr lang="ru-RU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выслушать предположительные ответы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-Почти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5 тысяч лет! Это 50 раз по сто лет</a:t>
            </a: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! </a:t>
            </a:r>
            <a:endParaRPr lang="ru-RU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286000"/>
            <a:ext cx="2135187" cy="250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0" y="240460"/>
            <a:ext cx="9875520" cy="1004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Impact" panose="020B0806030902050204" pitchFamily="34" charset="0"/>
              </a:rPr>
              <a:t/>
            </a:r>
            <a:br>
              <a:rPr lang="ru-RU" b="1" dirty="0" smtClean="0">
                <a:latin typeface="Impact" panose="020B0806030902050204" pitchFamily="34" charset="0"/>
              </a:rPr>
            </a:br>
            <a:r>
              <a:rPr lang="ru-RU" sz="4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В</a:t>
            </a:r>
            <a:r>
              <a:rPr lang="ru-RU" sz="4000" b="1" dirty="0">
                <a:solidFill>
                  <a:srgbClr val="92D050"/>
                </a:solidFill>
                <a:latin typeface="Calibri" panose="020F0502020204030204" pitchFamily="34" charset="0"/>
              </a:rPr>
              <a:t>. </a:t>
            </a:r>
            <a:r>
              <a:rPr lang="ru-RU" sz="4000" b="1" dirty="0" err="1">
                <a:solidFill>
                  <a:srgbClr val="92D050"/>
                </a:solidFill>
                <a:latin typeface="Calibri" panose="020F0502020204030204" pitchFamily="34" charset="0"/>
              </a:rPr>
              <a:t>Берестова</a:t>
            </a: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Impact" panose="020B0806030902050204" pitchFamily="34" charset="0"/>
              </a:rPr>
              <a:t/>
            </a:r>
            <a:br>
              <a:rPr lang="ru-RU" b="1" dirty="0" smtClean="0">
                <a:latin typeface="Impact" panose="020B0806030902050204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Кто чему научится!»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33500"/>
            <a:ext cx="10934700" cy="4622800"/>
          </a:xfrm>
        </p:spPr>
        <p:txBody>
          <a:bodyPr numCol="2"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Чему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первым делом научится кошка?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- Хватать!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Чему первым делом научится птица?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- Летать!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Чему первым делом научится школьник?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- Читать!</a:t>
            </a:r>
          </a:p>
          <a:p>
            <a:pPr marL="45720" indent="0">
              <a:buNone/>
            </a:pPr>
            <a:endParaRPr lang="ru-RU" sz="28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ru-RU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Котенок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вырастет кошкой,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Такой же, как все на свете.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Птенец превратится в птицу,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Такую ж, как все на свете.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А дети читают,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А дети мечтают.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И даже их папы и мамы не знают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Кем станут, кем вырастут дети! </a:t>
            </a:r>
          </a:p>
          <a:p>
            <a:endParaRPr lang="ru-RU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308" t="5179" r="14044" b="5048"/>
          <a:stretch/>
        </p:blipFill>
        <p:spPr>
          <a:xfrm>
            <a:off x="2806700" y="4876800"/>
            <a:ext cx="2654299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400" y="546100"/>
            <a:ext cx="3149600" cy="12319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Книги</a:t>
            </a:r>
            <a:r>
              <a:rPr lang="ru-RU" sz="5400" b="1" dirty="0" smtClean="0">
                <a:latin typeface="Impact" panose="020B0806030902050204" pitchFamily="34" charset="0"/>
              </a:rPr>
              <a:t> </a:t>
            </a:r>
            <a:endParaRPr lang="ru-RU" sz="5400" b="1" dirty="0"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968500"/>
            <a:ext cx="246697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71800" y="3124200"/>
            <a:ext cx="808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Еще бумагу не изобрели, а библиотеки уже были. Что же в них хранили?  </a:t>
            </a:r>
            <a:endParaRPr lang="ru-RU" sz="28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          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ответы детей) </a:t>
            </a:r>
          </a:p>
          <a:p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- Книги!»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А 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зачем нужно читать книги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(ответы детей)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800" y="348727"/>
            <a:ext cx="3450496" cy="261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7487" t="6358" b="17881"/>
          <a:stretch/>
        </p:blipFill>
        <p:spPr>
          <a:xfrm>
            <a:off x="8343901" y="3771900"/>
            <a:ext cx="3270396" cy="269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5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3568700"/>
            <a:ext cx="2079307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987552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Impact" panose="020B0806030902050204" pitchFamily="34" charset="0"/>
              </a:rPr>
              <a:t/>
            </a:r>
            <a:br>
              <a:rPr lang="ru-RU" b="1" dirty="0" smtClean="0">
                <a:latin typeface="Impact" panose="020B0806030902050204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Библиотека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– это дом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книги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74800"/>
            <a:ext cx="9639300" cy="40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В </a:t>
            </a: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библиотеке очень много книг, журналов и все это называется книжным </a:t>
            </a:r>
            <a:r>
              <a:rPr lang="ru-RU" sz="3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фондом. Для </a:t>
            </a: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того, чтобы мы могли быстро найти нужную книгу, она должна стоять на своем месте. Другими словами можно сказать, что каждая книга имеет свой дом и свою квартиру.</a:t>
            </a:r>
          </a:p>
          <a:p>
            <a:pPr marL="45720" indent="0">
              <a:buNone/>
            </a:pPr>
            <a:r>
              <a:rPr lang="ru-RU" sz="3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В </a:t>
            </a: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нашей библиотеке есть два отделения: </a:t>
            </a:r>
            <a:r>
              <a:rPr lang="ru-RU" sz="3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абонемент </a:t>
            </a: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и читальный зал. Давайте совершим небольшое путешествие на абонемент. В библиотеке оно означает место, где выдают книги на дом.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(библиотекарь рассказывает как расставлены книги, что такое читательский формуляр, запись книги в </a:t>
            </a:r>
            <a:r>
              <a:rPr lang="ru-RU" sz="3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ч.ф</a:t>
            </a:r>
            <a:r>
              <a:rPr lang="ru-RU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., возврат книги)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20" y="447675"/>
            <a:ext cx="1876425" cy="31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6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292100"/>
            <a:ext cx="7696200" cy="12065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«Правильно подберите ответ»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2057400"/>
            <a:ext cx="103427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А сейчас детишки-ребятишки я проведу с вами игру «Правильно подберите ответ». Тема: правила пользования абонементом».  Например: абонемент – это……, а вы выбираете правильный ответ из трех предлагаемых вам ответов.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Абонемент – это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игровая комната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место для занятия спортом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место, где выдают книги на дом</a:t>
            </a:r>
          </a:p>
          <a:p>
            <a:pPr marL="45720" indent="0">
              <a:buNone/>
            </a:pPr>
            <a:endParaRPr lang="ru-RU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3632200"/>
            <a:ext cx="36957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9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800" y="368300"/>
            <a:ext cx="7094220" cy="16891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«Правильно подберите ответ»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40000"/>
            <a:ext cx="9872871" cy="40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После того, как книга выбрана читателем, ее записывают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в дневник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в учебник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в читательский формуляр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После того, как книга прочитана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ее оставляют дома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дарят другу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00B0F0"/>
                </a:solidFill>
                <a:latin typeface="Calibri" panose="020F0502020204030204" pitchFamily="34" charset="0"/>
              </a:rPr>
              <a:t>•         возвращают в библиотеку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03" y="3022600"/>
            <a:ext cx="4618497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355600"/>
            <a:ext cx="3938588" cy="195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0" y="4457701"/>
            <a:ext cx="1562100" cy="212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66700"/>
            <a:ext cx="11709400" cy="1003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istral" panose="03090702030407020403" pitchFamily="66" charset="0"/>
              </a:rPr>
              <a:t/>
            </a:r>
            <a:br>
              <a:rPr lang="ru-RU" b="1" dirty="0" smtClean="0">
                <a:latin typeface="Mistral" panose="03090702030407020403" pitchFamily="66" charset="0"/>
              </a:rPr>
            </a:br>
            <a:r>
              <a:rPr lang="ru-RU" b="1" dirty="0" smtClean="0">
                <a:latin typeface="Mistral" panose="03090702030407020403" pitchFamily="66" charset="0"/>
              </a:rPr>
              <a:t/>
            </a:r>
            <a:br>
              <a:rPr lang="ru-RU" b="1" dirty="0" smtClean="0">
                <a:latin typeface="Mistral" panose="03090702030407020403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НЕПРАВИЛЬНЫЕ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ПРАВИЛА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ПОЛЬЗОВАНИЯ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БИБЛИОТЕКОЙ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</a:t>
            </a:r>
            <a:r>
              <a:rPr lang="ru-RU" sz="2700" b="1" dirty="0">
                <a:solidFill>
                  <a:srgbClr val="00B050"/>
                </a:solidFill>
                <a:latin typeface="Calibri" panose="020F0502020204030204" pitchFamily="34" charset="0"/>
              </a:rPr>
              <a:t>Подражание Г. </a:t>
            </a:r>
            <a:r>
              <a:rPr lang="ru-RU" sz="27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Остеру</a:t>
            </a:r>
            <a:r>
              <a:rPr lang="ru-RU" sz="27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b="1" dirty="0">
                <a:latin typeface="Mistral" panose="03090702030407020403" pitchFamily="66" charset="0"/>
              </a:rPr>
              <a:t/>
            </a:r>
            <a:br>
              <a:rPr lang="ru-RU" b="1" dirty="0">
                <a:latin typeface="Mistral" panose="03090702030407020403" pitchFamily="66" charset="0"/>
              </a:rPr>
            </a:br>
            <a:endParaRPr lang="ru-RU" b="1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270000"/>
            <a:ext cx="11595100" cy="5308600"/>
          </a:xfrm>
        </p:spPr>
        <p:txBody>
          <a:bodyPr numCol="3"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9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Ты </a:t>
            </a: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пришел в библиотеку - 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В царство книг и мудрых знаний -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Открывай свой рот </a:t>
            </a:r>
            <a:r>
              <a:rPr lang="ru-RU" sz="29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пошире</a:t>
            </a: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Громко что-нибудь кричи!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Песню спой, </a:t>
            </a:r>
            <a:r>
              <a:rPr lang="ru-RU" sz="29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погромче</a:t>
            </a: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 свистни,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Или с другом поругайся,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Чтоб все видели - ты знаешь,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Где и как себя вести!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Если ты пришел за книгой 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В детскую библиотеку,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Доставай скорей из сумки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Все, что можно пожевать: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Булку</a:t>
            </a: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, яблоко, конфеты,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Пирожок с начинкой липкий,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Чтоб потом рукою грязной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Все страницы пролистать!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Почитать решил ты книгу.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Не бери с собой закладку,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Послюни получше палец,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Сильно начинай листать.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Ничего, что лист ты вырвешь,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Что оставишь пятна грязи.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Если книга разорвется,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То тебе-то - наплевать!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Вот </a:t>
            </a: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себе ты выбрал книгу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И, уйдя с абонемента,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Подари кому угодно,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Или просто зашвырни.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Иль оставь ее на парте,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Спрячь поглубже под диваном -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В общем, в срок в библиотеку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Ни за что не приноси.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Если же библиотекарь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Тебе сделал замечанье,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Покажи язык побольше,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Или засмейся ей в лицо.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Можешь громко заругаться,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Топнуть в ярости ногою,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Чтобы было неповадно 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B0F0"/>
                </a:solidFill>
                <a:latin typeface="Calibri" panose="020F0502020204030204" pitchFamily="34" charset="0"/>
              </a:rPr>
              <a:t>Ей воспитывать тебя!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369" y="2155826"/>
            <a:ext cx="895231" cy="212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0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11995598</TotalTime>
  <Words>1271</Words>
  <Application>Microsoft Office PowerPoint</Application>
  <PresentationFormat>Широкоэкранный</PresentationFormat>
  <Paragraphs>191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Gungsuh</vt:lpstr>
      <vt:lpstr>Calibri</vt:lpstr>
      <vt:lpstr>Corbel</vt:lpstr>
      <vt:lpstr>Impact</vt:lpstr>
      <vt:lpstr>Mistral</vt:lpstr>
      <vt:lpstr>Базис</vt:lpstr>
      <vt:lpstr>Книжное царство – премудрое государство</vt:lpstr>
      <vt:lpstr> Цели библиотечного  урока: </vt:lpstr>
      <vt:lpstr>Понятие библиотека</vt:lpstr>
      <vt:lpstr> В. Берестова  «Кто чему научится!»  </vt:lpstr>
      <vt:lpstr>Книги </vt:lpstr>
      <vt:lpstr> Библиотека  – это дом книги  </vt:lpstr>
      <vt:lpstr>«Правильно подберите ответ»</vt:lpstr>
      <vt:lpstr>«Правильно подберите ответ»</vt:lpstr>
      <vt:lpstr>  НЕПРАВИЛЬНЫЕ ПРАВИЛА ПОЛЬЗОВАНИЯ БИБЛИОТЕКОЙ (Подражание Г. Остеру)  </vt:lpstr>
      <vt:lpstr>Правила библиотеки</vt:lpstr>
      <vt:lpstr>Правила библиотеки</vt:lpstr>
      <vt:lpstr> Игра  «Веселые мартышки» </vt:lpstr>
      <vt:lpstr>Тишина в читальном зале</vt:lpstr>
      <vt:lpstr>Как сберечь книги</vt:lpstr>
      <vt:lpstr>Акции в школьной  библиотеке</vt:lpstr>
      <vt:lpstr>Послесловие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2021-02-08T10:19:57Z</dcterms:created>
  <dcterms:modified xsi:type="dcterms:W3CDTF">2021-02-16T10:19:34Z</dcterms:modified>
</cp:coreProperties>
</file>