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0DD7-B637-4F6A-B4A8-CA28589F060A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8BAFA43B-516D-4120-9B5A-1C39241ED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378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0DD7-B637-4F6A-B4A8-CA28589F060A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8BAFA43B-516D-4120-9B5A-1C39241ED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543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0DD7-B637-4F6A-B4A8-CA28589F060A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8BAFA43B-516D-4120-9B5A-1C39241ED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708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0DD7-B637-4F6A-B4A8-CA28589F060A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BAFA43B-516D-4120-9B5A-1C39241ED76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7889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0DD7-B637-4F6A-B4A8-CA28589F060A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BAFA43B-516D-4120-9B5A-1C39241ED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859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0DD7-B637-4F6A-B4A8-CA28589F060A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A43B-516D-4120-9B5A-1C39241ED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995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0DD7-B637-4F6A-B4A8-CA28589F060A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A43B-516D-4120-9B5A-1C39241ED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186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0DD7-B637-4F6A-B4A8-CA28589F060A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A43B-516D-4120-9B5A-1C39241ED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60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D860DD7-B637-4F6A-B4A8-CA28589F060A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8BAFA43B-516D-4120-9B5A-1C39241ED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197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0DD7-B637-4F6A-B4A8-CA28589F060A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A43B-516D-4120-9B5A-1C39241ED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59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0DD7-B637-4F6A-B4A8-CA28589F060A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8BAFA43B-516D-4120-9B5A-1C39241ED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20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0DD7-B637-4F6A-B4A8-CA28589F060A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A43B-516D-4120-9B5A-1C39241ED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217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0DD7-B637-4F6A-B4A8-CA28589F060A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A43B-516D-4120-9B5A-1C39241ED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189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0DD7-B637-4F6A-B4A8-CA28589F060A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A43B-516D-4120-9B5A-1C39241ED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7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0DD7-B637-4F6A-B4A8-CA28589F060A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A43B-516D-4120-9B5A-1C39241ED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17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0DD7-B637-4F6A-B4A8-CA28589F060A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A43B-516D-4120-9B5A-1C39241ED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939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0DD7-B637-4F6A-B4A8-CA28589F060A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A43B-516D-4120-9B5A-1C39241ED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862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60DD7-B637-4F6A-B4A8-CA28589F060A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FA43B-516D-4120-9B5A-1C39241ED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6785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79700"/>
            <a:ext cx="8991600" cy="1498600"/>
          </a:xfrm>
        </p:spPr>
        <p:txBody>
          <a:bodyPr/>
          <a:lstStyle/>
          <a:p>
            <a:pPr algn="ctr"/>
            <a:r>
              <a:rPr lang="ru-RU" sz="6600" b="1" dirty="0" smtClean="0">
                <a:solidFill>
                  <a:srgbClr val="FFC000"/>
                </a:solidFill>
                <a:latin typeface="Segoe Print" panose="02000600000000000000" pitchFamily="2" charset="0"/>
              </a:rPr>
              <a:t/>
            </a:r>
            <a:br>
              <a:rPr lang="ru-RU" sz="6600" b="1" dirty="0" smtClean="0">
                <a:solidFill>
                  <a:srgbClr val="FFC000"/>
                </a:solidFill>
                <a:latin typeface="Segoe Print" panose="02000600000000000000" pitchFamily="2" charset="0"/>
              </a:rPr>
            </a:br>
            <a:r>
              <a:rPr lang="ru-RU" sz="6600" b="1" dirty="0">
                <a:solidFill>
                  <a:srgbClr val="FFC000"/>
                </a:solidFill>
                <a:latin typeface="Segoe Print" panose="02000600000000000000" pitchFamily="2" charset="0"/>
              </a:rPr>
              <a:t/>
            </a:r>
            <a:br>
              <a:rPr lang="ru-RU" sz="6600" b="1" dirty="0">
                <a:solidFill>
                  <a:srgbClr val="FFC000"/>
                </a:solidFill>
                <a:latin typeface="Segoe Print" panose="02000600000000000000" pitchFamily="2" charset="0"/>
              </a:rPr>
            </a:br>
            <a:r>
              <a:rPr lang="ru-RU" sz="6600" b="1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Первое </a:t>
            </a:r>
            <a:r>
              <a:rPr lang="ru-RU" sz="6600" b="1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понятие о НПЛ</a:t>
            </a:r>
            <a:endParaRPr lang="ru-RU" sz="6600" b="1" dirty="0">
              <a:solidFill>
                <a:srgbClr val="FFC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50200" y="4978401"/>
            <a:ext cx="4064000" cy="1739902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sz="2200" b="1" dirty="0" smtClean="0">
              <a:solidFill>
                <a:srgbClr val="FFC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ru-RU" sz="2600" b="1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СОШ № 5</a:t>
            </a:r>
          </a:p>
          <a:p>
            <a:pPr algn="ctr"/>
            <a:r>
              <a:rPr lang="ru-RU" sz="2600" b="1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Зав. библиотекой </a:t>
            </a:r>
          </a:p>
          <a:p>
            <a:pPr algn="ctr"/>
            <a:r>
              <a:rPr lang="ru-RU" sz="2600" b="1" dirty="0" err="1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Ешова</a:t>
            </a:r>
            <a:r>
              <a:rPr lang="ru-RU" sz="2600" b="1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Г.Ж.</a:t>
            </a:r>
          </a:p>
          <a:p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00" y="101600"/>
            <a:ext cx="4152899" cy="23562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7950200" y="263442"/>
            <a:ext cx="37444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Библио</a:t>
            </a:r>
            <a:r>
              <a:rPr lang="ru-RU" sz="2800" b="1" dirty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-урок</a:t>
            </a:r>
          </a:p>
          <a:p>
            <a:pPr algn="ctr"/>
            <a:r>
              <a:rPr lang="ru-RU" sz="2800" b="1" dirty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для старшеклассников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300" y="4305301"/>
            <a:ext cx="4152899" cy="2413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73859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07" y="2565400"/>
            <a:ext cx="1607305" cy="33146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6925" y="619169"/>
            <a:ext cx="7449382" cy="108093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Книги Ж. Верна</a:t>
            </a:r>
            <a:endParaRPr lang="ru-RU" sz="5400" b="1" dirty="0">
              <a:solidFill>
                <a:srgbClr val="FFC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4100" y="2324172"/>
            <a:ext cx="9394786" cy="4000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Из популярного изложения научных </a:t>
            </a:r>
            <a:r>
              <a:rPr lang="ru-RU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книг выделяется 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такой новый жанр литературных произведений как научная фантастика. Вот уж что точно можно назвать научно-художественными книгами! Один из основоположников научной </a:t>
            </a:r>
            <a:r>
              <a:rPr lang="ru-RU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фантастики это Ж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. Верн. </a:t>
            </a:r>
            <a:endParaRPr lang="ru-RU" b="1" dirty="0" smtClean="0">
              <a:solidFill>
                <a:srgbClr val="00B0F0"/>
              </a:solidFill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У 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Ж. Верна научная фантастика служит исключительно пропаганде и популяризации науки как могущественной </a:t>
            </a:r>
            <a:r>
              <a:rPr lang="ru-RU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силы. В 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своих книгах он предсказал научные открытия и изобретения в самых разных областях, в том числе акваланги, телевидение, космические полёты, электрический стул и т. д.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7507" y="190500"/>
            <a:ext cx="2797493" cy="183484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834484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161" y="511928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Предсказания Жюля Верна</a:t>
            </a:r>
            <a:endParaRPr lang="ru-RU" sz="4400" b="1" dirty="0">
              <a:solidFill>
                <a:srgbClr val="FFC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268" y="1592866"/>
            <a:ext cx="12027732" cy="52651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Жюль 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Верн очень не любил, когда его называли </a:t>
            </a:r>
            <a:r>
              <a:rPr lang="ru-RU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предсказателем, но что 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его описания научных открытий и </a:t>
            </a:r>
            <a:r>
              <a:rPr lang="ru-RU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изобретений, часто сбываются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, он </a:t>
            </a:r>
            <a:r>
              <a:rPr lang="ru-RU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объяснял: 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«Это простые совпадения, и объясняются они очень просто. Когда я говорю о каком-нибудь научном феномене, то предварительно исследую все доступные мне источники и делаю выводы, опираясь на множество фактов. Что же касается точности описаний, то в этом отношении я обязан всевозможным выпискам из книг, газет, журналов, различных рефератов и отчетов, которые у меня заготовлены впрок и исподволь пополняются. Все эти заметки тщательно классифицируются и служат материалом для моих повестей и романов. Ни одна моя книга не написана без помощи этой картотеки. Я внимательно просматриваю двадцать с лишним газет, прилежно прочитываю все доступные мне научные сообщения, и, поверьте, меня всегда охватывает чувство восторга, когда я узнаю о каком-нибудь новом открытии...» </a:t>
            </a:r>
            <a:r>
              <a:rPr lang="ru-RU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«</a:t>
            </a:r>
            <a:endParaRPr lang="ru-RU" b="1" dirty="0">
              <a:solidFill>
                <a:srgbClr val="00B0F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729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0475" y="3892249"/>
            <a:ext cx="1762125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8050" y="701483"/>
            <a:ext cx="6114179" cy="135875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Научно-популярные журналы</a:t>
            </a:r>
            <a:endParaRPr lang="ru-RU" sz="4400" b="1" dirty="0">
              <a:solidFill>
                <a:srgbClr val="FFC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31" y="2336872"/>
            <a:ext cx="9110169" cy="40674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Научно-популярная литература это не только книги, но и научно-популярные журналы. Научно-популярный журнал обычно содержит новости науки, научно-популярные статьи, колонку интересных фактов и фоторепортажи. В таком журнале содержится много иллюстраций, таблиц, ссылок, интересных фактов. Все статьи выдержаны в научно-популярном стиле. Статьи этих журналов пишут не только журналисты, но и учёные со степенями.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Представляем 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вашему вниманию </a:t>
            </a:r>
            <a:r>
              <a:rPr lang="ru-RU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журналы: «Техника молодежи», «</a:t>
            </a:r>
            <a:r>
              <a:rPr lang="ru-RU" b="1" dirty="0" err="1" smtClean="0">
                <a:solidFill>
                  <a:srgbClr val="00B0F0"/>
                </a:solidFill>
                <a:latin typeface="Segoe Print" panose="02000600000000000000" pitchFamily="2" charset="0"/>
              </a:rPr>
              <a:t>Геоголенок</a:t>
            </a:r>
            <a:r>
              <a:rPr lang="ru-RU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», «Вокруг света», «Эрудит», «Юный техник-</a:t>
            </a:r>
            <a:r>
              <a:rPr lang="ru-RU" b="1" dirty="0" err="1" smtClean="0">
                <a:solidFill>
                  <a:srgbClr val="00B0F0"/>
                </a:solidFill>
                <a:latin typeface="Segoe Print" panose="02000600000000000000" pitchFamily="2" charset="0"/>
              </a:rPr>
              <a:t>изобретатель»,»Мир</a:t>
            </a:r>
            <a:r>
              <a:rPr lang="ru-RU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 фантастики» </a:t>
            </a:r>
            <a:endParaRPr lang="ru-RU" b="1" dirty="0">
              <a:solidFill>
                <a:srgbClr val="00B0F0"/>
              </a:solidFill>
              <a:latin typeface="Segoe Print" panose="020006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1047" y="701483"/>
            <a:ext cx="1800225" cy="2543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3675" y="206365"/>
            <a:ext cx="1838325" cy="2495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4149" y="3285441"/>
            <a:ext cx="1857375" cy="2466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50984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57500" cy="2133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7587" y="680292"/>
            <a:ext cx="7311710" cy="11991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Образовательные </a:t>
            </a:r>
            <a:br>
              <a:rPr lang="ru-RU" sz="5400" b="1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5400" b="1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сайты</a:t>
            </a:r>
            <a:endParaRPr lang="ru-RU" sz="5400" b="1" dirty="0">
              <a:solidFill>
                <a:srgbClr val="FFC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101" y="2336873"/>
            <a:ext cx="10129082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Академия «Арзамас» – некоммерческий просветительский проект, посвящённый гуманитарному знанию. Курсы по </a:t>
            </a:r>
            <a:r>
              <a:rPr lang="ru-RU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литературе, истории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, искусству, антропологии.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Детская 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рубрика «Арзамас» - информация об интересных сайтах, гаджетах, играх, игрушках, интересных книгах, необычных мультфильмах, обо всём, что не входит в призму массового внимания, но заслуживает его.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Эти 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образовательные сайты, возможно, пригодятся самым продвинутым школьникам</a:t>
            </a:r>
            <a:r>
              <a:rPr lang="ru-RU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.</a:t>
            </a:r>
            <a:endParaRPr lang="ru-RU" b="1" dirty="0">
              <a:solidFill>
                <a:srgbClr val="00B0F0"/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9297" y="2982172"/>
            <a:ext cx="1972555" cy="32662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4269" y="86146"/>
            <a:ext cx="1877731" cy="24386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6841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660400"/>
            <a:ext cx="9613861" cy="117376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4800" b="1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4800" b="1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Рефлексия</a:t>
            </a:r>
            <a:r>
              <a:rPr lang="ru-RU" sz="5400" b="1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5400" b="1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5400" b="1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ru-RU" sz="5400" b="1" dirty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«Заверши фразу»</a:t>
            </a:r>
            <a:br>
              <a:rPr lang="ru-RU" sz="5400" b="1" dirty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ru-RU" sz="5400" b="1" dirty="0">
              <a:solidFill>
                <a:srgbClr val="FFC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681" y="2094128"/>
            <a:ext cx="5749319" cy="42417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3000" b="1" dirty="0">
                <a:solidFill>
                  <a:srgbClr val="00B0F0"/>
                </a:solidFill>
                <a:latin typeface="Segoe Print" panose="02000600000000000000" pitchFamily="2" charset="0"/>
              </a:rPr>
              <a:t>- Я узнал, что</a:t>
            </a:r>
          </a:p>
          <a:p>
            <a:pPr marL="0" indent="0" algn="ctr">
              <a:buNone/>
            </a:pPr>
            <a:endParaRPr lang="ru-RU" sz="3000" b="1" dirty="0">
              <a:solidFill>
                <a:srgbClr val="00B0F0"/>
              </a:solidFill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ru-RU" sz="3000" b="1" dirty="0">
                <a:solidFill>
                  <a:srgbClr val="00B0F0"/>
                </a:solidFill>
                <a:latin typeface="Segoe Print" panose="02000600000000000000" pitchFamily="2" charset="0"/>
              </a:rPr>
              <a:t> - Я думал иначе…..</a:t>
            </a:r>
          </a:p>
          <a:p>
            <a:pPr marL="0" indent="0" algn="ctr">
              <a:buNone/>
            </a:pPr>
            <a:endParaRPr lang="ru-RU" sz="3000" b="1" dirty="0">
              <a:solidFill>
                <a:srgbClr val="00B0F0"/>
              </a:solidFill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ru-RU" sz="3000" b="1" dirty="0">
                <a:solidFill>
                  <a:srgbClr val="00B0F0"/>
                </a:solidFill>
                <a:latin typeface="Segoe Print" panose="02000600000000000000" pitchFamily="2" charset="0"/>
              </a:rPr>
              <a:t> - Урок заставил меня задуматься..</a:t>
            </a:r>
          </a:p>
          <a:p>
            <a:pPr marL="0" indent="0" algn="ctr">
              <a:buNone/>
            </a:pPr>
            <a:endParaRPr lang="ru-RU" sz="3000" b="1" dirty="0">
              <a:solidFill>
                <a:srgbClr val="00B0F0"/>
              </a:solidFill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ru-RU" sz="3000" b="1" dirty="0">
                <a:solidFill>
                  <a:srgbClr val="00B0F0"/>
                </a:solidFill>
                <a:latin typeface="Segoe Print" panose="02000600000000000000" pitchFamily="2" charset="0"/>
              </a:rPr>
              <a:t>- Меня заинтересовало…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0971" y="2866276"/>
            <a:ext cx="2428875" cy="18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397" y="4976479"/>
            <a:ext cx="2886075" cy="1581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2397" y="2084113"/>
            <a:ext cx="2066723" cy="2213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4180" y="89552"/>
            <a:ext cx="1761897" cy="2591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1872" y="4937926"/>
            <a:ext cx="2761727" cy="1658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55731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2520"/>
            <a:ext cx="2565400" cy="34099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56" y="175061"/>
            <a:ext cx="3023878" cy="26189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2054940"/>
            <a:ext cx="9613861" cy="2555160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/>
            </a:r>
            <a:br>
              <a:rPr lang="ru-RU" sz="7200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</a:br>
            <a:r>
              <a:rPr lang="ru-RU" sz="9600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Спасибо за внимание</a:t>
            </a:r>
            <a:endParaRPr lang="ru-RU" sz="9600" b="1" dirty="0">
              <a:solidFill>
                <a:srgbClr val="00B0F0"/>
              </a:solidFill>
              <a:latin typeface="Segoe Print" panose="02000600000000000000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125019" y="200342"/>
            <a:ext cx="2889754" cy="26557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2395" y="0"/>
            <a:ext cx="2139881" cy="23794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3919" y="3772964"/>
            <a:ext cx="2889754" cy="27170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2335" y="4847646"/>
            <a:ext cx="2706859" cy="18948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04183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3886" y="2735508"/>
            <a:ext cx="1998114" cy="33604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00" y="512268"/>
            <a:ext cx="6781800" cy="133388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5400" b="1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5400" b="1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5400" b="1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5400" b="1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Цели и </a:t>
            </a:r>
            <a:r>
              <a:rPr lang="ru-RU" sz="5400" b="1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Задачи урока:</a:t>
            </a:r>
            <a:r>
              <a:rPr lang="ru-RU" sz="5400" b="1" dirty="0">
                <a:solidFill>
                  <a:srgbClr val="00B0F0"/>
                </a:solidFill>
                <a:latin typeface="Segoe Print" panose="02000600000000000000" pitchFamily="2" charset="0"/>
              </a:rPr>
              <a:t/>
            </a:r>
            <a:br>
              <a:rPr lang="ru-RU" sz="5400" b="1" dirty="0">
                <a:solidFill>
                  <a:srgbClr val="00B0F0"/>
                </a:solidFill>
                <a:latin typeface="Segoe Print" panose="02000600000000000000" pitchFamily="2" charset="0"/>
              </a:rPr>
            </a:br>
            <a:r>
              <a:rPr lang="ru-RU" sz="5400" b="1" dirty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5400" b="1" dirty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ru-RU" sz="5400" b="1" dirty="0">
              <a:solidFill>
                <a:srgbClr val="FFC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00" y="1955801"/>
            <a:ext cx="4038600" cy="4691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089400" y="1846152"/>
            <a:ext cx="7340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000" b="1" dirty="0">
                <a:solidFill>
                  <a:srgbClr val="00B0F0"/>
                </a:solidFill>
                <a:latin typeface="Segoe Print" panose="02000600000000000000" pitchFamily="2" charset="0"/>
              </a:rPr>
              <a:t>-</a:t>
            </a:r>
            <a:r>
              <a:rPr lang="ru-RU" sz="2400" b="1" dirty="0">
                <a:solidFill>
                  <a:srgbClr val="00B0F0"/>
                </a:solidFill>
                <a:latin typeface="Segoe Print" panose="02000600000000000000" pitchFamily="2" charset="0"/>
              </a:rPr>
              <a:t>дать понятие о научно-познавательной литературе и ее назначении,</a:t>
            </a:r>
          </a:p>
          <a:p>
            <a:r>
              <a:rPr lang="ru-RU" sz="2400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-</a:t>
            </a:r>
            <a:r>
              <a:rPr lang="ru-RU" sz="2400" b="1" dirty="0">
                <a:solidFill>
                  <a:srgbClr val="00B0F0"/>
                </a:solidFill>
                <a:latin typeface="Segoe Print" panose="02000600000000000000" pitchFamily="2" charset="0"/>
              </a:rPr>
              <a:t>популяризация науки среди учащихся;</a:t>
            </a:r>
          </a:p>
          <a:p>
            <a:r>
              <a:rPr lang="ru-RU" sz="2400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-</a:t>
            </a:r>
            <a:r>
              <a:rPr lang="ru-RU" sz="2400" b="1" dirty="0">
                <a:solidFill>
                  <a:srgbClr val="00B0F0"/>
                </a:solidFill>
                <a:latin typeface="Segoe Print" panose="02000600000000000000" pitchFamily="2" charset="0"/>
              </a:rPr>
              <a:t>развитие интереса к достижениям науки и техники;</a:t>
            </a:r>
          </a:p>
          <a:p>
            <a:r>
              <a:rPr lang="ru-RU" sz="2400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-</a:t>
            </a:r>
            <a:r>
              <a:rPr lang="ru-RU" sz="2400" b="1" dirty="0">
                <a:solidFill>
                  <a:srgbClr val="00B0F0"/>
                </a:solidFill>
                <a:latin typeface="Segoe Print" panose="02000600000000000000" pitchFamily="2" charset="0"/>
              </a:rPr>
              <a:t>познакомить с </a:t>
            </a:r>
            <a:r>
              <a:rPr lang="ru-RU" sz="2400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научно-познавательными </a:t>
            </a:r>
            <a:r>
              <a:rPr lang="ru-RU" sz="2400" b="1" dirty="0">
                <a:solidFill>
                  <a:srgbClr val="00B0F0"/>
                </a:solidFill>
                <a:latin typeface="Segoe Print" panose="02000600000000000000" pitchFamily="2" charset="0"/>
              </a:rPr>
              <a:t>сайтами и каналами </a:t>
            </a:r>
            <a:r>
              <a:rPr lang="ru-RU" sz="2400" b="1" dirty="0" err="1">
                <a:solidFill>
                  <a:srgbClr val="00B0F0"/>
                </a:solidFill>
                <a:latin typeface="Segoe Print" panose="02000600000000000000" pitchFamily="2" charset="0"/>
              </a:rPr>
              <a:t>Youtube</a:t>
            </a:r>
            <a:r>
              <a:rPr lang="ru-RU" sz="2400" b="1" dirty="0">
                <a:solidFill>
                  <a:srgbClr val="00B0F0"/>
                </a:solidFill>
                <a:latin typeface="Segoe Print" panose="02000600000000000000" pitchFamily="2" charset="0"/>
              </a:rPr>
              <a:t>.</a:t>
            </a:r>
          </a:p>
          <a:p>
            <a:r>
              <a:rPr lang="ru-RU" sz="2400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Привить </a:t>
            </a:r>
            <a:r>
              <a:rPr lang="ru-RU" sz="2400" b="1" dirty="0">
                <a:solidFill>
                  <a:srgbClr val="00B0F0"/>
                </a:solidFill>
                <a:latin typeface="Segoe Print" panose="02000600000000000000" pitchFamily="2" charset="0"/>
              </a:rPr>
              <a:t>интерес к чтению научно-популярной литературы;</a:t>
            </a:r>
          </a:p>
          <a:p>
            <a:r>
              <a:rPr lang="ru-RU" sz="2400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Сформировать </a:t>
            </a:r>
            <a:r>
              <a:rPr lang="ru-RU" sz="2400" b="1" dirty="0">
                <a:solidFill>
                  <a:srgbClr val="00B0F0"/>
                </a:solidFill>
                <a:latin typeface="Segoe Print" panose="02000600000000000000" pitchFamily="2" charset="0"/>
              </a:rPr>
              <a:t>у учащихся навыки самостоятельной работы с научно-популярной литературой по данной </a:t>
            </a:r>
            <a:r>
              <a:rPr lang="ru-RU" sz="2400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теме.</a:t>
            </a:r>
            <a:endParaRPr lang="ru-RU" sz="2400" b="1" dirty="0">
              <a:solidFill>
                <a:srgbClr val="00B0F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974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39" y="114300"/>
            <a:ext cx="2197686" cy="1847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5200" y="2823007"/>
            <a:ext cx="2159000" cy="3503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5700" y="621581"/>
            <a:ext cx="7963316" cy="10809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Научно-популярная литература</a:t>
            </a:r>
            <a:endParaRPr lang="ru-RU" sz="4400" b="1" dirty="0">
              <a:solidFill>
                <a:srgbClr val="FFC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336872"/>
            <a:ext cx="10294182" cy="42671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Сегодня мы поговорим о литературе, которая возникла благодаря умению авторов совмещать энциклопедические знания и яркий талант рассказчика. Речь пойдет о научно-популярной литературе. О разнообразии видов научно-популярной литературы, об истории ее появления, а так же о том что сейчас составляет конкуренцию печатным научно-популярным изданиям – интернету, популярным научно-познавательным </a:t>
            </a:r>
            <a:r>
              <a:rPr lang="ru-RU" b="1" dirty="0" err="1">
                <a:solidFill>
                  <a:srgbClr val="00B0F0"/>
                </a:solidFill>
                <a:latin typeface="Segoe Print" panose="02000600000000000000" pitchFamily="2" charset="0"/>
              </a:rPr>
              <a:t>youtube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-каналам и сайтам.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На 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протяжении всей истории человечества люди всегда интересовались всем новым и необычным, старались найти ответ на вечный вопрос «Почему». Только с помощью своей любознательности мы можем ответить на него.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0677" y="317177"/>
            <a:ext cx="1707028" cy="21886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77589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614" y="3035372"/>
            <a:ext cx="2206211" cy="3327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900" y="215900"/>
            <a:ext cx="2320925" cy="24384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660400"/>
            <a:ext cx="8095379" cy="1173766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Наука, что это такое</a:t>
            </a:r>
            <a:endParaRPr lang="ru-RU" sz="5400" b="1" dirty="0">
              <a:solidFill>
                <a:srgbClr val="FFC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1" y="2273372"/>
            <a:ext cx="9956799" cy="43306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«Наука – это система знаний о природе, обществе и нематериальных ценностях, а также отдельная отрасль таких знаний». Отраслей множество. Вы знаете, что различают науки точные, гуманитарные, естественные, общественные. А что такое научная литература или научное издание? Чем оно отличается от художественной литературы? Научная литература   это литература  о последних достижениях науки. Это могут быть как опубликованные документы - монографии,  статьи в журналах, биографические, географические описания (очерки), краткие сообщения,  тезисы докладов и сообщений, а также и непубликуемые — отчёты ученых о своих о научно-исследовательских работах, диссертации. </a:t>
            </a:r>
          </a:p>
        </p:txBody>
      </p:sp>
    </p:spTree>
    <p:extLst>
      <p:ext uri="{BB962C8B-B14F-4D97-AF65-F5344CB8AC3E}">
        <p14:creationId xmlns:p14="http://schemas.microsoft.com/office/powerpoint/2010/main" val="4251486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85045"/>
            <a:ext cx="4113740" cy="185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8501" y="676652"/>
            <a:ext cx="5880100" cy="10809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sz="4400" b="1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Понятия </a:t>
            </a:r>
            <a:r>
              <a:rPr lang="ru-RU" sz="4400" b="1" dirty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«научная» </a:t>
            </a:r>
            <a:r>
              <a:rPr lang="ru-RU" sz="4400" b="1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</a:t>
            </a:r>
            <a:br>
              <a:rPr lang="ru-RU" sz="4400" b="1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4400" b="1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4400" b="1" dirty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«познавательная</a:t>
            </a:r>
            <a:r>
              <a:rPr lang="ru-RU" dirty="0">
                <a:solidFill>
                  <a:srgbClr val="FFC000"/>
                </a:solidFill>
              </a:rPr>
              <a:t>»</a:t>
            </a:r>
            <a:r>
              <a:rPr lang="ru-RU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3989" y="2120899"/>
            <a:ext cx="9613861" cy="4546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Таким образом, если мы объединим понятия «научная» и «познавательная» литература, то в итоге получится, что это литература, которая содержит в себе интересные факты, гипотезы, относящиеся к той или иной научной области знаний, всевозможная литература справочного характера словари, энциклопедии, справочники. Особенностью этой литературы является доступность изложения, она пишется простым языком, иногда с юмором, обычно содержит минимальное число формул и исчислений и большое количество иллюстраций. Главное требование к научно-популярной литературе – она должна быть интересной.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45" y="2362199"/>
            <a:ext cx="1787525" cy="36163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64782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900" y="215901"/>
            <a:ext cx="2319337" cy="203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215900"/>
            <a:ext cx="2628900" cy="19177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4250" y="704131"/>
            <a:ext cx="5346700" cy="108093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Пишут ученые</a:t>
            </a:r>
            <a:endParaRPr lang="ru-RU" sz="5400" b="1" dirty="0">
              <a:solidFill>
                <a:srgbClr val="FFC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1" y="2387673"/>
            <a:ext cx="12039599" cy="43560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Научно-популярные 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книги должны писать ученые, то есть люди, которые сами занимаются наукой. И самые удачные образцы научно-популярной литературы, как показывает практика, написаны именно учеными</a:t>
            </a:r>
            <a:r>
              <a:rPr lang="ru-RU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. Интересно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, что увлечение чтением литературы научно-познавательного характера в определенной области знаний зачастую обусловлено интересом к будущей возможной профессии. Приведем примеры, будущему врачу – интересна анатомия, биология, будущему биологу – книги о живой природе; химику – химия, и т.д.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Многие авторитетные исследователи считают первой популярной книгой о науке трактат «О природе вещей» римского поэта и философа Лукреция Кара. Трактат появился в 1 веке до нашей эры и был написан в поэтической форме.</a:t>
            </a:r>
          </a:p>
        </p:txBody>
      </p:sp>
    </p:spTree>
    <p:extLst>
      <p:ext uri="{BB962C8B-B14F-4D97-AF65-F5344CB8AC3E}">
        <p14:creationId xmlns:p14="http://schemas.microsoft.com/office/powerpoint/2010/main" val="1449244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66975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46" y="1700134"/>
            <a:ext cx="1733550" cy="26289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675" y="766912"/>
            <a:ext cx="7827207" cy="108093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Пропаганда в науке</a:t>
            </a:r>
            <a:endParaRPr lang="ru-RU" sz="5400" b="1" dirty="0">
              <a:solidFill>
                <a:srgbClr val="FFC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7196" y="2283464"/>
            <a:ext cx="9613861" cy="43428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Так же как и «Письмо о пользе стекла» М. В. Ломоносов </a:t>
            </a:r>
            <a:r>
              <a:rPr lang="ru-RU" b="1" dirty="0" err="1">
                <a:solidFill>
                  <a:srgbClr val="00B0F0"/>
                </a:solidFill>
                <a:latin typeface="Segoe Print" panose="02000600000000000000" pitchFamily="2" charset="0"/>
              </a:rPr>
              <a:t>Высокопревосходительному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 Господину Генералу-Поручику, Московского Университета Куратору Ивану Ивановичу Шувалову. В России первые печатные популярные произведения о науке появились в 1-й четверти 18 в. Первые русские журналы тоже были по преимуществу научно-популярными. И, начиная с М. В. Ломоносова, передовые русские учёные всегда были пропагандистами науки. Позднее, в конце 19- начала 20 века, новые научные открытия вызвали повышенный интерес к литературе о науке в широких кругах читателей, что привело к росту выпуска научно-популярной литературы.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0" y="4206078"/>
            <a:ext cx="1800225" cy="25431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20081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995" y="3659110"/>
            <a:ext cx="1776302" cy="28813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24704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Книги </a:t>
            </a:r>
            <a:r>
              <a:rPr lang="ru-RU" sz="5400" b="1" dirty="0" err="1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К.А.Тимирязева</a:t>
            </a:r>
            <a:endParaRPr lang="ru-RU" sz="5400" b="1" dirty="0">
              <a:solidFill>
                <a:srgbClr val="FFC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200" y="2445884"/>
            <a:ext cx="9017000" cy="35993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Книга «Жизнь растения» известного учёного и пропагандиста науки Климента Аркадьевича Тимирязева. Она имеет совершенно исключительную судьбу, была создана на основе «10 общедоступных </a:t>
            </a:r>
            <a:r>
              <a:rPr lang="ru-RU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чтений» и 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издана в 1878 г. С тех пор она не только не теряла своих читателей, но захватывала и продолжает захватывать все более и более широкие их круги</a:t>
            </a:r>
            <a:r>
              <a:rPr lang="ru-RU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. Кроме 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этого основного задания, автор говорил сначала лишь о «своей цели вызвать в своих читателях то, с чего должно начинаться всякое изучение, — любовь к изучаемому предмету».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995" y="354577"/>
            <a:ext cx="1838103" cy="25999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10952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7275" y="3646356"/>
            <a:ext cx="2143125" cy="27575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7624" y="634076"/>
            <a:ext cx="7670800" cy="109947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Книги ученого А</a:t>
            </a:r>
            <a:r>
              <a:rPr lang="ru-RU" sz="5400" b="1" dirty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Брема </a:t>
            </a:r>
            <a:endParaRPr lang="ru-RU" sz="5400" b="1" dirty="0">
              <a:solidFill>
                <a:srgbClr val="FFC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642" y="2187611"/>
            <a:ext cx="10141782" cy="42163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Книга </a:t>
            </a:r>
            <a:r>
              <a:rPr lang="ru-RU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ученого и </a:t>
            </a:r>
            <a:r>
              <a:rPr lang="ru-RU" b="1" dirty="0" err="1">
                <a:solidFill>
                  <a:srgbClr val="00B0F0"/>
                </a:solidFill>
                <a:latin typeface="Segoe Print" panose="02000600000000000000" pitchFamily="2" charset="0"/>
              </a:rPr>
              <a:t>путешествеенника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 А. Брема «Жизнь животных</a:t>
            </a:r>
            <a:r>
              <a:rPr lang="ru-RU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», на котором хотелось бы остановиться.</a:t>
            </a:r>
            <a:endParaRPr lang="ru-RU" b="1" dirty="0">
              <a:solidFill>
                <a:srgbClr val="00B0F0"/>
              </a:solidFill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Сама 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жизнь Альфреда Брема напоминает увлекательный роман, столько приключений выпали на </a:t>
            </a:r>
            <a:r>
              <a:rPr lang="ru-RU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этого человека. 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Отец привил сыну интерес к изучению природы. </a:t>
            </a:r>
            <a:r>
              <a:rPr lang="ru-RU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Ему 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не было и двадцати лет, когда он </a:t>
            </a:r>
            <a:r>
              <a:rPr lang="ru-RU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отправился 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в путешествие по Африке. Оно продолжалось почти три года, во время которых они проплыли на </a:t>
            </a:r>
            <a:r>
              <a:rPr lang="ru-RU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лодке 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вдоль всего русла Нила, собрали обширные коллекции животных и растений, а также и живых зверей для </a:t>
            </a:r>
            <a:r>
              <a:rPr lang="ru-RU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зоопарка. </a:t>
            </a:r>
            <a:r>
              <a:rPr lang="ru-RU" b="1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Уже 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150 лет входит в список лучших рассказов о путешествиях всех времен и народов.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42" y="168311"/>
            <a:ext cx="2153483" cy="1882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8875" y="634076"/>
            <a:ext cx="2143125" cy="25352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43026734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113</TotalTime>
  <Words>1217</Words>
  <Application>Microsoft Office PowerPoint</Application>
  <PresentationFormat>Широкоэкранный</PresentationFormat>
  <Paragraphs>55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Cambria Math</vt:lpstr>
      <vt:lpstr>Segoe Print</vt:lpstr>
      <vt:lpstr>Trebuchet MS</vt:lpstr>
      <vt:lpstr>Берлин</vt:lpstr>
      <vt:lpstr>  Первое понятие о НПЛ</vt:lpstr>
      <vt:lpstr>  Цели и Задачи урока:  </vt:lpstr>
      <vt:lpstr>Научно-популярная литература</vt:lpstr>
      <vt:lpstr>Наука, что это такое</vt:lpstr>
      <vt:lpstr> Понятия «научная» и  «познавательная» </vt:lpstr>
      <vt:lpstr>Пишут ученые</vt:lpstr>
      <vt:lpstr>Пропаганда в науке</vt:lpstr>
      <vt:lpstr>Книги К.А.Тимирязева</vt:lpstr>
      <vt:lpstr>Книги ученого А. Брема </vt:lpstr>
      <vt:lpstr>Книги Ж. Верна</vt:lpstr>
      <vt:lpstr>Предсказания Жюля Верна</vt:lpstr>
      <vt:lpstr>Научно-популярные журналы</vt:lpstr>
      <vt:lpstr>Образовательные  сайты</vt:lpstr>
      <vt:lpstr> Рефлексия   «Заверши фразу» </vt:lpstr>
      <vt:lpstr> 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Первое понятие о НПЛ</dc:title>
  <dc:creator>Пользователь</dc:creator>
  <cp:lastModifiedBy>Пользователь</cp:lastModifiedBy>
  <cp:revision>15</cp:revision>
  <dcterms:created xsi:type="dcterms:W3CDTF">2021-02-09T10:52:30Z</dcterms:created>
  <dcterms:modified xsi:type="dcterms:W3CDTF">2021-02-17T11:05:21Z</dcterms:modified>
</cp:coreProperties>
</file>