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58" r:id="rId5"/>
    <p:sldId id="260" r:id="rId6"/>
    <p:sldId id="278" r:id="rId7"/>
    <p:sldId id="279" r:id="rId8"/>
    <p:sldId id="261" r:id="rId9"/>
    <p:sldId id="262" r:id="rId10"/>
    <p:sldId id="263" r:id="rId11"/>
    <p:sldId id="285" r:id="rId12"/>
    <p:sldId id="264" r:id="rId13"/>
    <p:sldId id="265" r:id="rId14"/>
    <p:sldId id="280" r:id="rId15"/>
    <p:sldId id="266" r:id="rId16"/>
    <p:sldId id="267" r:id="rId17"/>
    <p:sldId id="276" r:id="rId18"/>
    <p:sldId id="277" r:id="rId19"/>
    <p:sldId id="287" r:id="rId20"/>
    <p:sldId id="288" r:id="rId21"/>
    <p:sldId id="289" r:id="rId22"/>
    <p:sldId id="268" r:id="rId23"/>
    <p:sldId id="272" r:id="rId24"/>
    <p:sldId id="274" r:id="rId25"/>
    <p:sldId id="273" r:id="rId26"/>
    <p:sldId id="269" r:id="rId27"/>
    <p:sldId id="270" r:id="rId28"/>
    <p:sldId id="283" r:id="rId29"/>
    <p:sldId id="284" r:id="rId30"/>
    <p:sldId id="281" r:id="rId31"/>
    <p:sldId id="275" r:id="rId32"/>
    <p:sldId id="282" r:id="rId33"/>
    <p:sldId id="286"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8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6734267D-C3D7-486D-B418-90D34E4961C5}" type="datetimeFigureOut">
              <a:rPr lang="ru-RU" smtClean="0"/>
              <a:t>30.11.2020</a:t>
            </a:fld>
            <a:endParaRPr lang="ru-RU"/>
          </a:p>
        </p:txBody>
      </p:sp>
      <p:sp>
        <p:nvSpPr>
          <p:cNvPr id="5" name="Footer Placeholder 4"/>
          <p:cNvSpPr>
            <a:spLocks noGrp="1"/>
          </p:cNvSpPr>
          <p:nvPr>
            <p:ph type="ftr" sz="quarter" idx="11"/>
          </p:nvPr>
        </p:nvSpPr>
        <p:spPr>
          <a:xfrm>
            <a:off x="1371600" y="4323845"/>
            <a:ext cx="6400800" cy="365125"/>
          </a:xfrm>
        </p:spPr>
        <p:txBody>
          <a:bodyPr/>
          <a:lstStyle/>
          <a:p>
            <a:endParaRPr lang="ru-RU"/>
          </a:p>
        </p:txBody>
      </p:sp>
      <p:sp>
        <p:nvSpPr>
          <p:cNvPr id="6" name="Slide Number Placeholder 5"/>
          <p:cNvSpPr>
            <a:spLocks noGrp="1"/>
          </p:cNvSpPr>
          <p:nvPr>
            <p:ph type="sldNum" sz="quarter" idx="12"/>
          </p:nvPr>
        </p:nvSpPr>
        <p:spPr>
          <a:xfrm>
            <a:off x="8077200" y="1430866"/>
            <a:ext cx="2743200" cy="365125"/>
          </a:xfrm>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275099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734267D-C3D7-486D-B418-90D34E4961C5}" type="datetimeFigureOut">
              <a:rPr lang="ru-RU" smtClean="0"/>
              <a:t>30.11.2020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4169308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734267D-C3D7-486D-B418-90D34E4961C5}" type="datetimeFigureOut">
              <a:rPr lang="ru-RU" smtClean="0"/>
              <a:t>30.11.2020</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570561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734267D-C3D7-486D-B418-90D34E4961C5}" type="datetimeFigureOut">
              <a:rPr lang="ru-RU" smtClean="0"/>
              <a:t>30.11.2020</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C2150EBA-5AAF-49AE-ACAA-877B01A5DB76}" type="slidenum">
              <a:rPr lang="ru-RU" smtClean="0"/>
              <a:t>‹#›</a:t>
            </a:fld>
            <a:endParaRPr lang="ru-RU"/>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33590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734267D-C3D7-486D-B418-90D34E4961C5}" type="datetimeFigureOut">
              <a:rPr lang="ru-RU" smtClean="0"/>
              <a:t>30.11.2020</a:t>
            </a:fld>
            <a:endParaRPr lang="ru-RU"/>
          </a:p>
        </p:txBody>
      </p:sp>
      <p:sp>
        <p:nvSpPr>
          <p:cNvPr id="6" name="Footer Placeholder 5"/>
          <p:cNvSpPr>
            <a:spLocks noGrp="1"/>
          </p:cNvSpPr>
          <p:nvPr>
            <p:ph type="ftr" sz="quarter" idx="11"/>
          </p:nvPr>
        </p:nvSpPr>
        <p:spPr>
          <a:xfrm>
            <a:off x="685800" y="378883"/>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423937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6734267D-C3D7-486D-B418-90D34E4961C5}" type="datetimeFigureOut">
              <a:rPr lang="ru-RU" smtClean="0"/>
              <a:t>30.11.2020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2239668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6734267D-C3D7-486D-B418-90D34E4961C5}" type="datetimeFigureOut">
              <a:rPr lang="ru-RU" smtClean="0"/>
              <a:t>30.11.2020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582869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734267D-C3D7-486D-B418-90D34E4961C5}" type="datetimeFigureOut">
              <a:rPr lang="ru-RU" smtClean="0"/>
              <a:t>30.11.2020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3006909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6734267D-C3D7-486D-B418-90D34E4961C5}" type="datetimeFigureOut">
              <a:rPr lang="ru-RU" smtClean="0"/>
              <a:t>30.11.2020</a:t>
            </a:fld>
            <a:endParaRPr lang="ru-RU"/>
          </a:p>
        </p:txBody>
      </p:sp>
      <p:sp>
        <p:nvSpPr>
          <p:cNvPr id="5" name="Footer Placeholder 4"/>
          <p:cNvSpPr>
            <a:spLocks noGrp="1"/>
          </p:cNvSpPr>
          <p:nvPr>
            <p:ph type="ftr" sz="quarter" idx="11"/>
          </p:nvPr>
        </p:nvSpPr>
        <p:spPr>
          <a:xfrm>
            <a:off x="685800" y="381000"/>
            <a:ext cx="6991492" cy="36512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1147091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734267D-C3D7-486D-B418-90D34E4961C5}" type="datetimeFigureOut">
              <a:rPr lang="ru-RU" smtClean="0"/>
              <a:t>30.11.2020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937697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6734267D-C3D7-486D-B418-90D34E4961C5}" type="datetimeFigureOut">
              <a:rPr lang="ru-RU" smtClean="0"/>
              <a:t>30.11.2020</a:t>
            </a:fld>
            <a:endParaRPr lang="ru-RU"/>
          </a:p>
        </p:txBody>
      </p:sp>
      <p:sp>
        <p:nvSpPr>
          <p:cNvPr id="5" name="Footer Placeholder 4"/>
          <p:cNvSpPr>
            <a:spLocks noGrp="1"/>
          </p:cNvSpPr>
          <p:nvPr>
            <p:ph type="ftr" sz="quarter" idx="11"/>
          </p:nvPr>
        </p:nvSpPr>
        <p:spPr>
          <a:xfrm>
            <a:off x="685800" y="381001"/>
            <a:ext cx="6991492" cy="36406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3993968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734267D-C3D7-486D-B418-90D34E4961C5}" type="datetimeFigureOut">
              <a:rPr lang="ru-RU" smtClean="0"/>
              <a:t>30.11.2020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1467488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734267D-C3D7-486D-B418-90D34E4961C5}" type="datetimeFigureOut">
              <a:rPr lang="ru-RU" smtClean="0"/>
              <a:t>30.11.2020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122583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734267D-C3D7-486D-B418-90D34E4961C5}" type="datetimeFigureOut">
              <a:rPr lang="ru-RU" smtClean="0"/>
              <a:t>30.11.2020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441793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34267D-C3D7-486D-B418-90D34E4961C5}" type="datetimeFigureOut">
              <a:rPr lang="ru-RU" smtClean="0"/>
              <a:t>30.11.2020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1324241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734267D-C3D7-486D-B418-90D34E4961C5}" type="datetimeFigureOut">
              <a:rPr lang="ru-RU" smtClean="0"/>
              <a:t>30.11.2020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1123886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734267D-C3D7-486D-B418-90D34E4961C5}" type="datetimeFigureOut">
              <a:rPr lang="ru-RU" smtClean="0"/>
              <a:t>30.11.2020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2150EBA-5AAF-49AE-ACAA-877B01A5DB76}" type="slidenum">
              <a:rPr lang="ru-RU" smtClean="0"/>
              <a:t>‹#›</a:t>
            </a:fld>
            <a:endParaRPr lang="ru-RU"/>
          </a:p>
        </p:txBody>
      </p:sp>
    </p:spTree>
    <p:extLst>
      <p:ext uri="{BB962C8B-B14F-4D97-AF65-F5344CB8AC3E}">
        <p14:creationId xmlns:p14="http://schemas.microsoft.com/office/powerpoint/2010/main" val="1009596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734267D-C3D7-486D-B418-90D34E4961C5}" type="datetimeFigureOut">
              <a:rPr lang="ru-RU" smtClean="0"/>
              <a:t>30.11.2020</a:t>
            </a:fld>
            <a:endParaRPr lang="ru-RU"/>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2150EBA-5AAF-49AE-ACAA-877B01A5DB76}" type="slidenum">
              <a:rPr lang="ru-RU" smtClean="0"/>
              <a:t>‹#›</a:t>
            </a:fld>
            <a:endParaRPr lang="ru-RU"/>
          </a:p>
        </p:txBody>
      </p:sp>
    </p:spTree>
    <p:extLst>
      <p:ext uri="{BB962C8B-B14F-4D97-AF65-F5344CB8AC3E}">
        <p14:creationId xmlns:p14="http://schemas.microsoft.com/office/powerpoint/2010/main" val="11592103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0.png"/><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image" Target="../media/image66.png"/><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2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763367" y="419100"/>
            <a:ext cx="7581900" cy="4694239"/>
          </a:xfrm>
        </p:spPr>
        <p:txBody>
          <a:bodyPr>
            <a:normAutofit fontScale="90000"/>
            <a:scene3d>
              <a:camera prst="orthographicFront"/>
              <a:lightRig rig="soft" dir="t">
                <a:rot lat="0" lon="0" rev="15600000"/>
              </a:lightRig>
            </a:scene3d>
            <a:sp3d extrusionH="57150" prstMaterial="softEdge">
              <a:bevelT w="25400" h="38100"/>
            </a:sp3d>
          </a:bodyPr>
          <a:lstStyle/>
          <a:p>
            <a:pPr algn="ctr">
              <a:spcAft>
                <a:spcPts val="0"/>
              </a:spcAft>
              <a:tabLst>
                <a:tab pos="4994275" algn="l"/>
              </a:tabLst>
            </a:pPr>
            <a:r>
              <a:rPr lang="ru-RU" b="1" dirty="0" smtClean="0">
                <a:ln/>
                <a:solidFill>
                  <a:schemeClr val="accent4"/>
                </a:solidFill>
                <a:latin typeface="Times New Roman" panose="02020603050405020304" pitchFamily="18" charset="0"/>
                <a:ea typeface="Times New Roman" panose="02020603050405020304" pitchFamily="18" charset="0"/>
              </a:rPr>
              <a:t/>
            </a:r>
            <a:br>
              <a:rPr lang="ru-RU" b="1" dirty="0" smtClean="0">
                <a:ln/>
                <a:solidFill>
                  <a:schemeClr val="accent4"/>
                </a:solidFill>
                <a:latin typeface="Times New Roman" panose="02020603050405020304" pitchFamily="18" charset="0"/>
                <a:ea typeface="Times New Roman" panose="02020603050405020304" pitchFamily="18" charset="0"/>
              </a:rPr>
            </a:br>
            <a:r>
              <a:rPr lang="ru-RU" b="1" dirty="0">
                <a:ln/>
                <a:solidFill>
                  <a:schemeClr val="accent4"/>
                </a:solidFill>
                <a:latin typeface="Times New Roman" panose="02020603050405020304" pitchFamily="18" charset="0"/>
                <a:ea typeface="Times New Roman" panose="02020603050405020304" pitchFamily="18" charset="0"/>
              </a:rPr>
              <a:t/>
            </a:r>
            <a:br>
              <a:rPr lang="ru-RU" b="1" dirty="0">
                <a:ln/>
                <a:solidFill>
                  <a:schemeClr val="accent4"/>
                </a:solidFill>
                <a:latin typeface="Times New Roman" panose="02020603050405020304" pitchFamily="18" charset="0"/>
                <a:ea typeface="Times New Roman" panose="02020603050405020304" pitchFamily="18" charset="0"/>
              </a:rPr>
            </a:br>
            <a:r>
              <a:rPr lang="ru-RU" b="1" dirty="0" smtClean="0">
                <a:ln/>
                <a:solidFill>
                  <a:schemeClr val="accent4"/>
                </a:solidFill>
                <a:latin typeface="Times New Roman" panose="02020603050405020304" pitchFamily="18" charset="0"/>
                <a:ea typeface="Times New Roman" panose="02020603050405020304" pitchFamily="18" charset="0"/>
              </a:rPr>
              <a:t/>
            </a:r>
            <a:br>
              <a:rPr lang="ru-RU" b="1" dirty="0" smtClean="0">
                <a:ln/>
                <a:solidFill>
                  <a:schemeClr val="accent4"/>
                </a:solidFill>
                <a:latin typeface="Times New Roman" panose="02020603050405020304" pitchFamily="18" charset="0"/>
                <a:ea typeface="Times New Roman" panose="02020603050405020304" pitchFamily="18" charset="0"/>
              </a:rPr>
            </a:br>
            <a:r>
              <a:rPr lang="ru-RU" b="1" dirty="0">
                <a:ln/>
                <a:solidFill>
                  <a:schemeClr val="accent4"/>
                </a:solidFill>
                <a:latin typeface="Times New Roman" panose="02020603050405020304" pitchFamily="18" charset="0"/>
                <a:ea typeface="Times New Roman" panose="02020603050405020304" pitchFamily="18" charset="0"/>
              </a:rPr>
              <a:t/>
            </a:r>
            <a:br>
              <a:rPr lang="ru-RU" b="1" dirty="0">
                <a:ln/>
                <a:solidFill>
                  <a:schemeClr val="accent4"/>
                </a:solidFill>
                <a:latin typeface="Times New Roman" panose="02020603050405020304" pitchFamily="18" charset="0"/>
                <a:ea typeface="Times New Roman" panose="02020603050405020304" pitchFamily="18" charset="0"/>
              </a:rPr>
            </a:br>
            <a:r>
              <a:rPr lang="ru-RU" b="1" dirty="0" smtClean="0">
                <a:ln/>
                <a:solidFill>
                  <a:schemeClr val="accent4"/>
                </a:solidFill>
                <a:latin typeface="Times New Roman" panose="02020603050405020304" pitchFamily="18" charset="0"/>
                <a:ea typeface="Times New Roman" panose="02020603050405020304" pitchFamily="18" charset="0"/>
              </a:rPr>
              <a:t/>
            </a:r>
            <a:br>
              <a:rPr lang="ru-RU" b="1" dirty="0" smtClean="0">
                <a:ln/>
                <a:solidFill>
                  <a:schemeClr val="accent4"/>
                </a:solidFill>
                <a:latin typeface="Times New Roman" panose="02020603050405020304" pitchFamily="18" charset="0"/>
                <a:ea typeface="Times New Roman" panose="02020603050405020304" pitchFamily="18" charset="0"/>
              </a:rPr>
            </a:br>
            <a:r>
              <a:rPr lang="ru-RU" sz="5300" b="1" dirty="0" smtClean="0">
                <a:ln/>
                <a:solidFill>
                  <a:schemeClr val="accent4"/>
                </a:solidFill>
                <a:latin typeface="Gabriola" panose="04040605051002020D02" pitchFamily="82" charset="0"/>
                <a:ea typeface="Times New Roman" panose="02020603050405020304" pitchFamily="18" charset="0"/>
              </a:rPr>
              <a:t/>
            </a:r>
            <a:br>
              <a:rPr lang="ru-RU" sz="5300" b="1" dirty="0" smtClean="0">
                <a:ln/>
                <a:solidFill>
                  <a:schemeClr val="accent4"/>
                </a:solidFill>
                <a:latin typeface="Gabriola" panose="04040605051002020D02" pitchFamily="82" charset="0"/>
                <a:ea typeface="Times New Roman" panose="02020603050405020304" pitchFamily="18" charset="0"/>
              </a:rPr>
            </a:br>
            <a:r>
              <a:rPr lang="ru-RU" sz="5300" b="1" dirty="0" smtClean="0">
                <a:ln/>
                <a:solidFill>
                  <a:schemeClr val="accent4"/>
                </a:solidFill>
                <a:latin typeface="Gabriola" panose="04040605051002020D02" pitchFamily="82" charset="0"/>
                <a:ea typeface="Times New Roman" panose="02020603050405020304" pitchFamily="18" charset="0"/>
              </a:rPr>
              <a:t/>
            </a:r>
            <a:br>
              <a:rPr lang="ru-RU" sz="5300" b="1" dirty="0" smtClean="0">
                <a:ln/>
                <a:solidFill>
                  <a:schemeClr val="accent4"/>
                </a:solidFill>
                <a:latin typeface="Gabriola" panose="04040605051002020D02" pitchFamily="82" charset="0"/>
                <a:ea typeface="Times New Roman" panose="02020603050405020304" pitchFamily="18" charset="0"/>
              </a:rPr>
            </a:br>
            <a:r>
              <a:rPr lang="ru-RU" b="1" dirty="0" smtClean="0">
                <a:ln/>
                <a:solidFill>
                  <a:schemeClr val="accent4"/>
                </a:solidFill>
                <a:latin typeface="Times New Roman" panose="02020603050405020304" pitchFamily="18" charset="0"/>
                <a:ea typeface="Times New Roman" panose="02020603050405020304" pitchFamily="18" charset="0"/>
              </a:rPr>
              <a:t>Разрешите представить - </a:t>
            </a:r>
            <a:r>
              <a:rPr lang="ru-RU" sz="5300" b="1" cap="none" dirty="0" smtClean="0">
                <a:ln w="12700">
                  <a:solidFill>
                    <a:schemeClr val="accent5"/>
                  </a:solidFill>
                  <a:prstDash val="solid"/>
                </a:ln>
                <a:pattFill prst="ltDnDiag">
                  <a:fgClr>
                    <a:schemeClr val="accent5">
                      <a:lumMod val="60000"/>
                      <a:lumOff val="40000"/>
                    </a:schemeClr>
                  </a:fgClr>
                  <a:bgClr>
                    <a:schemeClr val="bg1"/>
                  </a:bgClr>
                </a:pattFill>
                <a:latin typeface="Segoe Script" panose="020B0504020000000003" pitchFamily="34" charset="0"/>
                <a:ea typeface="Times New Roman" panose="02020603050405020304" pitchFamily="18" charset="0"/>
              </a:rPr>
              <a:t>Капитан животного мира –</a:t>
            </a:r>
            <a:r>
              <a:rPr lang="ru-RU" sz="5300" b="1" dirty="0" smtClean="0">
                <a:ln/>
                <a:solidFill>
                  <a:schemeClr val="accent4"/>
                </a:solidFill>
                <a:latin typeface="Segoe Script" panose="020B0504020000000003" pitchFamily="34" charset="0"/>
                <a:ea typeface="Times New Roman" panose="02020603050405020304" pitchFamily="18" charset="0"/>
              </a:rPr>
              <a:t> </a:t>
            </a:r>
            <a:r>
              <a:rPr lang="ru-RU" sz="8000" b="1" cap="none"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rPr>
              <a:t>Максим Зверев</a:t>
            </a:r>
            <a:r>
              <a:rPr lang="ru-RU" sz="8000" b="1" dirty="0" smtClean="0">
                <a:ln/>
                <a:solidFill>
                  <a:schemeClr val="accent4"/>
                </a:solidFill>
                <a:latin typeface="Times New Roman" panose="02020603050405020304" pitchFamily="18" charset="0"/>
                <a:ea typeface="Times New Roman" panose="02020603050405020304" pitchFamily="18" charset="0"/>
              </a:rPr>
              <a:t> </a:t>
            </a:r>
            <a:r>
              <a:rPr lang="ru-RU" b="1" dirty="0" smtClean="0">
                <a:ln/>
                <a:solidFill>
                  <a:schemeClr val="accent4"/>
                </a:solidFill>
                <a:latin typeface="Times New Roman" panose="02020603050405020304" pitchFamily="18" charset="0"/>
                <a:ea typeface="Times New Roman" panose="02020603050405020304" pitchFamily="18" charset="0"/>
              </a:rPr>
              <a:t/>
            </a:r>
            <a:br>
              <a:rPr lang="ru-RU" b="1" dirty="0" smtClean="0">
                <a:ln/>
                <a:solidFill>
                  <a:schemeClr val="accent4"/>
                </a:solidFill>
                <a:latin typeface="Times New Roman" panose="02020603050405020304" pitchFamily="18" charset="0"/>
                <a:ea typeface="Times New Roman" panose="02020603050405020304" pitchFamily="18" charset="0"/>
              </a:rPr>
            </a:br>
            <a:endParaRPr lang="ru-RU" b="1" dirty="0">
              <a:ln/>
              <a:solidFill>
                <a:schemeClr val="accent4"/>
              </a:solidFill>
            </a:endParaRPr>
          </a:p>
        </p:txBody>
      </p:sp>
      <p:sp>
        <p:nvSpPr>
          <p:cNvPr id="3" name="Подзаголовок 2"/>
          <p:cNvSpPr>
            <a:spLocks noGrp="1"/>
          </p:cNvSpPr>
          <p:nvPr>
            <p:ph type="subTitle" idx="1"/>
          </p:nvPr>
        </p:nvSpPr>
        <p:spPr>
          <a:xfrm>
            <a:off x="6414367" y="6092187"/>
            <a:ext cx="3835400" cy="624924"/>
          </a:xfrm>
        </p:spPr>
        <p:txBody>
          <a:bodyPr>
            <a:noAutofit/>
          </a:bodyPr>
          <a:lstStyle/>
          <a:p>
            <a:r>
              <a:rPr lang="ru-RU" sz="2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ea typeface="Times New Roman" panose="02020603050405020304" pitchFamily="18" charset="0"/>
              </a:rPr>
              <a:t>/125 лет М. Д. Звереву</a:t>
            </a:r>
            <a:endParaRPr lang="ru-RU" sz="2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endParaRPr lang="ru-RU"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4" name="Прямоугольник 3"/>
          <p:cNvSpPr/>
          <p:nvPr/>
        </p:nvSpPr>
        <p:spPr>
          <a:xfrm>
            <a:off x="5443684" y="4604390"/>
            <a:ext cx="6221265" cy="124649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ru-RU" sz="3200" b="1" cap="all" dirty="0">
                <a:ln/>
                <a:solidFill>
                  <a:srgbClr val="4A9BDC">
                    <a:lumMod val="50000"/>
                  </a:srgbClr>
                </a:solidFill>
                <a:latin typeface="Gabriola" panose="04040605051002020D02" pitchFamily="82" charset="0"/>
                <a:ea typeface="Times New Roman" panose="02020603050405020304" pitchFamily="18" charset="0"/>
                <a:cs typeface="+mj-cs"/>
              </a:rPr>
              <a:t>Всемирный день животных:</a:t>
            </a:r>
            <a:br>
              <a:rPr lang="ru-RU" sz="3200" b="1" cap="all" dirty="0">
                <a:ln/>
                <a:solidFill>
                  <a:srgbClr val="4A9BDC">
                    <a:lumMod val="50000"/>
                  </a:srgbClr>
                </a:solidFill>
                <a:latin typeface="Gabriola" panose="04040605051002020D02" pitchFamily="82" charset="0"/>
                <a:ea typeface="Times New Roman" panose="02020603050405020304" pitchFamily="18" charset="0"/>
                <a:cs typeface="+mj-cs"/>
              </a:rPr>
            </a:br>
            <a:r>
              <a:rPr lang="ru-RU" sz="3200" b="1" cap="all" dirty="0" err="1">
                <a:ln/>
                <a:solidFill>
                  <a:srgbClr val="4A9BDC">
                    <a:lumMod val="50000"/>
                  </a:srgbClr>
                </a:solidFill>
                <a:latin typeface="Gabriola" panose="04040605051002020D02" pitchFamily="82" charset="0"/>
                <a:ea typeface="Times New Roman" panose="02020603050405020304" pitchFamily="18" charset="0"/>
                <a:cs typeface="+mj-cs"/>
              </a:rPr>
              <a:t>Буктрейлер</a:t>
            </a:r>
            <a:r>
              <a:rPr lang="ru-RU" sz="3200" b="1" cap="all" dirty="0">
                <a:ln/>
                <a:solidFill>
                  <a:srgbClr val="4A9BDC">
                    <a:lumMod val="50000"/>
                  </a:srgbClr>
                </a:solidFill>
                <a:latin typeface="Gabriola" panose="04040605051002020D02" pitchFamily="82" charset="0"/>
                <a:ea typeface="Times New Roman" panose="02020603050405020304" pitchFamily="18" charset="0"/>
                <a:cs typeface="+mj-cs"/>
              </a:rPr>
              <a:t>:</a:t>
            </a:r>
            <a:r>
              <a:rPr lang="ru-RU" sz="3200" b="1" cap="all" dirty="0">
                <a:ln/>
                <a:solidFill>
                  <a:srgbClr val="81BB42"/>
                </a:solidFill>
                <a:latin typeface="Gabriola" panose="04040605051002020D02" pitchFamily="82" charset="0"/>
                <a:ea typeface="Times New Roman" panose="02020603050405020304" pitchFamily="18" charset="0"/>
                <a:cs typeface="+mj-cs"/>
              </a:rPr>
              <a:t/>
            </a:r>
            <a:br>
              <a:rPr lang="ru-RU" sz="3200" b="1" cap="all" dirty="0">
                <a:ln/>
                <a:solidFill>
                  <a:srgbClr val="81BB42"/>
                </a:solidFill>
                <a:latin typeface="Gabriola" panose="04040605051002020D02" pitchFamily="82" charset="0"/>
                <a:ea typeface="Times New Roman" panose="02020603050405020304" pitchFamily="18" charset="0"/>
                <a:cs typeface="+mj-cs"/>
              </a:rPr>
            </a:br>
            <a:endParaRPr lang="ru-RU" sz="1050" dirty="0"/>
          </a:p>
        </p:txBody>
      </p:sp>
      <p:pic>
        <p:nvPicPr>
          <p:cNvPr id="5" name="Рисунок 4"/>
          <p:cNvPicPr>
            <a:picLocks noChangeAspect="1"/>
          </p:cNvPicPr>
          <p:nvPr/>
        </p:nvPicPr>
        <p:blipFill>
          <a:blip r:embed="rId2"/>
          <a:stretch>
            <a:fillRect/>
          </a:stretch>
        </p:blipFill>
        <p:spPr>
          <a:xfrm>
            <a:off x="101600" y="304801"/>
            <a:ext cx="4686300" cy="6235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64072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4" presetClass="entr" presetSubtype="5"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vertical)">
                                      <p:cBhvr>
                                        <p:cTn id="11" dur="750"/>
                                        <p:tgtEl>
                                          <p:spTgt spid="5"/>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childTnLst>
                                </p:cTn>
                              </p:par>
                            </p:childTnLst>
                          </p:cTn>
                        </p:par>
                        <p:par>
                          <p:cTn id="16" fill="hold">
                            <p:stCondLst>
                              <p:cond delay="2250"/>
                            </p:stCondLst>
                            <p:childTnLst>
                              <p:par>
                                <p:cTn id="17" presetID="16" presetClass="entr" presetSubtype="21"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611973"/>
            <a:ext cx="8610600" cy="1293028"/>
          </a:xfrm>
        </p:spPr>
        <p:txBody>
          <a:bodyPr>
            <a:noAutofit/>
          </a:bodyPr>
          <a:lstStyle/>
          <a:p>
            <a:pPr algn="ctr"/>
            <a:r>
              <a:rPr lang="ru-RU" sz="6000" b="1" dirty="0" smtClean="0">
                <a:solidFill>
                  <a:schemeClr val="accent1"/>
                </a:solidFill>
              </a:rPr>
              <a:t/>
            </a:r>
            <a:br>
              <a:rPr lang="ru-RU" sz="6000" b="1" dirty="0" smtClean="0">
                <a:solidFill>
                  <a:schemeClr val="accent1"/>
                </a:solidFill>
              </a:rPr>
            </a:br>
            <a:r>
              <a:rPr lang="ru-RU" sz="6000" b="1" dirty="0" smtClean="0">
                <a:solidFill>
                  <a:schemeClr val="accent1"/>
                </a:solidFill>
              </a:rPr>
              <a:t>ГУЛАГ</a:t>
            </a:r>
            <a:r>
              <a:rPr lang="ru-RU" sz="6000" b="1" dirty="0">
                <a:solidFill>
                  <a:schemeClr val="accent1"/>
                </a:solidFill>
              </a:rPr>
              <a:t/>
            </a:r>
            <a:br>
              <a:rPr lang="ru-RU" sz="6000" b="1" dirty="0">
                <a:solidFill>
                  <a:schemeClr val="accent1"/>
                </a:solidFill>
              </a:rPr>
            </a:br>
            <a:endParaRPr lang="ru-RU" sz="6000" b="1" dirty="0">
              <a:solidFill>
                <a:schemeClr val="accent1"/>
              </a:solidFill>
            </a:endParaRPr>
          </a:p>
        </p:txBody>
      </p:sp>
      <p:sp>
        <p:nvSpPr>
          <p:cNvPr id="3" name="Объект 2"/>
          <p:cNvSpPr>
            <a:spLocks noGrp="1"/>
          </p:cNvSpPr>
          <p:nvPr>
            <p:ph idx="1"/>
          </p:nvPr>
        </p:nvSpPr>
        <p:spPr>
          <a:xfrm>
            <a:off x="241300" y="2194560"/>
            <a:ext cx="11684000" cy="4024125"/>
          </a:xfrm>
        </p:spPr>
        <p:txBody>
          <a:bodyPr>
            <a:normAutofit/>
          </a:bodyPr>
          <a:lstStyle/>
          <a:p>
            <a:pPr marL="0" indent="0">
              <a:buNone/>
            </a:pPr>
            <a:r>
              <a:rPr lang="ru-RU" sz="2400" b="1" dirty="0" smtClean="0">
                <a:solidFill>
                  <a:srgbClr val="7030A0"/>
                </a:solidFill>
              </a:rPr>
              <a:t>Как </a:t>
            </a:r>
            <a:r>
              <a:rPr lang="ru-RU" sz="2400" b="1" dirty="0">
                <a:solidFill>
                  <a:srgbClr val="7030A0"/>
                </a:solidFill>
              </a:rPr>
              <a:t>бывшего прапорщика царской армии в 1933 году Зверева должны были арестовать, но по заступничеству своего </a:t>
            </a:r>
            <a:r>
              <a:rPr lang="ru-RU" sz="2400" b="1" dirty="0" smtClean="0">
                <a:solidFill>
                  <a:srgbClr val="7030A0"/>
                </a:solidFill>
              </a:rPr>
              <a:t>начальника, </a:t>
            </a:r>
            <a:r>
              <a:rPr lang="ru-RU" sz="2400" b="1" dirty="0">
                <a:solidFill>
                  <a:srgbClr val="7030A0"/>
                </a:solidFill>
              </a:rPr>
              <a:t>сказавшего, что Зверев является единственным наличным специалистом-зоологом этого направления и без него работа с зоосадом полностью развалится, писатель «числился» в ГУЛАГе, но работал в зоосаде и жил дома, отдавая всю зарплату государству. По официальной справке, Зверев был арестован 20 января 1933 года и осужден Коллегией ОГПУ </a:t>
            </a:r>
            <a:r>
              <a:rPr lang="ru-RU" sz="2400" b="1" dirty="0" smtClean="0">
                <a:solidFill>
                  <a:srgbClr val="7030A0"/>
                </a:solidFill>
              </a:rPr>
              <a:t>на </a:t>
            </a:r>
            <a:r>
              <a:rPr lang="ru-RU" sz="2400" b="1" dirty="0">
                <a:solidFill>
                  <a:srgbClr val="7030A0"/>
                </a:solidFill>
              </a:rPr>
              <a:t>10 лет лишения свободы. </a:t>
            </a:r>
            <a:r>
              <a:rPr lang="ru-RU" sz="2400" b="1" dirty="0" smtClean="0">
                <a:solidFill>
                  <a:srgbClr val="7030A0"/>
                </a:solidFill>
              </a:rPr>
              <a:t>Судимость </a:t>
            </a:r>
            <a:r>
              <a:rPr lang="ru-RU" sz="2400" b="1" dirty="0">
                <a:solidFill>
                  <a:srgbClr val="7030A0"/>
                </a:solidFill>
              </a:rPr>
              <a:t>была снята Определением Военной Коллегии Верховного суда СССР от 29 июля 1958 года, за отсутствием состава преступления.</a:t>
            </a:r>
          </a:p>
          <a:p>
            <a:pPr marL="0" indent="0">
              <a:buNone/>
            </a:pPr>
            <a:endParaRPr lang="ru-RU" dirty="0"/>
          </a:p>
        </p:txBody>
      </p:sp>
      <p:pic>
        <p:nvPicPr>
          <p:cNvPr id="5" name="Рисунок 4"/>
          <p:cNvPicPr>
            <a:picLocks noChangeAspect="1"/>
          </p:cNvPicPr>
          <p:nvPr/>
        </p:nvPicPr>
        <p:blipFill rotWithShape="1">
          <a:blip r:embed="rId2"/>
          <a:srcRect l="44441" t="44724" r="13793"/>
          <a:stretch/>
        </p:blipFill>
        <p:spPr>
          <a:xfrm>
            <a:off x="1714500" y="195504"/>
            <a:ext cx="1549400" cy="15930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Рисунок 5"/>
          <p:cNvPicPr>
            <a:picLocks noChangeAspect="1"/>
          </p:cNvPicPr>
          <p:nvPr/>
        </p:nvPicPr>
        <p:blipFill rotWithShape="1">
          <a:blip r:embed="rId3"/>
          <a:srcRect l="9939" t="6347" r="53083" b="54501"/>
          <a:stretch/>
        </p:blipFill>
        <p:spPr>
          <a:xfrm>
            <a:off x="9499600" y="109711"/>
            <a:ext cx="2006600" cy="19975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58877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5"/>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1" presetClass="entr" presetSubtype="0" fill="hold" nodeType="afterEffect">
                                  <p:stCondLst>
                                    <p:cond delay="250"/>
                                  </p:stCondLst>
                                  <p:childTnLst>
                                    <p:set>
                                      <p:cBhvr>
                                        <p:cTn id="19" dur="1" fill="hold">
                                          <p:stCondLst>
                                            <p:cond delay="7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400" b="1" dirty="0" smtClean="0">
                <a:solidFill>
                  <a:schemeClr val="accent1"/>
                </a:solidFill>
              </a:rPr>
              <a:t>Простое везение и удача</a:t>
            </a:r>
            <a:endParaRPr lang="ru-RU" sz="4400" b="1" dirty="0">
              <a:solidFill>
                <a:schemeClr val="accent1"/>
              </a:solidFill>
            </a:endParaRPr>
          </a:p>
        </p:txBody>
      </p:sp>
      <p:sp>
        <p:nvSpPr>
          <p:cNvPr id="3" name="Объект 2"/>
          <p:cNvSpPr>
            <a:spLocks noGrp="1"/>
          </p:cNvSpPr>
          <p:nvPr>
            <p:ph idx="1"/>
          </p:nvPr>
        </p:nvSpPr>
        <p:spPr>
          <a:xfrm>
            <a:off x="419100" y="2194560"/>
            <a:ext cx="11087100" cy="4024125"/>
          </a:xfrm>
        </p:spPr>
        <p:txBody>
          <a:bodyPr/>
          <a:lstStyle/>
          <a:p>
            <a:pPr marL="0" indent="0">
              <a:buNone/>
            </a:pPr>
            <a:r>
              <a:rPr lang="ru-RU" b="1" dirty="0">
                <a:solidFill>
                  <a:srgbClr val="7030A0"/>
                </a:solidFill>
              </a:rPr>
              <a:t>Всю долгую и трудную жизнь М.Д. Звереву необыкновенно везло. Из многих сложных ситуаций он выходил целым и невредимым. То ему пришлось загонять в клетку вырвавшегося льва, то, схватив прыгнувшую с дерева дикую рысь, держать ее, пока не подоспела помощь. Два раза тонул, в третий раз чуть не погиб в бурю на </a:t>
            </a:r>
            <a:r>
              <a:rPr lang="ru-RU" b="1" dirty="0" err="1">
                <a:solidFill>
                  <a:srgbClr val="7030A0"/>
                </a:solidFill>
              </a:rPr>
              <a:t>Капчагайском</a:t>
            </a:r>
            <a:r>
              <a:rPr lang="ru-RU" b="1" dirty="0">
                <a:solidFill>
                  <a:srgbClr val="7030A0"/>
                </a:solidFill>
              </a:rPr>
              <a:t> море. Падал вместе с лошадью в пропасть. Даже Гулаг он прошел с наименьшими для себя неприятностями</a:t>
            </a:r>
            <a:r>
              <a:rPr lang="ru-RU" b="1" dirty="0" smtClean="0">
                <a:solidFill>
                  <a:srgbClr val="7030A0"/>
                </a:solidFill>
              </a:rPr>
              <a:t>.</a:t>
            </a:r>
          </a:p>
          <a:p>
            <a:pPr marL="0" indent="0">
              <a:buNone/>
            </a:pPr>
            <a:r>
              <a:rPr lang="ru-RU" b="1" dirty="0">
                <a:solidFill>
                  <a:srgbClr val="7030A0"/>
                </a:solidFill>
              </a:rPr>
              <a:t>Нет возможности перечислить все природоохранные статьи Зверева — их более тысячи. Они посвящены проблеме Арала, Балхаша, заповедному делу, защите редких видов животных. Только в защиту горных ельников он написал около 80 </a:t>
            </a:r>
            <a:r>
              <a:rPr lang="ru-RU" b="1" dirty="0" smtClean="0">
                <a:solidFill>
                  <a:srgbClr val="7030A0"/>
                </a:solidFill>
              </a:rPr>
              <a:t>статей.</a:t>
            </a:r>
            <a:endParaRPr lang="ru-RU" b="1" dirty="0">
              <a:solidFill>
                <a:srgbClr val="7030A0"/>
              </a:solidFill>
            </a:endParaRPr>
          </a:p>
        </p:txBody>
      </p:sp>
      <p:pic>
        <p:nvPicPr>
          <p:cNvPr id="4" name="Рисунок 3"/>
          <p:cNvPicPr>
            <a:picLocks noChangeAspect="1"/>
          </p:cNvPicPr>
          <p:nvPr/>
        </p:nvPicPr>
        <p:blipFill>
          <a:blip r:embed="rId2"/>
          <a:stretch>
            <a:fillRect/>
          </a:stretch>
        </p:blipFill>
        <p:spPr>
          <a:xfrm>
            <a:off x="419100" y="0"/>
            <a:ext cx="1719221" cy="2200847"/>
          </a:xfrm>
          <a:prstGeom prst="rect">
            <a:avLst/>
          </a:prstGeom>
        </p:spPr>
      </p:pic>
    </p:spTree>
    <p:extLst>
      <p:ext uri="{BB962C8B-B14F-4D97-AF65-F5344CB8AC3E}">
        <p14:creationId xmlns:p14="http://schemas.microsoft.com/office/powerpoint/2010/main" val="999532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750"/>
                                        <p:tgtEl>
                                          <p:spTgt spid="3">
                                            <p:txEl>
                                              <p:pRg st="1" end="1"/>
                                            </p:txEl>
                                          </p:spTgt>
                                        </p:tgtEl>
                                      </p:cBhvr>
                                    </p:animEffect>
                                    <p:anim calcmode="lin" valueType="num">
                                      <p:cBhvr>
                                        <p:cTn id="18"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 presetClass="entr" presetSubtype="0" fill="hold" nodeType="afterEffect">
                                  <p:stCondLst>
                                    <p:cond delay="0"/>
                                  </p:stCondLst>
                                  <p:childTnLst>
                                    <p:set>
                                      <p:cBhvr>
                                        <p:cTn id="22" dur="1" fill="hold">
                                          <p:stCondLst>
                                            <p:cond delay="74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9734" y="294473"/>
            <a:ext cx="8610600" cy="1293028"/>
          </a:xfrm>
        </p:spPr>
        <p:txBody>
          <a:bodyPr>
            <a:normAutofit/>
          </a:bodyPr>
          <a:lstStyle/>
          <a:p>
            <a:pPr algn="ctr"/>
            <a:r>
              <a:rPr lang="ru-RU" sz="4400" b="1" dirty="0" smtClean="0">
                <a:solidFill>
                  <a:schemeClr val="accent1"/>
                </a:solidFill>
              </a:rPr>
              <a:t>25 лет в науке</a:t>
            </a:r>
            <a:endParaRPr lang="ru-RU" sz="4400" b="1" dirty="0">
              <a:solidFill>
                <a:schemeClr val="accent1"/>
              </a:solidFill>
            </a:endParaRPr>
          </a:p>
        </p:txBody>
      </p:sp>
      <p:sp>
        <p:nvSpPr>
          <p:cNvPr id="3" name="Объект 2"/>
          <p:cNvSpPr>
            <a:spLocks noGrp="1"/>
          </p:cNvSpPr>
          <p:nvPr>
            <p:ph idx="1"/>
          </p:nvPr>
        </p:nvSpPr>
        <p:spPr>
          <a:xfrm>
            <a:off x="0" y="1587501"/>
            <a:ext cx="8509000" cy="4305299"/>
          </a:xfrm>
        </p:spPr>
        <p:txBody>
          <a:bodyPr>
            <a:noAutofit/>
          </a:bodyPr>
          <a:lstStyle/>
          <a:p>
            <a:pPr marL="0" indent="0">
              <a:buNone/>
            </a:pPr>
            <a:r>
              <a:rPr lang="ru-RU" sz="2400" b="1" dirty="0" smtClean="0">
                <a:solidFill>
                  <a:srgbClr val="7030A0"/>
                </a:solidFill>
              </a:rPr>
              <a:t>Зверев </a:t>
            </a:r>
            <a:r>
              <a:rPr lang="ru-RU" sz="2400" b="1" dirty="0">
                <a:solidFill>
                  <a:srgbClr val="7030A0"/>
                </a:solidFill>
              </a:rPr>
              <a:t>посвятил науке 25 лет: участвовал в многочисленных экспедициях, вел самостоятельные наблюдения в поле. Опубликовал более ста научных работ, три монографии и более 20 научно-популярных книг, он создал основы териологии (наука о млекопитающих) в Западной Сибири.</a:t>
            </a:r>
          </a:p>
          <a:p>
            <a:pPr marL="0" indent="0">
              <a:buNone/>
            </a:pPr>
            <a:r>
              <a:rPr lang="ru-RU" sz="2400" b="1" dirty="0" smtClean="0">
                <a:solidFill>
                  <a:srgbClr val="7030A0"/>
                </a:solidFill>
              </a:rPr>
              <a:t>Максим </a:t>
            </a:r>
            <a:r>
              <a:rPr lang="ru-RU" sz="2400" b="1" dirty="0">
                <a:solidFill>
                  <a:srgbClr val="7030A0"/>
                </a:solidFill>
              </a:rPr>
              <a:t>Дмитриевич был признан основоположником сельскохозяйственной зоологии в Сибири. Под его руководством проходили практику будущие видные ученые: И. А. </a:t>
            </a:r>
            <a:r>
              <a:rPr lang="ru-RU" sz="2400" b="1" dirty="0" err="1">
                <a:solidFill>
                  <a:srgbClr val="7030A0"/>
                </a:solidFill>
              </a:rPr>
              <a:t>Долгушин</a:t>
            </a:r>
            <a:r>
              <a:rPr lang="ru-RU" sz="2400" b="1" dirty="0">
                <a:solidFill>
                  <a:srgbClr val="7030A0"/>
                </a:solidFill>
              </a:rPr>
              <a:t>, В. Н. </a:t>
            </a:r>
            <a:r>
              <a:rPr lang="ru-RU" sz="2400" b="1" dirty="0" err="1">
                <a:solidFill>
                  <a:srgbClr val="7030A0"/>
                </a:solidFill>
              </a:rPr>
              <a:t>Скалон</a:t>
            </a:r>
            <a:r>
              <a:rPr lang="ru-RU" sz="2400" b="1" dirty="0">
                <a:solidFill>
                  <a:srgbClr val="7030A0"/>
                </a:solidFill>
              </a:rPr>
              <a:t>, А. А. </a:t>
            </a:r>
            <a:r>
              <a:rPr lang="ru-RU" sz="2400" b="1" dirty="0" err="1">
                <a:solidFill>
                  <a:srgbClr val="7030A0"/>
                </a:solidFill>
              </a:rPr>
              <a:t>Слудский</a:t>
            </a:r>
            <a:r>
              <a:rPr lang="ru-RU" sz="2400" b="1" dirty="0">
                <a:solidFill>
                  <a:srgbClr val="7030A0"/>
                </a:solidFill>
              </a:rPr>
              <a:t>, ставшие основателями зоологической науки в Казахстане</a:t>
            </a:r>
            <a:r>
              <a:rPr lang="ru-RU" sz="2400" b="1" dirty="0" smtClean="0">
                <a:solidFill>
                  <a:srgbClr val="7030A0"/>
                </a:solidFill>
              </a:rPr>
              <a:t>.</a:t>
            </a:r>
            <a:endParaRPr lang="ru-RU" sz="2400" b="1" dirty="0">
              <a:solidFill>
                <a:srgbClr val="7030A0"/>
              </a:solidFill>
            </a:endParaRPr>
          </a:p>
        </p:txBody>
      </p:sp>
      <p:pic>
        <p:nvPicPr>
          <p:cNvPr id="4" name="Рисунок 3"/>
          <p:cNvPicPr>
            <a:picLocks noChangeAspect="1"/>
          </p:cNvPicPr>
          <p:nvPr/>
        </p:nvPicPr>
        <p:blipFill>
          <a:blip r:embed="rId2"/>
          <a:stretch>
            <a:fillRect/>
          </a:stretch>
        </p:blipFill>
        <p:spPr>
          <a:xfrm>
            <a:off x="8946468" y="940987"/>
            <a:ext cx="2972481" cy="45507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68303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4"/>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750"/>
                                        <p:tgtEl>
                                          <p:spTgt spid="3">
                                            <p:txEl>
                                              <p:pRg st="1" end="1"/>
                                            </p:txEl>
                                          </p:spTgt>
                                        </p:tgtEl>
                                      </p:cBhvr>
                                    </p:animEffect>
                                    <p:anim calcmode="lin" valueType="num">
                                      <p:cBhvr>
                                        <p:cTn id="21"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b="1" dirty="0">
                <a:solidFill>
                  <a:schemeClr val="accent1"/>
                </a:solidFill>
              </a:rPr>
              <a:t>Великая Отечественная война</a:t>
            </a:r>
            <a:br>
              <a:rPr lang="ru-RU" b="1" dirty="0">
                <a:solidFill>
                  <a:schemeClr val="accent1"/>
                </a:solidFill>
              </a:rPr>
            </a:br>
            <a:endParaRPr lang="ru-RU" b="1" dirty="0">
              <a:solidFill>
                <a:schemeClr val="accent1"/>
              </a:solidFill>
            </a:endParaRPr>
          </a:p>
        </p:txBody>
      </p:sp>
      <p:sp>
        <p:nvSpPr>
          <p:cNvPr id="3" name="Объект 2"/>
          <p:cNvSpPr>
            <a:spLocks noGrp="1"/>
          </p:cNvSpPr>
          <p:nvPr>
            <p:ph idx="1"/>
          </p:nvPr>
        </p:nvSpPr>
        <p:spPr>
          <a:xfrm>
            <a:off x="2654300" y="2194560"/>
            <a:ext cx="8851900" cy="4024125"/>
          </a:xfrm>
        </p:spPr>
        <p:txBody>
          <a:bodyPr>
            <a:normAutofit lnSpcReduction="10000"/>
          </a:bodyPr>
          <a:lstStyle/>
          <a:p>
            <a:pPr marL="0" indent="0">
              <a:buNone/>
            </a:pPr>
            <a:r>
              <a:rPr lang="ru-RU" dirty="0"/>
              <a:t> </a:t>
            </a:r>
          </a:p>
          <a:p>
            <a:pPr marL="0" indent="0">
              <a:buNone/>
            </a:pPr>
            <a:r>
              <a:rPr lang="ru-RU" sz="2800" b="1" dirty="0">
                <a:solidFill>
                  <a:srgbClr val="7030A0"/>
                </a:solidFill>
              </a:rPr>
              <a:t>В 1941 году Зверев был призван в ряды Красной Армии. Некоторое время он служит военным диспетчером на Восточносибирской дороге, а затем, по ходатайству Комитета по заповедникам и </a:t>
            </a:r>
            <a:r>
              <a:rPr lang="ru-RU" sz="2800" b="1" dirty="0" smtClean="0">
                <a:solidFill>
                  <a:srgbClr val="7030A0"/>
                </a:solidFill>
              </a:rPr>
              <a:t>зоосадам, </a:t>
            </a:r>
            <a:r>
              <a:rPr lang="ru-RU" sz="2800" b="1" dirty="0">
                <a:solidFill>
                  <a:srgbClr val="7030A0"/>
                </a:solidFill>
              </a:rPr>
              <a:t>ему выдали «бронь» и направили руководить зоопарком в Алматы и </a:t>
            </a:r>
            <a:r>
              <a:rPr lang="ru-RU" sz="2800" b="1" dirty="0" err="1">
                <a:solidFill>
                  <a:srgbClr val="7030A0"/>
                </a:solidFill>
              </a:rPr>
              <a:t>Алматинским</a:t>
            </a:r>
            <a:r>
              <a:rPr lang="ru-RU" sz="2800" b="1" dirty="0">
                <a:solidFill>
                  <a:srgbClr val="7030A0"/>
                </a:solidFill>
              </a:rPr>
              <a:t> заповедником. В 1943 году Зверев создал малую академию юннатов, в том же году его приняли в Союз писателей Казахстана.</a:t>
            </a:r>
          </a:p>
        </p:txBody>
      </p:sp>
      <p:pic>
        <p:nvPicPr>
          <p:cNvPr id="6" name="Рисунок 5"/>
          <p:cNvPicPr>
            <a:picLocks noChangeAspect="1"/>
          </p:cNvPicPr>
          <p:nvPr/>
        </p:nvPicPr>
        <p:blipFill>
          <a:blip r:embed="rId2"/>
          <a:stretch>
            <a:fillRect/>
          </a:stretch>
        </p:blipFill>
        <p:spPr>
          <a:xfrm>
            <a:off x="515937" y="2617787"/>
            <a:ext cx="1838325" cy="2486025"/>
          </a:xfrm>
          <a:prstGeom prst="rect">
            <a:avLst/>
          </a:prstGeom>
        </p:spPr>
      </p:pic>
    </p:spTree>
    <p:extLst>
      <p:ext uri="{BB962C8B-B14F-4D97-AF65-F5344CB8AC3E}">
        <p14:creationId xmlns:p14="http://schemas.microsoft.com/office/powerpoint/2010/main" val="1467869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6"/>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750"/>
                                        <p:tgtEl>
                                          <p:spTgt spid="3">
                                            <p:txEl>
                                              <p:pRg st="1" end="1"/>
                                            </p:txEl>
                                          </p:spTgt>
                                        </p:tgtEl>
                                      </p:cBhvr>
                                    </p:animEffect>
                                    <p:anim calcmode="lin" valueType="num">
                                      <p:cBhvr>
                                        <p:cTn id="21"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450766"/>
            <a:ext cx="7150100" cy="1293028"/>
          </a:xfrm>
        </p:spPr>
        <p:txBody>
          <a:bodyPr>
            <a:normAutofit/>
          </a:bodyPr>
          <a:lstStyle/>
          <a:p>
            <a:r>
              <a:rPr lang="ru-RU" sz="6000" b="1" dirty="0">
                <a:solidFill>
                  <a:schemeClr val="accent1"/>
                </a:solidFill>
              </a:rPr>
              <a:t>родовое гнездо</a:t>
            </a:r>
          </a:p>
        </p:txBody>
      </p:sp>
      <p:sp>
        <p:nvSpPr>
          <p:cNvPr id="3" name="Объект 2"/>
          <p:cNvSpPr>
            <a:spLocks noGrp="1"/>
          </p:cNvSpPr>
          <p:nvPr>
            <p:ph idx="1"/>
          </p:nvPr>
        </p:nvSpPr>
        <p:spPr>
          <a:xfrm>
            <a:off x="117776" y="2594277"/>
            <a:ext cx="8276924" cy="4024125"/>
          </a:xfrm>
        </p:spPr>
        <p:txBody>
          <a:bodyPr>
            <a:normAutofit fontScale="92500" lnSpcReduction="10000"/>
          </a:bodyPr>
          <a:lstStyle/>
          <a:p>
            <a:pPr marL="0" indent="0">
              <a:buNone/>
            </a:pPr>
            <a:r>
              <a:rPr lang="ru-RU" sz="2800" b="1" dirty="0">
                <a:solidFill>
                  <a:srgbClr val="7030A0"/>
                </a:solidFill>
              </a:rPr>
              <a:t>Их будущее родовое гнездо обозначилось в 44 году после возвращения Максима Зверева с фронта. Это был </a:t>
            </a:r>
            <a:r>
              <a:rPr lang="ru-RU" sz="2800" b="1" dirty="0" err="1">
                <a:solidFill>
                  <a:srgbClr val="7030A0"/>
                </a:solidFill>
              </a:rPr>
              <a:t>недостроенныи</a:t>
            </a:r>
            <a:r>
              <a:rPr lang="ru-RU" sz="2800" b="1" dirty="0">
                <a:solidFill>
                  <a:srgbClr val="7030A0"/>
                </a:solidFill>
              </a:rPr>
              <a:t>̆ дом на улице </a:t>
            </a:r>
            <a:r>
              <a:rPr lang="ru-RU" sz="2800" b="1" dirty="0" err="1">
                <a:solidFill>
                  <a:srgbClr val="7030A0"/>
                </a:solidFill>
              </a:rPr>
              <a:t>Грушевои</a:t>
            </a:r>
            <a:r>
              <a:rPr lang="ru-RU" sz="2800" b="1" dirty="0">
                <a:solidFill>
                  <a:srgbClr val="7030A0"/>
                </a:solidFill>
              </a:rPr>
              <a:t>̆. Потребовался не один год, чтобы привести его в </a:t>
            </a:r>
            <a:r>
              <a:rPr lang="ru-RU" sz="2800" b="1" dirty="0" err="1">
                <a:solidFill>
                  <a:srgbClr val="7030A0"/>
                </a:solidFill>
              </a:rPr>
              <a:t>надлежащии</a:t>
            </a:r>
            <a:r>
              <a:rPr lang="ru-RU" sz="2800" b="1" dirty="0">
                <a:solidFill>
                  <a:srgbClr val="7030A0"/>
                </a:solidFill>
              </a:rPr>
              <a:t>̆ вид. Но у них получилось. Ольга Николаевна была первым читателем и мягким критиком его произведений. Читали вслух, по вечерам. Много позже писателю-натуралисту присвоили звание народного, отрывки из его рассказов вошли в школьную программу, его книги стали выходить миллионными </a:t>
            </a:r>
            <a:r>
              <a:rPr lang="ru-RU" sz="2800" b="1" dirty="0" smtClean="0">
                <a:solidFill>
                  <a:srgbClr val="7030A0"/>
                </a:solidFill>
              </a:rPr>
              <a:t>тиражами.</a:t>
            </a:r>
            <a:endParaRPr lang="ru-RU" sz="2800" b="1" dirty="0">
              <a:solidFill>
                <a:srgbClr val="7030A0"/>
              </a:solidFill>
            </a:endParaRPr>
          </a:p>
        </p:txBody>
      </p:sp>
      <p:pic>
        <p:nvPicPr>
          <p:cNvPr id="4" name="Рисунок 3"/>
          <p:cNvPicPr>
            <a:picLocks noChangeAspect="1"/>
          </p:cNvPicPr>
          <p:nvPr/>
        </p:nvPicPr>
        <p:blipFill>
          <a:blip r:embed="rId2"/>
          <a:stretch>
            <a:fillRect/>
          </a:stretch>
        </p:blipFill>
        <p:spPr>
          <a:xfrm>
            <a:off x="117776" y="1"/>
            <a:ext cx="1799924" cy="241178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Рисунок 4"/>
          <p:cNvPicPr>
            <a:picLocks noChangeAspect="1"/>
          </p:cNvPicPr>
          <p:nvPr/>
        </p:nvPicPr>
        <p:blipFill>
          <a:blip r:embed="rId3"/>
          <a:stretch>
            <a:fillRect/>
          </a:stretch>
        </p:blipFill>
        <p:spPr>
          <a:xfrm>
            <a:off x="8255000" y="2411781"/>
            <a:ext cx="3959464" cy="2810294"/>
          </a:xfrm>
          <a:prstGeom prst="rect">
            <a:avLst/>
          </a:prstGeom>
        </p:spPr>
      </p:pic>
    </p:spTree>
    <p:extLst>
      <p:ext uri="{BB962C8B-B14F-4D97-AF65-F5344CB8AC3E}">
        <p14:creationId xmlns:p14="http://schemas.microsoft.com/office/powerpoint/2010/main" val="2854949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4"/>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1" presetClass="entr" presetSubtype="0" fill="hold" nodeType="afterEffect">
                                  <p:stCondLst>
                                    <p:cond delay="0"/>
                                  </p:stCondLst>
                                  <p:childTnLst>
                                    <p:set>
                                      <p:cBhvr>
                                        <p:cTn id="19" dur="1" fill="hold">
                                          <p:stCondLst>
                                            <p:cond delay="74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30800" y="687832"/>
            <a:ext cx="6616700" cy="1293028"/>
          </a:xfrm>
        </p:spPr>
        <p:txBody>
          <a:bodyPr/>
          <a:lstStyle/>
          <a:p>
            <a:pPr algn="ctr"/>
            <a:r>
              <a:rPr lang="ru-RU" b="1" dirty="0" smtClean="0">
                <a:solidFill>
                  <a:schemeClr val="accent1"/>
                </a:solidFill>
              </a:rPr>
              <a:t>Критерии должностей</a:t>
            </a:r>
            <a:endParaRPr lang="ru-RU" b="1" dirty="0">
              <a:solidFill>
                <a:schemeClr val="accent1"/>
              </a:solidFill>
            </a:endParaRPr>
          </a:p>
        </p:txBody>
      </p:sp>
      <p:sp>
        <p:nvSpPr>
          <p:cNvPr id="3" name="Объект 2"/>
          <p:cNvSpPr>
            <a:spLocks noGrp="1"/>
          </p:cNvSpPr>
          <p:nvPr>
            <p:ph idx="1"/>
          </p:nvPr>
        </p:nvSpPr>
        <p:spPr>
          <a:xfrm>
            <a:off x="431800" y="2541693"/>
            <a:ext cx="11544300" cy="4087707"/>
          </a:xfrm>
        </p:spPr>
        <p:txBody>
          <a:bodyPr>
            <a:noAutofit/>
          </a:bodyPr>
          <a:lstStyle/>
          <a:p>
            <a:pPr marL="0" indent="0">
              <a:buNone/>
            </a:pPr>
            <a:r>
              <a:rPr lang="ru-RU" sz="2400" b="1" dirty="0">
                <a:solidFill>
                  <a:srgbClr val="7030A0"/>
                </a:solidFill>
              </a:rPr>
              <a:t>Зверев боролся с браконьерами, добивался прекращения вырубки леса в </a:t>
            </a:r>
            <a:r>
              <a:rPr lang="ru-RU" sz="2400" b="1" dirty="0" err="1">
                <a:solidFill>
                  <a:srgbClr val="7030A0"/>
                </a:solidFill>
              </a:rPr>
              <a:t>Заилийском</a:t>
            </a:r>
            <a:r>
              <a:rPr lang="ru-RU" sz="2400" b="1" dirty="0">
                <a:solidFill>
                  <a:srgbClr val="7030A0"/>
                </a:solidFill>
              </a:rPr>
              <a:t> Алатау. Для пропаганды защиты природы написал и обнародовал более тысячи статей и заметок в прессе. Итог: в 1968 году горные ельники из III группы их перевели в охраняемую I группу.</a:t>
            </a:r>
          </a:p>
          <a:p>
            <a:pPr marL="0" indent="0">
              <a:buNone/>
            </a:pPr>
            <a:r>
              <a:rPr lang="ru-RU" sz="2400" b="1" dirty="0" smtClean="0">
                <a:solidFill>
                  <a:srgbClr val="7030A0"/>
                </a:solidFill>
              </a:rPr>
              <a:t> </a:t>
            </a:r>
            <a:r>
              <a:rPr lang="ru-RU" sz="2400" b="1" dirty="0">
                <a:solidFill>
                  <a:srgbClr val="7030A0"/>
                </a:solidFill>
              </a:rPr>
              <a:t>Он избирался депутатом </a:t>
            </a:r>
            <a:r>
              <a:rPr lang="ru-RU" sz="2400" b="1" dirty="0" err="1">
                <a:solidFill>
                  <a:srgbClr val="7030A0"/>
                </a:solidFill>
              </a:rPr>
              <a:t>Алматинского</a:t>
            </a:r>
            <a:r>
              <a:rPr lang="ru-RU" sz="2400" b="1" dirty="0">
                <a:solidFill>
                  <a:srgbClr val="7030A0"/>
                </a:solidFill>
              </a:rPr>
              <a:t> горсовета, членом правления Союза писателей Казахстана, заместителем председателя Совета по русской литературе, почетным членом республиканского общества охраны природы и почетным членом Союза охотников и рыболовов республики, член научно-производственных советов Главного управления заповедников и охотничьих хозяйств и Научного совета по проблеме «Охрана природы» при Президиуме Академии наук Казахстана.</a:t>
            </a:r>
          </a:p>
        </p:txBody>
      </p:sp>
      <p:pic>
        <p:nvPicPr>
          <p:cNvPr id="6" name="Рисунок 5"/>
          <p:cNvPicPr>
            <a:picLocks noChangeAspect="1"/>
          </p:cNvPicPr>
          <p:nvPr/>
        </p:nvPicPr>
        <p:blipFill>
          <a:blip r:embed="rId2"/>
          <a:stretch>
            <a:fillRect/>
          </a:stretch>
        </p:blipFill>
        <p:spPr>
          <a:xfrm>
            <a:off x="431800" y="139700"/>
            <a:ext cx="2174129" cy="223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9164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750"/>
                                        <p:tgtEl>
                                          <p:spTgt spid="3">
                                            <p:txEl>
                                              <p:pRg st="1" end="1"/>
                                            </p:txEl>
                                          </p:spTgt>
                                        </p:tgtEl>
                                      </p:cBhvr>
                                    </p:animEffect>
                                    <p:anim calcmode="lin" valueType="num">
                                      <p:cBhvr>
                                        <p:cTn id="18"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 presetClass="entr" presetSubtype="0" fill="hold" nodeType="afterEffect">
                                  <p:stCondLst>
                                    <p:cond delay="0"/>
                                  </p:stCondLst>
                                  <p:childTnLst>
                                    <p:set>
                                      <p:cBhvr>
                                        <p:cTn id="22" dur="1" fill="hold">
                                          <p:stCondLst>
                                            <p:cond delay="7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6000" b="1" dirty="0">
                <a:solidFill>
                  <a:schemeClr val="accent1"/>
                </a:solidFill>
              </a:rPr>
              <a:t>Лик земли</a:t>
            </a:r>
          </a:p>
        </p:txBody>
      </p:sp>
      <p:sp>
        <p:nvSpPr>
          <p:cNvPr id="3" name="Объект 2"/>
          <p:cNvSpPr>
            <a:spLocks noGrp="1"/>
          </p:cNvSpPr>
          <p:nvPr>
            <p:ph idx="1"/>
          </p:nvPr>
        </p:nvSpPr>
        <p:spPr>
          <a:xfrm>
            <a:off x="109537" y="2931161"/>
            <a:ext cx="12082463" cy="3571240"/>
          </a:xfrm>
        </p:spPr>
        <p:txBody>
          <a:bodyPr>
            <a:normAutofit/>
          </a:bodyPr>
          <a:lstStyle/>
          <a:p>
            <a:pPr marL="0" indent="0">
              <a:buNone/>
            </a:pPr>
            <a:r>
              <a:rPr lang="ru-RU" sz="2800" b="1" dirty="0">
                <a:solidFill>
                  <a:srgbClr val="7030A0"/>
                </a:solidFill>
              </a:rPr>
              <a:t>Максим Дмитриевич руководил Комиссией по охране природы Союза писателей Казахстана, более 10 лет на общественных началах издавал природоведческий сборник «Лик земли». Как ученый, он пришел к выводу, что бережное отношение к природе надо воспитывать с детства, начал писать для детей рассказы, сказки, повести о животных. В 1952 году Максим Дмитриевич оставляет работу в научных учреждениях и всецело отдается литературному творчеству.</a:t>
            </a:r>
          </a:p>
        </p:txBody>
      </p:sp>
      <p:pic>
        <p:nvPicPr>
          <p:cNvPr id="4" name="Рисунок 3"/>
          <p:cNvPicPr>
            <a:picLocks noChangeAspect="1"/>
          </p:cNvPicPr>
          <p:nvPr/>
        </p:nvPicPr>
        <p:blipFill>
          <a:blip r:embed="rId2"/>
          <a:stretch>
            <a:fillRect/>
          </a:stretch>
        </p:blipFill>
        <p:spPr>
          <a:xfrm>
            <a:off x="109537" y="0"/>
            <a:ext cx="4048125" cy="2695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a:stretch>
            <a:fillRect/>
          </a:stretch>
        </p:blipFill>
        <p:spPr>
          <a:xfrm>
            <a:off x="9907587" y="384493"/>
            <a:ext cx="1876425" cy="2428875"/>
          </a:xfrm>
          <a:prstGeom prst="rect">
            <a:avLst/>
          </a:prstGeom>
          <a:ln>
            <a:noFill/>
          </a:ln>
          <a:effectLst>
            <a:softEdge rad="112500"/>
          </a:effectLst>
        </p:spPr>
      </p:pic>
    </p:spTree>
    <p:extLst>
      <p:ext uri="{BB962C8B-B14F-4D97-AF65-F5344CB8AC3E}">
        <p14:creationId xmlns:p14="http://schemas.microsoft.com/office/powerpoint/2010/main" val="3645851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4"/>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1" presetClass="entr" presetSubtype="0" fill="hold" nodeType="afterEffect">
                                  <p:stCondLst>
                                    <p:cond delay="0"/>
                                  </p:stCondLst>
                                  <p:childTnLst>
                                    <p:set>
                                      <p:cBhvr>
                                        <p:cTn id="19" dur="1" fill="hold">
                                          <p:stCondLst>
                                            <p:cond delay="74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06344" y="603119"/>
            <a:ext cx="5805855" cy="1418086"/>
          </a:xfrm>
        </p:spPr>
        <p:txBody>
          <a:bodyPr>
            <a:noAutofit/>
          </a:bodyPr>
          <a:lstStyle/>
          <a:p>
            <a:pPr algn="ctr"/>
            <a:r>
              <a:rPr lang="ru-RU" sz="4400" b="1" dirty="0" smtClean="0">
                <a:solidFill>
                  <a:schemeClr val="accent1"/>
                </a:solidFill>
              </a:rPr>
              <a:t>Жизнь в Алма-Ате</a:t>
            </a:r>
            <a:endParaRPr lang="ru-RU" sz="4400" b="1" dirty="0">
              <a:solidFill>
                <a:schemeClr val="accent1"/>
              </a:solidFill>
            </a:endParaRPr>
          </a:p>
        </p:txBody>
      </p:sp>
      <p:sp>
        <p:nvSpPr>
          <p:cNvPr id="3" name="Объект 2"/>
          <p:cNvSpPr>
            <a:spLocks noGrp="1"/>
          </p:cNvSpPr>
          <p:nvPr>
            <p:ph idx="1"/>
          </p:nvPr>
        </p:nvSpPr>
        <p:spPr>
          <a:xfrm>
            <a:off x="508000" y="2588260"/>
            <a:ext cx="10998200" cy="4024125"/>
          </a:xfrm>
        </p:spPr>
        <p:txBody>
          <a:bodyPr>
            <a:normAutofit lnSpcReduction="10000"/>
          </a:bodyPr>
          <a:lstStyle/>
          <a:p>
            <a:pPr marL="0" indent="0">
              <a:buNone/>
            </a:pPr>
            <a:r>
              <a:rPr lang="ru-RU" b="1" dirty="0">
                <a:solidFill>
                  <a:srgbClr val="7030A0"/>
                </a:solidFill>
              </a:rPr>
              <a:t>Биография этого человека удивительна и с жизнью Алматы переплетена крепкими узлами. Ему был не просто люб этот город. </a:t>
            </a:r>
            <a:endParaRPr lang="ru-RU" b="1" dirty="0" smtClean="0">
              <a:solidFill>
                <a:srgbClr val="7030A0"/>
              </a:solidFill>
            </a:endParaRPr>
          </a:p>
          <a:p>
            <a:pPr marL="0" indent="0">
              <a:buNone/>
            </a:pPr>
            <a:r>
              <a:rPr lang="ru-RU" b="1" dirty="0" smtClean="0">
                <a:solidFill>
                  <a:srgbClr val="7030A0"/>
                </a:solidFill>
              </a:rPr>
              <a:t>Он </a:t>
            </a:r>
            <a:r>
              <a:rPr lang="ru-RU" b="1" dirty="0">
                <a:solidFill>
                  <a:srgbClr val="7030A0"/>
                </a:solidFill>
              </a:rPr>
              <a:t>его оберегал, спасая тянь-шаньские ели от вырубки, не позволяя браконьерам творить беспредел, способствовал развитию </a:t>
            </a:r>
            <a:r>
              <a:rPr lang="ru-RU" b="1" dirty="0" err="1">
                <a:solidFill>
                  <a:srgbClr val="7030A0"/>
                </a:solidFill>
              </a:rPr>
              <a:t>алматинского</a:t>
            </a:r>
            <a:r>
              <a:rPr lang="ru-RU" b="1" dirty="0">
                <a:solidFill>
                  <a:srgbClr val="7030A0"/>
                </a:solidFill>
              </a:rPr>
              <a:t> зоопарка и природного заказника, выступал против строительства плотины на Или, </a:t>
            </a:r>
            <a:r>
              <a:rPr lang="ru-RU" b="1" dirty="0" err="1">
                <a:solidFill>
                  <a:srgbClr val="7030A0"/>
                </a:solidFill>
              </a:rPr>
              <a:t>впадающеи</a:t>
            </a:r>
            <a:r>
              <a:rPr lang="ru-RU" b="1" dirty="0">
                <a:solidFill>
                  <a:srgbClr val="7030A0"/>
                </a:solidFill>
              </a:rPr>
              <a:t>̆ в Балхаш, которая могла погубить уникальную экосистему, помогал сохранить куланов в </a:t>
            </a:r>
            <a:r>
              <a:rPr lang="ru-RU" b="1" dirty="0" err="1">
                <a:solidFill>
                  <a:srgbClr val="7030A0"/>
                </a:solidFill>
              </a:rPr>
              <a:t>Барсакельмесе</a:t>
            </a:r>
            <a:r>
              <a:rPr lang="ru-RU" b="1" dirty="0">
                <a:solidFill>
                  <a:srgbClr val="7030A0"/>
                </a:solidFill>
              </a:rPr>
              <a:t>. Он основал станцию юных натуралистов и организовал </a:t>
            </a:r>
            <a:r>
              <a:rPr lang="ru-RU" b="1" dirty="0" err="1">
                <a:solidFill>
                  <a:srgbClr val="7030A0"/>
                </a:solidFill>
              </a:rPr>
              <a:t>мощнейшее</a:t>
            </a:r>
            <a:r>
              <a:rPr lang="ru-RU" b="1" dirty="0">
                <a:solidFill>
                  <a:srgbClr val="7030A0"/>
                </a:solidFill>
              </a:rPr>
              <a:t> движение юннатов по </a:t>
            </a:r>
            <a:r>
              <a:rPr lang="ru-RU" b="1" dirty="0" err="1">
                <a:solidFill>
                  <a:srgbClr val="7030A0"/>
                </a:solidFill>
              </a:rPr>
              <a:t>всеи</a:t>
            </a:r>
            <a:r>
              <a:rPr lang="ru-RU" b="1" dirty="0">
                <a:solidFill>
                  <a:srgbClr val="7030A0"/>
                </a:solidFill>
              </a:rPr>
              <a:t>̆ республике. Занимался </a:t>
            </a:r>
            <a:r>
              <a:rPr lang="ru-RU" b="1" dirty="0" err="1">
                <a:solidFill>
                  <a:srgbClr val="7030A0"/>
                </a:solidFill>
              </a:rPr>
              <a:t>наукои</a:t>
            </a:r>
            <a:r>
              <a:rPr lang="ru-RU" b="1" dirty="0">
                <a:solidFill>
                  <a:srgbClr val="7030A0"/>
                </a:solidFill>
              </a:rPr>
              <a:t>̆, издал множество научных трудов, успешно примененных в зоологии, биологии, сельском </a:t>
            </a:r>
            <a:r>
              <a:rPr lang="ru-RU" b="1" dirty="0" err="1">
                <a:solidFill>
                  <a:srgbClr val="7030A0"/>
                </a:solidFill>
              </a:rPr>
              <a:t>хозяйстве</a:t>
            </a:r>
            <a:r>
              <a:rPr lang="ru-RU" b="1" dirty="0" smtClean="0">
                <a:solidFill>
                  <a:srgbClr val="7030A0"/>
                </a:solidFill>
              </a:rPr>
              <a:t>.</a:t>
            </a:r>
            <a:r>
              <a:rPr lang="ru-RU" b="1" dirty="0">
                <a:solidFill>
                  <a:srgbClr val="7030A0"/>
                </a:solidFill>
              </a:rPr>
              <a:t> </a:t>
            </a:r>
            <a:endParaRPr lang="ru-RU" b="1" dirty="0" smtClean="0">
              <a:solidFill>
                <a:srgbClr val="7030A0"/>
              </a:solidFill>
            </a:endParaRPr>
          </a:p>
          <a:p>
            <a:pPr marL="0" indent="0">
              <a:buNone/>
            </a:pPr>
            <a:r>
              <a:rPr lang="ru-RU" b="1" dirty="0" smtClean="0">
                <a:solidFill>
                  <a:srgbClr val="7030A0"/>
                </a:solidFill>
              </a:rPr>
              <a:t>В </a:t>
            </a:r>
            <a:r>
              <a:rPr lang="ru-RU" b="1" dirty="0">
                <a:solidFill>
                  <a:srgbClr val="7030A0"/>
                </a:solidFill>
              </a:rPr>
              <a:t>1937 году он приехал в Казахстан для организации </a:t>
            </a:r>
            <a:r>
              <a:rPr lang="ru-RU" b="1" dirty="0" err="1">
                <a:solidFill>
                  <a:srgbClr val="7030A0"/>
                </a:solidFill>
              </a:rPr>
              <a:t>Алматинского</a:t>
            </a:r>
            <a:r>
              <a:rPr lang="ru-RU" b="1" dirty="0">
                <a:solidFill>
                  <a:srgbClr val="7030A0"/>
                </a:solidFill>
              </a:rPr>
              <a:t> зоопарка. </a:t>
            </a:r>
          </a:p>
        </p:txBody>
      </p:sp>
      <p:pic>
        <p:nvPicPr>
          <p:cNvPr id="4" name="Рисунок 3"/>
          <p:cNvPicPr>
            <a:picLocks noChangeAspect="1"/>
          </p:cNvPicPr>
          <p:nvPr/>
        </p:nvPicPr>
        <p:blipFill>
          <a:blip r:embed="rId2"/>
          <a:stretch>
            <a:fillRect/>
          </a:stretch>
        </p:blipFill>
        <p:spPr>
          <a:xfrm>
            <a:off x="243255" y="0"/>
            <a:ext cx="1774090" cy="23166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Рисунок 4"/>
          <p:cNvPicPr>
            <a:picLocks noChangeAspect="1"/>
          </p:cNvPicPr>
          <p:nvPr/>
        </p:nvPicPr>
        <p:blipFill>
          <a:blip r:embed="rId3"/>
          <a:stretch>
            <a:fillRect/>
          </a:stretch>
        </p:blipFill>
        <p:spPr>
          <a:xfrm>
            <a:off x="9417050" y="234415"/>
            <a:ext cx="2476500" cy="18478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206241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4"/>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750"/>
                                        <p:tgtEl>
                                          <p:spTgt spid="3">
                                            <p:txEl>
                                              <p:pRg st="1" end="1"/>
                                            </p:txEl>
                                          </p:spTgt>
                                        </p:tgtEl>
                                      </p:cBhvr>
                                    </p:animEffect>
                                    <p:anim calcmode="lin" valueType="num">
                                      <p:cBhvr>
                                        <p:cTn id="21"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750"/>
                                        <p:tgtEl>
                                          <p:spTgt spid="3">
                                            <p:txEl>
                                              <p:pRg st="2" end="2"/>
                                            </p:txEl>
                                          </p:spTgt>
                                        </p:tgtEl>
                                      </p:cBhvr>
                                    </p:animEffect>
                                    <p:anim calcmode="lin" valueType="num">
                                      <p:cBhvr>
                                        <p:cTn id="27"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 presetClass="entr" presetSubtype="0" fill="hold" nodeType="afterEffect">
                                  <p:stCondLst>
                                    <p:cond delay="0"/>
                                  </p:stCondLst>
                                  <p:childTnLst>
                                    <p:set>
                                      <p:cBhvr>
                                        <p:cTn id="31" dur="1" fill="hold">
                                          <p:stCondLst>
                                            <p:cond delay="74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00400" y="346566"/>
            <a:ext cx="8610600" cy="1293028"/>
          </a:xfrm>
        </p:spPr>
        <p:txBody>
          <a:bodyPr>
            <a:noAutofit/>
          </a:bodyPr>
          <a:lstStyle/>
          <a:p>
            <a:pPr algn="ctr"/>
            <a:r>
              <a:rPr lang="ru-RU" b="1" dirty="0">
                <a:solidFill>
                  <a:schemeClr val="accent1"/>
                </a:solidFill>
              </a:rPr>
              <a:t>Максим Зверев – личность легендарная для Казахстана</a:t>
            </a:r>
          </a:p>
        </p:txBody>
      </p:sp>
      <p:sp>
        <p:nvSpPr>
          <p:cNvPr id="3" name="Объект 2"/>
          <p:cNvSpPr>
            <a:spLocks noGrp="1"/>
          </p:cNvSpPr>
          <p:nvPr>
            <p:ph idx="1"/>
          </p:nvPr>
        </p:nvSpPr>
        <p:spPr>
          <a:xfrm>
            <a:off x="302680" y="2194560"/>
            <a:ext cx="11508320" cy="4024125"/>
          </a:xfrm>
        </p:spPr>
        <p:txBody>
          <a:bodyPr/>
          <a:lstStyle/>
          <a:p>
            <a:pPr marL="0" indent="0">
              <a:buNone/>
            </a:pPr>
            <a:r>
              <a:rPr lang="ru-RU" b="1" dirty="0">
                <a:solidFill>
                  <a:srgbClr val="7030A0"/>
                </a:solidFill>
              </a:rPr>
              <a:t>Написал 157 художественных книг, ставших бестселлерами в свое время и переведенных на многие языки мира. Воспитал плеяду молодых </a:t>
            </a:r>
            <a:r>
              <a:rPr lang="ru-RU" b="1" dirty="0" err="1">
                <a:solidFill>
                  <a:srgbClr val="7030A0"/>
                </a:solidFill>
              </a:rPr>
              <a:t>писателеи</a:t>
            </a:r>
            <a:r>
              <a:rPr lang="ru-RU" b="1" dirty="0">
                <a:solidFill>
                  <a:srgbClr val="7030A0"/>
                </a:solidFill>
              </a:rPr>
              <a:t>̆-натуралистов. Его произведения открыли многим читателям природу Сибири и Казахстана. Вместе с автором они шли по степным и горным дорогам, ночевали у костра в </a:t>
            </a:r>
            <a:r>
              <a:rPr lang="ru-RU" b="1" dirty="0" err="1">
                <a:solidFill>
                  <a:srgbClr val="7030A0"/>
                </a:solidFill>
              </a:rPr>
              <a:t>тайге</a:t>
            </a:r>
            <a:r>
              <a:rPr lang="ru-RU" b="1" dirty="0">
                <a:solidFill>
                  <a:srgbClr val="7030A0"/>
                </a:solidFill>
              </a:rPr>
              <a:t>, встречали рассветы, наблюдали за поведением диких животных и открывали </a:t>
            </a:r>
            <a:r>
              <a:rPr lang="ru-RU" b="1" dirty="0" err="1">
                <a:solidFill>
                  <a:srgbClr val="7030A0"/>
                </a:solidFill>
              </a:rPr>
              <a:t>тайны</a:t>
            </a:r>
            <a:r>
              <a:rPr lang="ru-RU" b="1" dirty="0">
                <a:solidFill>
                  <a:srgbClr val="7030A0"/>
                </a:solidFill>
              </a:rPr>
              <a:t> природы. М. Пришвин отметил эту особенность рассказов писателя-натуралиста: «Вот тем и хороши рассказы М. Зверева, что читаются они легко, с интересом и в то же время располагают к полному доверию, ибо достоверны в научном отношении».</a:t>
            </a:r>
          </a:p>
        </p:txBody>
      </p:sp>
      <p:pic>
        <p:nvPicPr>
          <p:cNvPr id="4" name="Рисунок 3"/>
          <p:cNvPicPr>
            <a:picLocks noChangeAspect="1"/>
          </p:cNvPicPr>
          <p:nvPr/>
        </p:nvPicPr>
        <p:blipFill>
          <a:blip r:embed="rId2"/>
          <a:stretch>
            <a:fillRect/>
          </a:stretch>
        </p:blipFill>
        <p:spPr>
          <a:xfrm>
            <a:off x="302680" y="1"/>
            <a:ext cx="2036240" cy="20446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3"/>
          <a:stretch>
            <a:fillRect/>
          </a:stretch>
        </p:blipFill>
        <p:spPr>
          <a:xfrm>
            <a:off x="9395875" y="5060527"/>
            <a:ext cx="2664183" cy="1713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Рисунок 5"/>
          <p:cNvPicPr>
            <a:picLocks noChangeAspect="1"/>
          </p:cNvPicPr>
          <p:nvPr/>
        </p:nvPicPr>
        <p:blipFill>
          <a:blip r:embed="rId4"/>
          <a:stretch>
            <a:fillRect/>
          </a:stretch>
        </p:blipFill>
        <p:spPr>
          <a:xfrm>
            <a:off x="5156200" y="5144876"/>
            <a:ext cx="2819400" cy="1628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Рисунок 6"/>
          <p:cNvPicPr>
            <a:picLocks noChangeAspect="1"/>
          </p:cNvPicPr>
          <p:nvPr/>
        </p:nvPicPr>
        <p:blipFill>
          <a:blip r:embed="rId5"/>
          <a:stretch>
            <a:fillRect/>
          </a:stretch>
        </p:blipFill>
        <p:spPr>
          <a:xfrm>
            <a:off x="917017" y="5144876"/>
            <a:ext cx="2621507" cy="1628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13454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4"/>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1" presetClass="entr" presetSubtype="0" fill="hold" nodeType="afterEffect">
                                  <p:stCondLst>
                                    <p:cond delay="0"/>
                                  </p:stCondLst>
                                  <p:childTnLst>
                                    <p:set>
                                      <p:cBhvr>
                                        <p:cTn id="19" dur="1" fill="hold">
                                          <p:stCondLst>
                                            <p:cond delay="749"/>
                                          </p:stCondLst>
                                        </p:cTn>
                                        <p:tgtEl>
                                          <p:spTgt spid="5"/>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749"/>
                                          </p:stCondLst>
                                        </p:cTn>
                                        <p:tgtEl>
                                          <p:spTgt spid="6"/>
                                        </p:tgtEl>
                                        <p:attrNameLst>
                                          <p:attrName>style.visibility</p:attrName>
                                        </p:attrNameLst>
                                      </p:cBhvr>
                                      <p:to>
                                        <p:strVal val="visible"/>
                                      </p:to>
                                    </p:set>
                                  </p:childTnLst>
                                </p:cTn>
                              </p:par>
                            </p:childTnLst>
                          </p:cTn>
                        </p:par>
                        <p:par>
                          <p:cTn id="23" fill="hold">
                            <p:stCondLst>
                              <p:cond delay="3750"/>
                            </p:stCondLst>
                            <p:childTnLst>
                              <p:par>
                                <p:cTn id="24" presetID="1" presetClass="entr" presetSubtype="0" fill="hold" nodeType="afterEffect">
                                  <p:stCondLst>
                                    <p:cond delay="0"/>
                                  </p:stCondLst>
                                  <p:childTnLst>
                                    <p:set>
                                      <p:cBhvr>
                                        <p:cTn id="25" dur="1" fill="hold">
                                          <p:stCondLst>
                                            <p:cond delay="7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92500" lnSpcReduction="10000"/>
          </a:bodyPr>
          <a:lstStyle/>
          <a:p>
            <a:pPr marL="0" indent="0">
              <a:buNone/>
            </a:pPr>
            <a:r>
              <a:rPr lang="ru-RU" dirty="0" err="1"/>
              <a:t>М.Д.Зверев</a:t>
            </a:r>
            <a:r>
              <a:rPr lang="ru-RU" dirty="0"/>
              <a:t> может работать в любых условиях: и в тиши писательского кабинета, и в походах, экспедициях, в вагоне поезда, в тесной кабине автомашины, в лодке и самолете, в лесу, примостившись на пень. Рассказы “Горный эльф” и “Пешая птичка” написаны в самолете, летевшем из Иркутска в Алма-Ату. За одну ночь на вокзале железнодорожной станции Ачинск написаны природоведческие миниатюры “Там, где рождается Томь”, писать же пришлось, стоя около окошка кассы, шумела за спиной толпа, но ничто не могло помешать писателю. Большинство произведений </a:t>
            </a:r>
            <a:r>
              <a:rPr lang="ru-RU" dirty="0" err="1"/>
              <a:t>М.Зверева</a:t>
            </a:r>
            <a:r>
              <a:rPr lang="ru-RU" dirty="0"/>
              <a:t> было написано, когда он надолго уединялся на лесных кордонах, в окружении природы: шума деревьев, пения птиц, журчанья ручьев, шелеста трав и т.п. Поэтому и мастерство </a:t>
            </a:r>
            <a:r>
              <a:rPr lang="ru-RU" dirty="0" err="1"/>
              <a:t>М.Д.Зверева</a:t>
            </a:r>
            <a:r>
              <a:rPr lang="ru-RU" dirty="0"/>
              <a:t> опирается на главный принцип его творчества - предельную достоверность повествования. У него почти нет вымышленных героев, реальные лица обычно имеют в рассказах и повестях </a:t>
            </a:r>
            <a:r>
              <a:rPr lang="ru-RU" dirty="0" err="1"/>
              <a:t>М.Д.Зверева</a:t>
            </a:r>
            <a:r>
              <a:rPr lang="ru-RU" dirty="0"/>
              <a:t> свои подлинные имена и фамилии. Строгое соответствие жизненной правде, документальность, автобиографичность - вот черты писательского почерка </a:t>
            </a:r>
            <a:r>
              <a:rPr lang="ru-RU" dirty="0" err="1"/>
              <a:t>М.Д.Зверева</a:t>
            </a:r>
            <a:r>
              <a:rPr lang="ru-RU" dirty="0"/>
              <a:t>.</a:t>
            </a:r>
          </a:p>
        </p:txBody>
      </p:sp>
    </p:spTree>
    <p:extLst>
      <p:ext uri="{BB962C8B-B14F-4D97-AF65-F5344CB8AC3E}">
        <p14:creationId xmlns:p14="http://schemas.microsoft.com/office/powerpoint/2010/main" val="3818117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chemeClr val="accent1"/>
                </a:solidFill>
              </a:rPr>
              <a:t>Зверев Максим Дмитриевич (1896 – </a:t>
            </a:r>
            <a:r>
              <a:rPr lang="ru-RU" b="1" dirty="0" smtClean="0">
                <a:solidFill>
                  <a:schemeClr val="accent1"/>
                </a:solidFill>
              </a:rPr>
              <a:t>1996)</a:t>
            </a:r>
            <a:endParaRPr lang="ru-RU" b="1" dirty="0">
              <a:solidFill>
                <a:schemeClr val="accent1"/>
              </a:solidFill>
            </a:endParaRPr>
          </a:p>
        </p:txBody>
      </p:sp>
      <p:sp>
        <p:nvSpPr>
          <p:cNvPr id="3" name="Объект 2"/>
          <p:cNvSpPr>
            <a:spLocks noGrp="1"/>
          </p:cNvSpPr>
          <p:nvPr>
            <p:ph idx="1"/>
          </p:nvPr>
        </p:nvSpPr>
        <p:spPr>
          <a:xfrm>
            <a:off x="330200" y="2702560"/>
            <a:ext cx="11595100" cy="3698240"/>
          </a:xfrm>
        </p:spPr>
        <p:txBody>
          <a:bodyPr>
            <a:normAutofit/>
          </a:bodyPr>
          <a:lstStyle/>
          <a:p>
            <a:pPr marL="0" indent="0">
              <a:buNone/>
            </a:pPr>
            <a:r>
              <a:rPr lang="ru-RU" sz="2400" b="1" dirty="0">
                <a:solidFill>
                  <a:srgbClr val="7030A0"/>
                </a:solidFill>
              </a:rPr>
              <a:t>Максим Дмитриевич Зверев — советский учёный и писатель-натуралист, автор книг о природе, животных</a:t>
            </a:r>
            <a:r>
              <a:rPr lang="ru-RU" sz="2400" b="1" dirty="0" smtClean="0">
                <a:solidFill>
                  <a:srgbClr val="7030A0"/>
                </a:solidFill>
              </a:rPr>
              <a:t>.</a:t>
            </a:r>
          </a:p>
          <a:p>
            <a:pPr marL="0" indent="0">
              <a:buNone/>
            </a:pPr>
            <a:r>
              <a:rPr lang="ru-RU" sz="2400" b="1" dirty="0" smtClean="0">
                <a:solidFill>
                  <a:srgbClr val="7030A0"/>
                </a:solidFill>
              </a:rPr>
              <a:t>Максим Зверев как советский </a:t>
            </a:r>
            <a:r>
              <a:rPr lang="ru-RU" sz="2400" b="1" dirty="0">
                <a:solidFill>
                  <a:srgbClr val="7030A0"/>
                </a:solidFill>
              </a:rPr>
              <a:t>учёный, </a:t>
            </a:r>
            <a:r>
              <a:rPr lang="ru-RU" sz="2400" b="1" dirty="0" smtClean="0">
                <a:solidFill>
                  <a:srgbClr val="7030A0"/>
                </a:solidFill>
              </a:rPr>
              <a:t>заложил основы </a:t>
            </a:r>
            <a:r>
              <a:rPr lang="ru-RU" sz="2400" b="1" dirty="0">
                <a:solidFill>
                  <a:srgbClr val="7030A0"/>
                </a:solidFill>
              </a:rPr>
              <a:t>териологии в Западной Сибири, позже </a:t>
            </a:r>
            <a:r>
              <a:rPr lang="ru-RU" sz="2400" b="1" dirty="0" smtClean="0">
                <a:solidFill>
                  <a:srgbClr val="7030A0"/>
                </a:solidFill>
              </a:rPr>
              <a:t>– он становится писателем-натуралистом, а также автором известных  </a:t>
            </a:r>
            <a:r>
              <a:rPr lang="ru-RU" sz="2400" b="1" dirty="0">
                <a:solidFill>
                  <a:srgbClr val="7030A0"/>
                </a:solidFill>
              </a:rPr>
              <a:t>книг о природе, животных, изданных в странах СНГ, а также во Франции, Англии, Испании, Польше, Германии, на Кубе и в других странах мира. Народный писатель Казахстана, лауреат Государственной премии Казахстана (дважды), кавалер четырёх орденов, член бюро Совета старейшин и член Правления Союза писателей Казахстана</a:t>
            </a:r>
            <a:r>
              <a:rPr lang="ru-RU" sz="2400" b="1" dirty="0" smtClean="0">
                <a:solidFill>
                  <a:srgbClr val="7030A0"/>
                </a:solidFill>
              </a:rPr>
              <a:t>.</a:t>
            </a:r>
            <a:endParaRPr lang="ru-RU" sz="2400" b="1" dirty="0">
              <a:solidFill>
                <a:srgbClr val="7030A0"/>
              </a:solidFill>
            </a:endParaRPr>
          </a:p>
        </p:txBody>
      </p:sp>
      <p:pic>
        <p:nvPicPr>
          <p:cNvPr id="4" name="Рисунок 3"/>
          <p:cNvPicPr>
            <a:picLocks noChangeAspect="1"/>
          </p:cNvPicPr>
          <p:nvPr/>
        </p:nvPicPr>
        <p:blipFill>
          <a:blip r:embed="rId2"/>
          <a:stretch>
            <a:fillRect/>
          </a:stretch>
        </p:blipFill>
        <p:spPr>
          <a:xfrm>
            <a:off x="330200" y="0"/>
            <a:ext cx="2032000" cy="25025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545636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4"/>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750"/>
                                        <p:tgtEl>
                                          <p:spTgt spid="3">
                                            <p:txEl>
                                              <p:pRg st="1" end="1"/>
                                            </p:txEl>
                                          </p:spTgt>
                                        </p:tgtEl>
                                      </p:cBhvr>
                                    </p:animEffect>
                                    <p:anim calcmode="lin" valueType="num">
                                      <p:cBhvr>
                                        <p:cTn id="21"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викторина</a:t>
            </a:r>
            <a:endParaRPr lang="ru-RU" dirty="0"/>
          </a:p>
        </p:txBody>
      </p:sp>
      <p:sp>
        <p:nvSpPr>
          <p:cNvPr id="3" name="Объект 2"/>
          <p:cNvSpPr>
            <a:spLocks noGrp="1"/>
          </p:cNvSpPr>
          <p:nvPr>
            <p:ph idx="1"/>
          </p:nvPr>
        </p:nvSpPr>
        <p:spPr/>
        <p:txBody>
          <a:bodyPr>
            <a:normAutofit fontScale="70000" lnSpcReduction="20000"/>
          </a:bodyPr>
          <a:lstStyle/>
          <a:p>
            <a:pPr marL="0" indent="0">
              <a:buNone/>
            </a:pPr>
            <a:r>
              <a:rPr lang="ru-RU" dirty="0"/>
              <a:t>Назовите главного героя-животного в сказке «Тёплый хлеб»? (конь)</a:t>
            </a:r>
          </a:p>
          <a:p>
            <a:pPr marL="0" indent="0">
              <a:buNone/>
            </a:pPr>
            <a:r>
              <a:rPr lang="ru-RU" dirty="0"/>
              <a:t>Назовите главного героя-человека в сказке «Тёплый хлеб»? (Филька)</a:t>
            </a:r>
          </a:p>
          <a:p>
            <a:pPr marL="0" indent="0">
              <a:buNone/>
            </a:pPr>
            <a:r>
              <a:rPr lang="ru-RU" dirty="0"/>
              <a:t>Через какую деревню проходили кавалеристы? (Бережки)</a:t>
            </a:r>
          </a:p>
          <a:p>
            <a:pPr marL="0" indent="0">
              <a:buNone/>
            </a:pPr>
            <a:r>
              <a:rPr lang="ru-RU" dirty="0"/>
              <a:t>Кто помог Фильке исправить беду? (мельник Панкрат)</a:t>
            </a:r>
          </a:p>
          <a:p>
            <a:pPr marL="0" indent="0">
              <a:buNone/>
            </a:pPr>
            <a:r>
              <a:rPr lang="ru-RU" dirty="0"/>
              <a:t>Почему конь остался в деревне? (его ранили)</a:t>
            </a:r>
          </a:p>
          <a:p>
            <a:pPr marL="0" indent="0">
              <a:buNone/>
            </a:pPr>
            <a:r>
              <a:rPr lang="ru-RU" dirty="0"/>
              <a:t>Какая кличка была у Фильки? («Да ну тебя!»)</a:t>
            </a:r>
          </a:p>
          <a:p>
            <a:pPr marL="0" indent="0">
              <a:buNone/>
            </a:pPr>
            <a:r>
              <a:rPr lang="ru-RU" dirty="0"/>
              <a:t>Какую историю рассказала бабушка Фильке? (о том, как мужик из деревни обидел старого солдата)</a:t>
            </a:r>
          </a:p>
          <a:p>
            <a:pPr marL="0" indent="0">
              <a:buNone/>
            </a:pPr>
            <a:r>
              <a:rPr lang="ru-RU" dirty="0"/>
              <a:t>Что случилось, когда Филька бросил коню хлеб в снег? (началась метель)</a:t>
            </a:r>
          </a:p>
          <a:p>
            <a:pPr marL="0" indent="0">
              <a:buNone/>
            </a:pPr>
            <a:r>
              <a:rPr lang="ru-RU" dirty="0"/>
              <a:t>Как Филька искупал свою вину? (рубил лед с ребятами у мельницы)</a:t>
            </a:r>
          </a:p>
          <a:p>
            <a:pPr marL="0" indent="0">
              <a:buNone/>
            </a:pPr>
            <a:r>
              <a:rPr lang="ru-RU" dirty="0"/>
              <a:t>Когда заработала мельница? (вечером)</a:t>
            </a:r>
          </a:p>
          <a:p>
            <a:pPr marL="0" indent="0">
              <a:buNone/>
            </a:pPr>
            <a:r>
              <a:rPr lang="ru-RU" dirty="0"/>
              <a:t> О чем рассказывала сорока над плотиной? (о том, что она разбудила летний ветер)</a:t>
            </a:r>
          </a:p>
          <a:p>
            <a:pPr marL="0" indent="0">
              <a:buNone/>
            </a:pPr>
            <a:r>
              <a:rPr lang="ru-RU" dirty="0"/>
              <a:t>Как Филька помирился с конем? (он принес ему свежего хлеба с солью)</a:t>
            </a:r>
          </a:p>
          <a:p>
            <a:pPr marL="0" indent="0">
              <a:buNone/>
            </a:pPr>
            <a:r>
              <a:rPr lang="ru-RU" dirty="0"/>
              <a:t>О чем сказка «Теплый хлеб»? (о том, что нужно быть добрыми, отзывчивыми)</a:t>
            </a:r>
          </a:p>
        </p:txBody>
      </p:sp>
    </p:spTree>
    <p:extLst>
      <p:ext uri="{BB962C8B-B14F-4D97-AF65-F5344CB8AC3E}">
        <p14:creationId xmlns:p14="http://schemas.microsoft.com/office/powerpoint/2010/main" val="3290649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85000" lnSpcReduction="20000"/>
          </a:bodyPr>
          <a:lstStyle/>
          <a:p>
            <a:pPr marL="0" indent="0">
              <a:buNone/>
            </a:pPr>
            <a:r>
              <a:rPr lang="ru-RU" dirty="0"/>
              <a:t>Как звали известного ученого – археолога, героя рассказа «Тайна</a:t>
            </a:r>
          </a:p>
          <a:p>
            <a:pPr marL="0" indent="0">
              <a:buNone/>
            </a:pPr>
            <a:r>
              <a:rPr lang="ru-RU" dirty="0"/>
              <a:t>двухэтажного города»? (Сергей Иванович)</a:t>
            </a:r>
          </a:p>
          <a:p>
            <a:pPr marL="0" indent="0">
              <a:buNone/>
            </a:pPr>
            <a:endParaRPr lang="ru-RU" dirty="0"/>
          </a:p>
          <a:p>
            <a:pPr marL="0" indent="0">
              <a:buNone/>
            </a:pPr>
            <a:r>
              <a:rPr lang="ru-RU" dirty="0"/>
              <a:t>В повести М. Д. Зверева «Тайна двухэтажного города» учёный Сергей</a:t>
            </a:r>
          </a:p>
          <a:p>
            <a:pPr marL="0" indent="0">
              <a:buNone/>
            </a:pPr>
            <a:r>
              <a:rPr lang="ru-RU" dirty="0"/>
              <a:t>Иванович приходится дедом? (Вове)</a:t>
            </a:r>
          </a:p>
          <a:p>
            <a:pPr marL="0" indent="0">
              <a:buNone/>
            </a:pPr>
            <a:endParaRPr lang="ru-RU" dirty="0"/>
          </a:p>
          <a:p>
            <a:pPr marL="0" indent="0">
              <a:buNone/>
            </a:pPr>
            <a:r>
              <a:rPr lang="ru-RU" dirty="0"/>
              <a:t>Что пообещал Сергей Иванович своему внуку? (Прийти на кружок, который посещал Вова)</a:t>
            </a:r>
          </a:p>
          <a:p>
            <a:pPr marL="0" indent="0">
              <a:buNone/>
            </a:pPr>
            <a:r>
              <a:rPr lang="ru-RU" dirty="0"/>
              <a:t>Какой кружок посещал Вова? (археологический кружок)</a:t>
            </a:r>
          </a:p>
          <a:p>
            <a:pPr marL="0" indent="0">
              <a:buNone/>
            </a:pPr>
            <a:r>
              <a:rPr lang="ru-RU" dirty="0" smtClean="0"/>
              <a:t>Где </a:t>
            </a:r>
            <a:r>
              <a:rPr lang="ru-RU" dirty="0"/>
              <a:t>находилось гнездо?</a:t>
            </a:r>
          </a:p>
          <a:p>
            <a:pPr marL="0" indent="0">
              <a:buNone/>
            </a:pPr>
            <a:endParaRPr lang="ru-RU" dirty="0"/>
          </a:p>
          <a:p>
            <a:pPr marL="0" indent="0">
              <a:buNone/>
            </a:pPr>
            <a:r>
              <a:rPr lang="ru-RU" dirty="0"/>
              <a:t>Как Вы думаете, почему ласточки кружились на головой Синицына?</a:t>
            </a:r>
          </a:p>
        </p:txBody>
      </p:sp>
    </p:spTree>
    <p:extLst>
      <p:ext uri="{BB962C8B-B14F-4D97-AF65-F5344CB8AC3E}">
        <p14:creationId xmlns:p14="http://schemas.microsoft.com/office/powerpoint/2010/main" val="2880435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317501"/>
            <a:ext cx="8610600" cy="1257300"/>
          </a:xfrm>
        </p:spPr>
        <p:txBody>
          <a:bodyPr/>
          <a:lstStyle/>
          <a:p>
            <a:pPr algn="ctr"/>
            <a:r>
              <a:rPr lang="ru-RU" b="1" dirty="0">
                <a:solidFill>
                  <a:schemeClr val="accent1"/>
                </a:solidFill>
              </a:rPr>
              <a:t>Произведения:</a:t>
            </a:r>
            <a:r>
              <a:rPr lang="ru-RU" dirty="0"/>
              <a:t> </a:t>
            </a:r>
          </a:p>
        </p:txBody>
      </p:sp>
      <p:sp>
        <p:nvSpPr>
          <p:cNvPr id="3" name="Объект 2"/>
          <p:cNvSpPr>
            <a:spLocks noGrp="1"/>
          </p:cNvSpPr>
          <p:nvPr>
            <p:ph idx="1"/>
          </p:nvPr>
        </p:nvSpPr>
        <p:spPr>
          <a:xfrm>
            <a:off x="5029200" y="1574801"/>
            <a:ext cx="7023100" cy="5105399"/>
          </a:xfrm>
        </p:spPr>
        <p:txBody>
          <a:bodyPr>
            <a:noAutofit/>
          </a:bodyPr>
          <a:lstStyle/>
          <a:p>
            <a:pPr marL="0" indent="0">
              <a:buNone/>
            </a:pPr>
            <a:r>
              <a:rPr lang="ru-RU" sz="2400" b="1" dirty="0">
                <a:solidFill>
                  <a:srgbClr val="7030A0"/>
                </a:solidFill>
              </a:rPr>
              <a:t> </a:t>
            </a:r>
            <a:r>
              <a:rPr lang="ru-RU" sz="2400" b="1" dirty="0" smtClean="0">
                <a:solidFill>
                  <a:srgbClr val="7030A0"/>
                </a:solidFill>
              </a:rPr>
              <a:t>«</a:t>
            </a:r>
            <a:r>
              <a:rPr lang="ru-RU" sz="2400" b="1" dirty="0">
                <a:solidFill>
                  <a:srgbClr val="7030A0"/>
                </a:solidFill>
              </a:rPr>
              <a:t>Белый Марал», «Приключения моих диких друзей», «Снежная книга», «Там, где белеют палатки юннатов», «Охотники за барсами», «Следы на снегу», «За кулисами зоопарка» и другие.</a:t>
            </a:r>
          </a:p>
          <a:p>
            <a:pPr marL="0" indent="0">
              <a:buNone/>
            </a:pPr>
            <a:r>
              <a:rPr lang="ru-RU" sz="2400" b="1" dirty="0" smtClean="0">
                <a:solidFill>
                  <a:srgbClr val="7030A0"/>
                </a:solidFill>
              </a:rPr>
              <a:t>Максим </a:t>
            </a:r>
            <a:r>
              <a:rPr lang="ru-RU" sz="2400" b="1" dirty="0">
                <a:solidFill>
                  <a:srgbClr val="7030A0"/>
                </a:solidFill>
              </a:rPr>
              <a:t>Зверев — автор сценария художественного фильма для детей «Крылатый подарок» </a:t>
            </a:r>
            <a:r>
              <a:rPr lang="ru-RU" sz="2400" b="1" dirty="0" smtClean="0">
                <a:solidFill>
                  <a:srgbClr val="7030A0"/>
                </a:solidFill>
              </a:rPr>
              <a:t>и </a:t>
            </a:r>
            <a:r>
              <a:rPr lang="ru-RU" sz="2400" b="1" dirty="0">
                <a:solidFill>
                  <a:srgbClr val="7030A0"/>
                </a:solidFill>
              </a:rPr>
              <a:t>научно-популярных кинофильмов.</a:t>
            </a:r>
          </a:p>
          <a:p>
            <a:pPr marL="0" indent="0">
              <a:buNone/>
            </a:pPr>
            <a:r>
              <a:rPr lang="ru-RU" sz="2400" b="1" dirty="0" smtClean="0">
                <a:solidFill>
                  <a:srgbClr val="7030A0"/>
                </a:solidFill>
              </a:rPr>
              <a:t>Имя </a:t>
            </a:r>
            <a:r>
              <a:rPr lang="ru-RU" sz="2400" b="1" dirty="0">
                <a:solidFill>
                  <a:srgbClr val="7030A0"/>
                </a:solidFill>
              </a:rPr>
              <a:t>писателя известно не только читателям Казахстана и стран СНГ. Его произведения печатаются во Франции, Англии, Испании, Польше, Германии, на Кубе и в других странах мира.</a:t>
            </a:r>
          </a:p>
        </p:txBody>
      </p:sp>
      <p:pic>
        <p:nvPicPr>
          <p:cNvPr id="4" name="Рисунок 3"/>
          <p:cNvPicPr>
            <a:picLocks noChangeAspect="1"/>
          </p:cNvPicPr>
          <p:nvPr/>
        </p:nvPicPr>
        <p:blipFill>
          <a:blip r:embed="rId2"/>
          <a:stretch>
            <a:fillRect/>
          </a:stretch>
        </p:blipFill>
        <p:spPr>
          <a:xfrm>
            <a:off x="320676" y="1321987"/>
            <a:ext cx="4581524" cy="45862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213966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4"/>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750"/>
                                        <p:tgtEl>
                                          <p:spTgt spid="3">
                                            <p:txEl>
                                              <p:pRg st="1" end="1"/>
                                            </p:txEl>
                                          </p:spTgt>
                                        </p:tgtEl>
                                      </p:cBhvr>
                                    </p:animEffect>
                                    <p:anim calcmode="lin" valueType="num">
                                      <p:cBhvr>
                                        <p:cTn id="21"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750"/>
                                        <p:tgtEl>
                                          <p:spTgt spid="3">
                                            <p:txEl>
                                              <p:pRg st="2" end="2"/>
                                            </p:txEl>
                                          </p:spTgt>
                                        </p:tgtEl>
                                      </p:cBhvr>
                                    </p:animEffect>
                                    <p:anim calcmode="lin" valueType="num">
                                      <p:cBhvr>
                                        <p:cTn id="27"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2"/>
          <a:stretch>
            <a:fillRect/>
          </a:stretch>
        </p:blipFill>
        <p:spPr>
          <a:xfrm>
            <a:off x="1689499" y="2245094"/>
            <a:ext cx="1784845" cy="22652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2" name="Рисунок 31"/>
          <p:cNvPicPr>
            <a:picLocks noChangeAspect="1"/>
          </p:cNvPicPr>
          <p:nvPr/>
        </p:nvPicPr>
        <p:blipFill>
          <a:blip r:embed="rId3"/>
          <a:stretch>
            <a:fillRect/>
          </a:stretch>
        </p:blipFill>
        <p:spPr>
          <a:xfrm>
            <a:off x="0" y="2172998"/>
            <a:ext cx="1685925" cy="23572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4" name="Рисунок 33"/>
          <p:cNvPicPr>
            <a:picLocks noChangeAspect="1"/>
          </p:cNvPicPr>
          <p:nvPr/>
        </p:nvPicPr>
        <p:blipFill>
          <a:blip r:embed="rId4"/>
          <a:stretch>
            <a:fillRect/>
          </a:stretch>
        </p:blipFill>
        <p:spPr>
          <a:xfrm>
            <a:off x="8777494" y="3444014"/>
            <a:ext cx="3414506" cy="19015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5" name="Рисунок 34"/>
          <p:cNvPicPr>
            <a:picLocks noChangeAspect="1"/>
          </p:cNvPicPr>
          <p:nvPr/>
        </p:nvPicPr>
        <p:blipFill rotWithShape="1">
          <a:blip r:embed="rId5"/>
          <a:srcRect l="28082" t="15225" r="11501" b="16841"/>
          <a:stretch/>
        </p:blipFill>
        <p:spPr>
          <a:xfrm>
            <a:off x="3474245" y="16271"/>
            <a:ext cx="1652787" cy="22990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Рисунок 5"/>
          <p:cNvPicPr>
            <a:picLocks noChangeAspect="1"/>
          </p:cNvPicPr>
          <p:nvPr/>
        </p:nvPicPr>
        <p:blipFill>
          <a:blip r:embed="rId6"/>
          <a:stretch>
            <a:fillRect/>
          </a:stretch>
        </p:blipFill>
        <p:spPr>
          <a:xfrm>
            <a:off x="8752973" y="23493"/>
            <a:ext cx="3435454" cy="17035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pPr marL="0" indent="0">
              <a:buNone/>
            </a:pPr>
            <a:endParaRPr lang="ru-RU" dirty="0" smtClean="0"/>
          </a:p>
          <a:p>
            <a:pPr marL="0" indent="0">
              <a:buNone/>
            </a:pPr>
            <a:endParaRPr lang="ru-RU" dirty="0"/>
          </a:p>
        </p:txBody>
      </p:sp>
      <p:pic>
        <p:nvPicPr>
          <p:cNvPr id="4" name="Рисунок 3"/>
          <p:cNvPicPr>
            <a:picLocks noChangeAspect="1"/>
          </p:cNvPicPr>
          <p:nvPr/>
        </p:nvPicPr>
        <p:blipFill>
          <a:blip r:embed="rId7"/>
          <a:stretch>
            <a:fillRect/>
          </a:stretch>
        </p:blipFill>
        <p:spPr>
          <a:xfrm>
            <a:off x="3483367" y="2315343"/>
            <a:ext cx="1643665" cy="22680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p:cNvPicPr>
            <a:picLocks noChangeAspect="1"/>
          </p:cNvPicPr>
          <p:nvPr/>
        </p:nvPicPr>
        <p:blipFill rotWithShape="1">
          <a:blip r:embed="rId8"/>
          <a:srcRect l="4953"/>
          <a:stretch/>
        </p:blipFill>
        <p:spPr>
          <a:xfrm>
            <a:off x="-26895" y="-665"/>
            <a:ext cx="1728689" cy="21952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Рисунок 6"/>
          <p:cNvPicPr>
            <a:picLocks noChangeAspect="1"/>
          </p:cNvPicPr>
          <p:nvPr/>
        </p:nvPicPr>
        <p:blipFill>
          <a:blip r:embed="rId9"/>
          <a:stretch>
            <a:fillRect/>
          </a:stretch>
        </p:blipFill>
        <p:spPr>
          <a:xfrm>
            <a:off x="8773920" y="1715940"/>
            <a:ext cx="3414507" cy="17280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p:cNvPicPr>
            <a:picLocks noChangeAspect="1"/>
          </p:cNvPicPr>
          <p:nvPr/>
        </p:nvPicPr>
        <p:blipFill>
          <a:blip r:embed="rId10"/>
          <a:stretch>
            <a:fillRect/>
          </a:stretch>
        </p:blipFill>
        <p:spPr>
          <a:xfrm>
            <a:off x="6938372" y="2287316"/>
            <a:ext cx="1851110" cy="22960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Рисунок 9"/>
          <p:cNvPicPr>
            <a:picLocks noChangeAspect="1"/>
          </p:cNvPicPr>
          <p:nvPr/>
        </p:nvPicPr>
        <p:blipFill>
          <a:blip r:embed="rId11"/>
          <a:stretch>
            <a:fillRect/>
          </a:stretch>
        </p:blipFill>
        <p:spPr>
          <a:xfrm>
            <a:off x="5187195" y="4522363"/>
            <a:ext cx="1751215" cy="22612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Рисунок 10"/>
          <p:cNvPicPr>
            <a:picLocks noChangeAspect="1"/>
          </p:cNvPicPr>
          <p:nvPr/>
        </p:nvPicPr>
        <p:blipFill rotWithShape="1">
          <a:blip r:embed="rId12"/>
          <a:srcRect l="12287" r="10677"/>
          <a:stretch/>
        </p:blipFill>
        <p:spPr>
          <a:xfrm>
            <a:off x="1676061" y="4526313"/>
            <a:ext cx="1784747" cy="23069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Рисунок 13"/>
          <p:cNvPicPr>
            <a:picLocks noChangeAspect="1"/>
          </p:cNvPicPr>
          <p:nvPr/>
        </p:nvPicPr>
        <p:blipFill>
          <a:blip r:embed="rId13"/>
          <a:stretch>
            <a:fillRect/>
          </a:stretch>
        </p:blipFill>
        <p:spPr>
          <a:xfrm>
            <a:off x="6899488" y="4526313"/>
            <a:ext cx="1894474" cy="22963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Рисунок 14"/>
          <p:cNvPicPr>
            <a:picLocks noChangeAspect="1"/>
          </p:cNvPicPr>
          <p:nvPr/>
        </p:nvPicPr>
        <p:blipFill>
          <a:blip r:embed="rId14"/>
          <a:stretch>
            <a:fillRect/>
          </a:stretch>
        </p:blipFill>
        <p:spPr>
          <a:xfrm>
            <a:off x="8810430" y="5285663"/>
            <a:ext cx="3377997" cy="15366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Рисунок 15"/>
          <p:cNvPicPr>
            <a:picLocks noChangeAspect="1"/>
          </p:cNvPicPr>
          <p:nvPr/>
        </p:nvPicPr>
        <p:blipFill rotWithShape="1">
          <a:blip r:embed="rId15"/>
          <a:srcRect l="8657"/>
          <a:stretch/>
        </p:blipFill>
        <p:spPr>
          <a:xfrm>
            <a:off x="5055195" y="-665"/>
            <a:ext cx="1775232" cy="23549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Рисунок 18"/>
          <p:cNvPicPr>
            <a:picLocks noChangeAspect="1"/>
          </p:cNvPicPr>
          <p:nvPr/>
        </p:nvPicPr>
        <p:blipFill>
          <a:blip r:embed="rId16"/>
          <a:stretch>
            <a:fillRect/>
          </a:stretch>
        </p:blipFill>
        <p:spPr>
          <a:xfrm>
            <a:off x="3462595" y="4536749"/>
            <a:ext cx="1742771" cy="22925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Рисунок 22"/>
          <p:cNvPicPr>
            <a:picLocks noChangeAspect="1"/>
          </p:cNvPicPr>
          <p:nvPr/>
        </p:nvPicPr>
        <p:blipFill>
          <a:blip r:embed="rId17"/>
          <a:stretch>
            <a:fillRect/>
          </a:stretch>
        </p:blipFill>
        <p:spPr>
          <a:xfrm>
            <a:off x="5100516" y="2172998"/>
            <a:ext cx="1790393" cy="22429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Рисунок 24"/>
          <p:cNvPicPr>
            <a:picLocks noChangeAspect="1"/>
          </p:cNvPicPr>
          <p:nvPr/>
        </p:nvPicPr>
        <p:blipFill>
          <a:blip r:embed="rId18"/>
          <a:stretch>
            <a:fillRect/>
          </a:stretch>
        </p:blipFill>
        <p:spPr>
          <a:xfrm>
            <a:off x="6822780" y="42569"/>
            <a:ext cx="1951140" cy="21681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8" name="Рисунок 27"/>
          <p:cNvPicPr>
            <a:picLocks noChangeAspect="1"/>
          </p:cNvPicPr>
          <p:nvPr/>
        </p:nvPicPr>
        <p:blipFill>
          <a:blip r:embed="rId19"/>
          <a:stretch>
            <a:fillRect/>
          </a:stretch>
        </p:blipFill>
        <p:spPr>
          <a:xfrm>
            <a:off x="1680472" y="16271"/>
            <a:ext cx="1793773" cy="22990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9" name="Рисунок 28"/>
          <p:cNvPicPr>
            <a:picLocks noChangeAspect="1"/>
          </p:cNvPicPr>
          <p:nvPr/>
        </p:nvPicPr>
        <p:blipFill>
          <a:blip r:embed="rId20"/>
          <a:stretch>
            <a:fillRect/>
          </a:stretch>
        </p:blipFill>
        <p:spPr>
          <a:xfrm>
            <a:off x="17765" y="4472070"/>
            <a:ext cx="1698222" cy="23277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17912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ppt_w</p:attrName>
                                        </p:attrNameLst>
                                      </p:cBhvr>
                                      <p:tavLst>
                                        <p:tav tm="0" fmla="#ppt_w*sin(2.5*pi*$)">
                                          <p:val>
                                            <p:fltVal val="0"/>
                                          </p:val>
                                        </p:tav>
                                        <p:tav tm="100000">
                                          <p:val>
                                            <p:fltVal val="1"/>
                                          </p:val>
                                        </p:tav>
                                      </p:tavLst>
                                    </p:anim>
                                    <p:anim calcmode="lin" valueType="num">
                                      <p:cBhvr>
                                        <p:cTn id="9" dur="75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45"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ppt_w</p:attrName>
                                        </p:attrNameLst>
                                      </p:cBhvr>
                                      <p:tavLst>
                                        <p:tav tm="0" fmla="#ppt_w*sin(2.5*pi*$)">
                                          <p:val>
                                            <p:fltVal val="0"/>
                                          </p:val>
                                        </p:tav>
                                        <p:tav tm="100000">
                                          <p:val>
                                            <p:fltVal val="1"/>
                                          </p:val>
                                        </p:tav>
                                      </p:tavLst>
                                    </p:anim>
                                    <p:anim calcmode="lin" valueType="num">
                                      <p:cBhvr>
                                        <p:cTn id="15" dur="750" fill="hold"/>
                                        <p:tgtEl>
                                          <p:spTgt spid="28"/>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45"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750"/>
                                        <p:tgtEl>
                                          <p:spTgt spid="35"/>
                                        </p:tgtEl>
                                      </p:cBhvr>
                                    </p:animEffect>
                                    <p:anim calcmode="lin" valueType="num">
                                      <p:cBhvr>
                                        <p:cTn id="20" dur="750" fill="hold"/>
                                        <p:tgtEl>
                                          <p:spTgt spid="35"/>
                                        </p:tgtEl>
                                        <p:attrNameLst>
                                          <p:attrName>ppt_w</p:attrName>
                                        </p:attrNameLst>
                                      </p:cBhvr>
                                      <p:tavLst>
                                        <p:tav tm="0" fmla="#ppt_w*sin(2.5*pi*$)">
                                          <p:val>
                                            <p:fltVal val="0"/>
                                          </p:val>
                                        </p:tav>
                                        <p:tav tm="100000">
                                          <p:val>
                                            <p:fltVal val="1"/>
                                          </p:val>
                                        </p:tav>
                                      </p:tavLst>
                                    </p:anim>
                                    <p:anim calcmode="lin" valueType="num">
                                      <p:cBhvr>
                                        <p:cTn id="21" dur="750" fill="hold"/>
                                        <p:tgtEl>
                                          <p:spTgt spid="35"/>
                                        </p:tgtEl>
                                        <p:attrNameLst>
                                          <p:attrName>ppt_h</p:attrName>
                                        </p:attrNameLst>
                                      </p:cBhvr>
                                      <p:tavLst>
                                        <p:tav tm="0">
                                          <p:val>
                                            <p:strVal val="#ppt_h"/>
                                          </p:val>
                                        </p:tav>
                                        <p:tav tm="100000">
                                          <p:val>
                                            <p:strVal val="#ppt_h"/>
                                          </p:val>
                                        </p:tav>
                                      </p:tavLst>
                                    </p:anim>
                                  </p:childTnLst>
                                </p:cTn>
                              </p:par>
                            </p:childTnLst>
                          </p:cTn>
                        </p:par>
                        <p:par>
                          <p:cTn id="22" fill="hold">
                            <p:stCondLst>
                              <p:cond delay="2250"/>
                            </p:stCondLst>
                            <p:childTnLst>
                              <p:par>
                                <p:cTn id="23" presetID="45"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750"/>
                                        <p:tgtEl>
                                          <p:spTgt spid="16"/>
                                        </p:tgtEl>
                                      </p:cBhvr>
                                    </p:animEffect>
                                    <p:anim calcmode="lin" valueType="num">
                                      <p:cBhvr>
                                        <p:cTn id="26" dur="750" fill="hold"/>
                                        <p:tgtEl>
                                          <p:spTgt spid="16"/>
                                        </p:tgtEl>
                                        <p:attrNameLst>
                                          <p:attrName>ppt_w</p:attrName>
                                        </p:attrNameLst>
                                      </p:cBhvr>
                                      <p:tavLst>
                                        <p:tav tm="0" fmla="#ppt_w*sin(2.5*pi*$)">
                                          <p:val>
                                            <p:fltVal val="0"/>
                                          </p:val>
                                        </p:tav>
                                        <p:tav tm="100000">
                                          <p:val>
                                            <p:fltVal val="1"/>
                                          </p:val>
                                        </p:tav>
                                      </p:tavLst>
                                    </p:anim>
                                    <p:anim calcmode="lin" valueType="num">
                                      <p:cBhvr>
                                        <p:cTn id="27" dur="750" fill="hold"/>
                                        <p:tgtEl>
                                          <p:spTgt spid="16"/>
                                        </p:tgtEl>
                                        <p:attrNameLst>
                                          <p:attrName>ppt_h</p:attrName>
                                        </p:attrNameLst>
                                      </p:cBhvr>
                                      <p:tavLst>
                                        <p:tav tm="0">
                                          <p:val>
                                            <p:strVal val="#ppt_h"/>
                                          </p:val>
                                        </p:tav>
                                        <p:tav tm="100000">
                                          <p:val>
                                            <p:strVal val="#ppt_h"/>
                                          </p:val>
                                        </p:tav>
                                      </p:tavLst>
                                    </p:anim>
                                  </p:childTnLst>
                                </p:cTn>
                              </p:par>
                            </p:childTnLst>
                          </p:cTn>
                        </p:par>
                        <p:par>
                          <p:cTn id="28" fill="hold">
                            <p:stCondLst>
                              <p:cond delay="3000"/>
                            </p:stCondLst>
                            <p:childTnLst>
                              <p:par>
                                <p:cTn id="29" presetID="45"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750"/>
                                        <p:tgtEl>
                                          <p:spTgt spid="25"/>
                                        </p:tgtEl>
                                      </p:cBhvr>
                                    </p:animEffect>
                                    <p:anim calcmode="lin" valueType="num">
                                      <p:cBhvr>
                                        <p:cTn id="32" dur="750" fill="hold"/>
                                        <p:tgtEl>
                                          <p:spTgt spid="25"/>
                                        </p:tgtEl>
                                        <p:attrNameLst>
                                          <p:attrName>ppt_w</p:attrName>
                                        </p:attrNameLst>
                                      </p:cBhvr>
                                      <p:tavLst>
                                        <p:tav tm="0" fmla="#ppt_w*sin(2.5*pi*$)">
                                          <p:val>
                                            <p:fltVal val="0"/>
                                          </p:val>
                                        </p:tav>
                                        <p:tav tm="100000">
                                          <p:val>
                                            <p:fltVal val="1"/>
                                          </p:val>
                                        </p:tav>
                                      </p:tavLst>
                                    </p:anim>
                                    <p:anim calcmode="lin" valueType="num">
                                      <p:cBhvr>
                                        <p:cTn id="33" dur="750" fill="hold"/>
                                        <p:tgtEl>
                                          <p:spTgt spid="25"/>
                                        </p:tgtEl>
                                        <p:attrNameLst>
                                          <p:attrName>ppt_h</p:attrName>
                                        </p:attrNameLst>
                                      </p:cBhvr>
                                      <p:tavLst>
                                        <p:tav tm="0">
                                          <p:val>
                                            <p:strVal val="#ppt_h"/>
                                          </p:val>
                                        </p:tav>
                                        <p:tav tm="100000">
                                          <p:val>
                                            <p:strVal val="#ppt_h"/>
                                          </p:val>
                                        </p:tav>
                                      </p:tavLst>
                                    </p:anim>
                                  </p:childTnLst>
                                </p:cTn>
                              </p:par>
                            </p:childTnLst>
                          </p:cTn>
                        </p:par>
                        <p:par>
                          <p:cTn id="34" fill="hold">
                            <p:stCondLst>
                              <p:cond delay="3750"/>
                            </p:stCondLst>
                            <p:childTnLst>
                              <p:par>
                                <p:cTn id="35" presetID="45"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750"/>
                                        <p:tgtEl>
                                          <p:spTgt spid="6"/>
                                        </p:tgtEl>
                                      </p:cBhvr>
                                    </p:animEffect>
                                    <p:anim calcmode="lin" valueType="num">
                                      <p:cBhvr>
                                        <p:cTn id="38" dur="750" fill="hold"/>
                                        <p:tgtEl>
                                          <p:spTgt spid="6"/>
                                        </p:tgtEl>
                                        <p:attrNameLst>
                                          <p:attrName>ppt_w</p:attrName>
                                        </p:attrNameLst>
                                      </p:cBhvr>
                                      <p:tavLst>
                                        <p:tav tm="0" fmla="#ppt_w*sin(2.5*pi*$)">
                                          <p:val>
                                            <p:fltVal val="0"/>
                                          </p:val>
                                        </p:tav>
                                        <p:tav tm="100000">
                                          <p:val>
                                            <p:fltVal val="1"/>
                                          </p:val>
                                        </p:tav>
                                      </p:tavLst>
                                    </p:anim>
                                    <p:anim calcmode="lin" valueType="num">
                                      <p:cBhvr>
                                        <p:cTn id="39" dur="750" fill="hold"/>
                                        <p:tgtEl>
                                          <p:spTgt spid="6"/>
                                        </p:tgtEl>
                                        <p:attrNameLst>
                                          <p:attrName>ppt_h</p:attrName>
                                        </p:attrNameLst>
                                      </p:cBhvr>
                                      <p:tavLst>
                                        <p:tav tm="0">
                                          <p:val>
                                            <p:strVal val="#ppt_h"/>
                                          </p:val>
                                        </p:tav>
                                        <p:tav tm="100000">
                                          <p:val>
                                            <p:strVal val="#ppt_h"/>
                                          </p:val>
                                        </p:tav>
                                      </p:tavLst>
                                    </p:anim>
                                  </p:childTnLst>
                                </p:cTn>
                              </p:par>
                            </p:childTnLst>
                          </p:cTn>
                        </p:par>
                        <p:par>
                          <p:cTn id="40" fill="hold">
                            <p:stCondLst>
                              <p:cond delay="4500"/>
                            </p:stCondLst>
                            <p:childTnLst>
                              <p:par>
                                <p:cTn id="41" presetID="45" presetClass="entr" presetSubtype="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750"/>
                                        <p:tgtEl>
                                          <p:spTgt spid="32"/>
                                        </p:tgtEl>
                                      </p:cBhvr>
                                    </p:animEffect>
                                    <p:anim calcmode="lin" valueType="num">
                                      <p:cBhvr>
                                        <p:cTn id="44" dur="750" fill="hold"/>
                                        <p:tgtEl>
                                          <p:spTgt spid="32"/>
                                        </p:tgtEl>
                                        <p:attrNameLst>
                                          <p:attrName>ppt_w</p:attrName>
                                        </p:attrNameLst>
                                      </p:cBhvr>
                                      <p:tavLst>
                                        <p:tav tm="0" fmla="#ppt_w*sin(2.5*pi*$)">
                                          <p:val>
                                            <p:fltVal val="0"/>
                                          </p:val>
                                        </p:tav>
                                        <p:tav tm="100000">
                                          <p:val>
                                            <p:fltVal val="1"/>
                                          </p:val>
                                        </p:tav>
                                      </p:tavLst>
                                    </p:anim>
                                    <p:anim calcmode="lin" valueType="num">
                                      <p:cBhvr>
                                        <p:cTn id="45" dur="750" fill="hold"/>
                                        <p:tgtEl>
                                          <p:spTgt spid="32"/>
                                        </p:tgtEl>
                                        <p:attrNameLst>
                                          <p:attrName>ppt_h</p:attrName>
                                        </p:attrNameLst>
                                      </p:cBhvr>
                                      <p:tavLst>
                                        <p:tav tm="0">
                                          <p:val>
                                            <p:strVal val="#ppt_h"/>
                                          </p:val>
                                        </p:tav>
                                        <p:tav tm="100000">
                                          <p:val>
                                            <p:strVal val="#ppt_h"/>
                                          </p:val>
                                        </p:tav>
                                      </p:tavLst>
                                    </p:anim>
                                  </p:childTnLst>
                                </p:cTn>
                              </p:par>
                            </p:childTnLst>
                          </p:cTn>
                        </p:par>
                        <p:par>
                          <p:cTn id="46" fill="hold">
                            <p:stCondLst>
                              <p:cond delay="5250"/>
                            </p:stCondLst>
                            <p:childTnLst>
                              <p:par>
                                <p:cTn id="47" presetID="45" presetClass="entr" presetSubtype="0"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750"/>
                                        <p:tgtEl>
                                          <p:spTgt spid="20"/>
                                        </p:tgtEl>
                                      </p:cBhvr>
                                    </p:animEffect>
                                    <p:anim calcmode="lin" valueType="num">
                                      <p:cBhvr>
                                        <p:cTn id="50" dur="750" fill="hold"/>
                                        <p:tgtEl>
                                          <p:spTgt spid="20"/>
                                        </p:tgtEl>
                                        <p:attrNameLst>
                                          <p:attrName>ppt_w</p:attrName>
                                        </p:attrNameLst>
                                      </p:cBhvr>
                                      <p:tavLst>
                                        <p:tav tm="0" fmla="#ppt_w*sin(2.5*pi*$)">
                                          <p:val>
                                            <p:fltVal val="0"/>
                                          </p:val>
                                        </p:tav>
                                        <p:tav tm="100000">
                                          <p:val>
                                            <p:fltVal val="1"/>
                                          </p:val>
                                        </p:tav>
                                      </p:tavLst>
                                    </p:anim>
                                    <p:anim calcmode="lin" valueType="num">
                                      <p:cBhvr>
                                        <p:cTn id="51" dur="750" fill="hold"/>
                                        <p:tgtEl>
                                          <p:spTgt spid="20"/>
                                        </p:tgtEl>
                                        <p:attrNameLst>
                                          <p:attrName>ppt_h</p:attrName>
                                        </p:attrNameLst>
                                      </p:cBhvr>
                                      <p:tavLst>
                                        <p:tav tm="0">
                                          <p:val>
                                            <p:strVal val="#ppt_h"/>
                                          </p:val>
                                        </p:tav>
                                        <p:tav tm="100000">
                                          <p:val>
                                            <p:strVal val="#ppt_h"/>
                                          </p:val>
                                        </p:tav>
                                      </p:tavLst>
                                    </p:anim>
                                  </p:childTnLst>
                                </p:cTn>
                              </p:par>
                            </p:childTnLst>
                          </p:cTn>
                        </p:par>
                        <p:par>
                          <p:cTn id="52" fill="hold">
                            <p:stCondLst>
                              <p:cond delay="6000"/>
                            </p:stCondLst>
                            <p:childTnLst>
                              <p:par>
                                <p:cTn id="53" presetID="45" presetClass="entr" presetSubtype="0"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750"/>
                                        <p:tgtEl>
                                          <p:spTgt spid="4"/>
                                        </p:tgtEl>
                                      </p:cBhvr>
                                    </p:animEffect>
                                    <p:anim calcmode="lin" valueType="num">
                                      <p:cBhvr>
                                        <p:cTn id="56" dur="750" fill="hold"/>
                                        <p:tgtEl>
                                          <p:spTgt spid="4"/>
                                        </p:tgtEl>
                                        <p:attrNameLst>
                                          <p:attrName>ppt_w</p:attrName>
                                        </p:attrNameLst>
                                      </p:cBhvr>
                                      <p:tavLst>
                                        <p:tav tm="0" fmla="#ppt_w*sin(2.5*pi*$)">
                                          <p:val>
                                            <p:fltVal val="0"/>
                                          </p:val>
                                        </p:tav>
                                        <p:tav tm="100000">
                                          <p:val>
                                            <p:fltVal val="1"/>
                                          </p:val>
                                        </p:tav>
                                      </p:tavLst>
                                    </p:anim>
                                    <p:anim calcmode="lin" valueType="num">
                                      <p:cBhvr>
                                        <p:cTn id="57" dur="750" fill="hold"/>
                                        <p:tgtEl>
                                          <p:spTgt spid="4"/>
                                        </p:tgtEl>
                                        <p:attrNameLst>
                                          <p:attrName>ppt_h</p:attrName>
                                        </p:attrNameLst>
                                      </p:cBhvr>
                                      <p:tavLst>
                                        <p:tav tm="0">
                                          <p:val>
                                            <p:strVal val="#ppt_h"/>
                                          </p:val>
                                        </p:tav>
                                        <p:tav tm="100000">
                                          <p:val>
                                            <p:strVal val="#ppt_h"/>
                                          </p:val>
                                        </p:tav>
                                      </p:tavLst>
                                    </p:anim>
                                  </p:childTnLst>
                                </p:cTn>
                              </p:par>
                            </p:childTnLst>
                          </p:cTn>
                        </p:par>
                        <p:par>
                          <p:cTn id="58" fill="hold">
                            <p:stCondLst>
                              <p:cond delay="6750"/>
                            </p:stCondLst>
                            <p:childTnLst>
                              <p:par>
                                <p:cTn id="59" presetID="45" presetClass="entr" presetSubtype="0"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750"/>
                                        <p:tgtEl>
                                          <p:spTgt spid="23"/>
                                        </p:tgtEl>
                                      </p:cBhvr>
                                    </p:animEffect>
                                    <p:anim calcmode="lin" valueType="num">
                                      <p:cBhvr>
                                        <p:cTn id="62" dur="750" fill="hold"/>
                                        <p:tgtEl>
                                          <p:spTgt spid="23"/>
                                        </p:tgtEl>
                                        <p:attrNameLst>
                                          <p:attrName>ppt_w</p:attrName>
                                        </p:attrNameLst>
                                      </p:cBhvr>
                                      <p:tavLst>
                                        <p:tav tm="0" fmla="#ppt_w*sin(2.5*pi*$)">
                                          <p:val>
                                            <p:fltVal val="0"/>
                                          </p:val>
                                        </p:tav>
                                        <p:tav tm="100000">
                                          <p:val>
                                            <p:fltVal val="1"/>
                                          </p:val>
                                        </p:tav>
                                      </p:tavLst>
                                    </p:anim>
                                    <p:anim calcmode="lin" valueType="num">
                                      <p:cBhvr>
                                        <p:cTn id="63" dur="750" fill="hold"/>
                                        <p:tgtEl>
                                          <p:spTgt spid="23"/>
                                        </p:tgtEl>
                                        <p:attrNameLst>
                                          <p:attrName>ppt_h</p:attrName>
                                        </p:attrNameLst>
                                      </p:cBhvr>
                                      <p:tavLst>
                                        <p:tav tm="0">
                                          <p:val>
                                            <p:strVal val="#ppt_h"/>
                                          </p:val>
                                        </p:tav>
                                        <p:tav tm="100000">
                                          <p:val>
                                            <p:strVal val="#ppt_h"/>
                                          </p:val>
                                        </p:tav>
                                      </p:tavLst>
                                    </p:anim>
                                  </p:childTnLst>
                                </p:cTn>
                              </p:par>
                            </p:childTnLst>
                          </p:cTn>
                        </p:par>
                        <p:par>
                          <p:cTn id="64" fill="hold">
                            <p:stCondLst>
                              <p:cond delay="7500"/>
                            </p:stCondLst>
                            <p:childTnLst>
                              <p:par>
                                <p:cTn id="65" presetID="45" presetClass="entr" presetSubtype="0" fill="hold"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750"/>
                                        <p:tgtEl>
                                          <p:spTgt spid="8"/>
                                        </p:tgtEl>
                                      </p:cBhvr>
                                    </p:animEffect>
                                    <p:anim calcmode="lin" valueType="num">
                                      <p:cBhvr>
                                        <p:cTn id="68" dur="750" fill="hold"/>
                                        <p:tgtEl>
                                          <p:spTgt spid="8"/>
                                        </p:tgtEl>
                                        <p:attrNameLst>
                                          <p:attrName>ppt_w</p:attrName>
                                        </p:attrNameLst>
                                      </p:cBhvr>
                                      <p:tavLst>
                                        <p:tav tm="0" fmla="#ppt_w*sin(2.5*pi*$)">
                                          <p:val>
                                            <p:fltVal val="0"/>
                                          </p:val>
                                        </p:tav>
                                        <p:tav tm="100000">
                                          <p:val>
                                            <p:fltVal val="1"/>
                                          </p:val>
                                        </p:tav>
                                      </p:tavLst>
                                    </p:anim>
                                    <p:anim calcmode="lin" valueType="num">
                                      <p:cBhvr>
                                        <p:cTn id="69" dur="750" fill="hold"/>
                                        <p:tgtEl>
                                          <p:spTgt spid="8"/>
                                        </p:tgtEl>
                                        <p:attrNameLst>
                                          <p:attrName>ppt_h</p:attrName>
                                        </p:attrNameLst>
                                      </p:cBhvr>
                                      <p:tavLst>
                                        <p:tav tm="0">
                                          <p:val>
                                            <p:strVal val="#ppt_h"/>
                                          </p:val>
                                        </p:tav>
                                        <p:tav tm="100000">
                                          <p:val>
                                            <p:strVal val="#ppt_h"/>
                                          </p:val>
                                        </p:tav>
                                      </p:tavLst>
                                    </p:anim>
                                  </p:childTnLst>
                                </p:cTn>
                              </p:par>
                            </p:childTnLst>
                          </p:cTn>
                        </p:par>
                        <p:par>
                          <p:cTn id="70" fill="hold">
                            <p:stCondLst>
                              <p:cond delay="8250"/>
                            </p:stCondLst>
                            <p:childTnLst>
                              <p:par>
                                <p:cTn id="71" presetID="45" presetClass="entr" presetSubtype="0" fill="hold"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750"/>
                                        <p:tgtEl>
                                          <p:spTgt spid="7"/>
                                        </p:tgtEl>
                                      </p:cBhvr>
                                    </p:animEffect>
                                    <p:anim calcmode="lin" valueType="num">
                                      <p:cBhvr>
                                        <p:cTn id="74" dur="750" fill="hold"/>
                                        <p:tgtEl>
                                          <p:spTgt spid="7"/>
                                        </p:tgtEl>
                                        <p:attrNameLst>
                                          <p:attrName>ppt_w</p:attrName>
                                        </p:attrNameLst>
                                      </p:cBhvr>
                                      <p:tavLst>
                                        <p:tav tm="0" fmla="#ppt_w*sin(2.5*pi*$)">
                                          <p:val>
                                            <p:fltVal val="0"/>
                                          </p:val>
                                        </p:tav>
                                        <p:tav tm="100000">
                                          <p:val>
                                            <p:fltVal val="1"/>
                                          </p:val>
                                        </p:tav>
                                      </p:tavLst>
                                    </p:anim>
                                    <p:anim calcmode="lin" valueType="num">
                                      <p:cBhvr>
                                        <p:cTn id="75" dur="750" fill="hold"/>
                                        <p:tgtEl>
                                          <p:spTgt spid="7"/>
                                        </p:tgtEl>
                                        <p:attrNameLst>
                                          <p:attrName>ppt_h</p:attrName>
                                        </p:attrNameLst>
                                      </p:cBhvr>
                                      <p:tavLst>
                                        <p:tav tm="0">
                                          <p:val>
                                            <p:strVal val="#ppt_h"/>
                                          </p:val>
                                        </p:tav>
                                        <p:tav tm="100000">
                                          <p:val>
                                            <p:strVal val="#ppt_h"/>
                                          </p:val>
                                        </p:tav>
                                      </p:tavLst>
                                    </p:anim>
                                  </p:childTnLst>
                                </p:cTn>
                              </p:par>
                            </p:childTnLst>
                          </p:cTn>
                        </p:par>
                        <p:par>
                          <p:cTn id="76" fill="hold">
                            <p:stCondLst>
                              <p:cond delay="9000"/>
                            </p:stCondLst>
                            <p:childTnLst>
                              <p:par>
                                <p:cTn id="77" presetID="45" presetClass="entr" presetSubtype="0"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750"/>
                                        <p:tgtEl>
                                          <p:spTgt spid="34"/>
                                        </p:tgtEl>
                                      </p:cBhvr>
                                    </p:animEffect>
                                    <p:anim calcmode="lin" valueType="num">
                                      <p:cBhvr>
                                        <p:cTn id="80" dur="750" fill="hold"/>
                                        <p:tgtEl>
                                          <p:spTgt spid="34"/>
                                        </p:tgtEl>
                                        <p:attrNameLst>
                                          <p:attrName>ppt_w</p:attrName>
                                        </p:attrNameLst>
                                      </p:cBhvr>
                                      <p:tavLst>
                                        <p:tav tm="0" fmla="#ppt_w*sin(2.5*pi*$)">
                                          <p:val>
                                            <p:fltVal val="0"/>
                                          </p:val>
                                        </p:tav>
                                        <p:tav tm="100000">
                                          <p:val>
                                            <p:fltVal val="1"/>
                                          </p:val>
                                        </p:tav>
                                      </p:tavLst>
                                    </p:anim>
                                    <p:anim calcmode="lin" valueType="num">
                                      <p:cBhvr>
                                        <p:cTn id="81" dur="750" fill="hold"/>
                                        <p:tgtEl>
                                          <p:spTgt spid="34"/>
                                        </p:tgtEl>
                                        <p:attrNameLst>
                                          <p:attrName>ppt_h</p:attrName>
                                        </p:attrNameLst>
                                      </p:cBhvr>
                                      <p:tavLst>
                                        <p:tav tm="0">
                                          <p:val>
                                            <p:strVal val="#ppt_h"/>
                                          </p:val>
                                        </p:tav>
                                        <p:tav tm="100000">
                                          <p:val>
                                            <p:strVal val="#ppt_h"/>
                                          </p:val>
                                        </p:tav>
                                      </p:tavLst>
                                    </p:anim>
                                  </p:childTnLst>
                                </p:cTn>
                              </p:par>
                            </p:childTnLst>
                          </p:cTn>
                        </p:par>
                        <p:par>
                          <p:cTn id="82" fill="hold">
                            <p:stCondLst>
                              <p:cond delay="9750"/>
                            </p:stCondLst>
                            <p:childTnLst>
                              <p:par>
                                <p:cTn id="83" presetID="45" presetClass="entr" presetSubtype="0" fill="hold" nodeType="after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750"/>
                                        <p:tgtEl>
                                          <p:spTgt spid="29"/>
                                        </p:tgtEl>
                                      </p:cBhvr>
                                    </p:animEffect>
                                    <p:anim calcmode="lin" valueType="num">
                                      <p:cBhvr>
                                        <p:cTn id="86" dur="750" fill="hold"/>
                                        <p:tgtEl>
                                          <p:spTgt spid="29"/>
                                        </p:tgtEl>
                                        <p:attrNameLst>
                                          <p:attrName>ppt_w</p:attrName>
                                        </p:attrNameLst>
                                      </p:cBhvr>
                                      <p:tavLst>
                                        <p:tav tm="0" fmla="#ppt_w*sin(2.5*pi*$)">
                                          <p:val>
                                            <p:fltVal val="0"/>
                                          </p:val>
                                        </p:tav>
                                        <p:tav tm="100000">
                                          <p:val>
                                            <p:fltVal val="1"/>
                                          </p:val>
                                        </p:tav>
                                      </p:tavLst>
                                    </p:anim>
                                    <p:anim calcmode="lin" valueType="num">
                                      <p:cBhvr>
                                        <p:cTn id="87" dur="750" fill="hold"/>
                                        <p:tgtEl>
                                          <p:spTgt spid="29"/>
                                        </p:tgtEl>
                                        <p:attrNameLst>
                                          <p:attrName>ppt_h</p:attrName>
                                        </p:attrNameLst>
                                      </p:cBhvr>
                                      <p:tavLst>
                                        <p:tav tm="0">
                                          <p:val>
                                            <p:strVal val="#ppt_h"/>
                                          </p:val>
                                        </p:tav>
                                        <p:tav tm="100000">
                                          <p:val>
                                            <p:strVal val="#ppt_h"/>
                                          </p:val>
                                        </p:tav>
                                      </p:tavLst>
                                    </p:anim>
                                  </p:childTnLst>
                                </p:cTn>
                              </p:par>
                            </p:childTnLst>
                          </p:cTn>
                        </p:par>
                        <p:par>
                          <p:cTn id="88" fill="hold">
                            <p:stCondLst>
                              <p:cond delay="10500"/>
                            </p:stCondLst>
                            <p:childTnLst>
                              <p:par>
                                <p:cTn id="89" presetID="45" presetClass="entr" presetSubtype="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750"/>
                                        <p:tgtEl>
                                          <p:spTgt spid="11"/>
                                        </p:tgtEl>
                                      </p:cBhvr>
                                    </p:animEffect>
                                    <p:anim calcmode="lin" valueType="num">
                                      <p:cBhvr>
                                        <p:cTn id="92" dur="750" fill="hold"/>
                                        <p:tgtEl>
                                          <p:spTgt spid="11"/>
                                        </p:tgtEl>
                                        <p:attrNameLst>
                                          <p:attrName>ppt_w</p:attrName>
                                        </p:attrNameLst>
                                      </p:cBhvr>
                                      <p:tavLst>
                                        <p:tav tm="0" fmla="#ppt_w*sin(2.5*pi*$)">
                                          <p:val>
                                            <p:fltVal val="0"/>
                                          </p:val>
                                        </p:tav>
                                        <p:tav tm="100000">
                                          <p:val>
                                            <p:fltVal val="1"/>
                                          </p:val>
                                        </p:tav>
                                      </p:tavLst>
                                    </p:anim>
                                    <p:anim calcmode="lin" valueType="num">
                                      <p:cBhvr>
                                        <p:cTn id="93" dur="750" fill="hold"/>
                                        <p:tgtEl>
                                          <p:spTgt spid="11"/>
                                        </p:tgtEl>
                                        <p:attrNameLst>
                                          <p:attrName>ppt_h</p:attrName>
                                        </p:attrNameLst>
                                      </p:cBhvr>
                                      <p:tavLst>
                                        <p:tav tm="0">
                                          <p:val>
                                            <p:strVal val="#ppt_h"/>
                                          </p:val>
                                        </p:tav>
                                        <p:tav tm="100000">
                                          <p:val>
                                            <p:strVal val="#ppt_h"/>
                                          </p:val>
                                        </p:tav>
                                      </p:tavLst>
                                    </p:anim>
                                  </p:childTnLst>
                                </p:cTn>
                              </p:par>
                            </p:childTnLst>
                          </p:cTn>
                        </p:par>
                        <p:par>
                          <p:cTn id="94" fill="hold">
                            <p:stCondLst>
                              <p:cond delay="11250"/>
                            </p:stCondLst>
                            <p:childTnLst>
                              <p:par>
                                <p:cTn id="95" presetID="45" presetClass="entr" presetSubtype="0" fill="hold" nodeType="after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750"/>
                                        <p:tgtEl>
                                          <p:spTgt spid="19"/>
                                        </p:tgtEl>
                                      </p:cBhvr>
                                    </p:animEffect>
                                    <p:anim calcmode="lin" valueType="num">
                                      <p:cBhvr>
                                        <p:cTn id="98" dur="750" fill="hold"/>
                                        <p:tgtEl>
                                          <p:spTgt spid="19"/>
                                        </p:tgtEl>
                                        <p:attrNameLst>
                                          <p:attrName>ppt_w</p:attrName>
                                        </p:attrNameLst>
                                      </p:cBhvr>
                                      <p:tavLst>
                                        <p:tav tm="0" fmla="#ppt_w*sin(2.5*pi*$)">
                                          <p:val>
                                            <p:fltVal val="0"/>
                                          </p:val>
                                        </p:tav>
                                        <p:tav tm="100000">
                                          <p:val>
                                            <p:fltVal val="1"/>
                                          </p:val>
                                        </p:tav>
                                      </p:tavLst>
                                    </p:anim>
                                    <p:anim calcmode="lin" valueType="num">
                                      <p:cBhvr>
                                        <p:cTn id="99" dur="750" fill="hold"/>
                                        <p:tgtEl>
                                          <p:spTgt spid="19"/>
                                        </p:tgtEl>
                                        <p:attrNameLst>
                                          <p:attrName>ppt_h</p:attrName>
                                        </p:attrNameLst>
                                      </p:cBhvr>
                                      <p:tavLst>
                                        <p:tav tm="0">
                                          <p:val>
                                            <p:strVal val="#ppt_h"/>
                                          </p:val>
                                        </p:tav>
                                        <p:tav tm="100000">
                                          <p:val>
                                            <p:strVal val="#ppt_h"/>
                                          </p:val>
                                        </p:tav>
                                      </p:tavLst>
                                    </p:anim>
                                  </p:childTnLst>
                                </p:cTn>
                              </p:par>
                            </p:childTnLst>
                          </p:cTn>
                        </p:par>
                        <p:par>
                          <p:cTn id="100" fill="hold">
                            <p:stCondLst>
                              <p:cond delay="12000"/>
                            </p:stCondLst>
                            <p:childTnLst>
                              <p:par>
                                <p:cTn id="101" presetID="45" presetClass="entr" presetSubtype="0" fill="hold" nodeType="after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fade">
                                      <p:cBhvr>
                                        <p:cTn id="103" dur="750"/>
                                        <p:tgtEl>
                                          <p:spTgt spid="10"/>
                                        </p:tgtEl>
                                      </p:cBhvr>
                                    </p:animEffect>
                                    <p:anim calcmode="lin" valueType="num">
                                      <p:cBhvr>
                                        <p:cTn id="104" dur="750" fill="hold"/>
                                        <p:tgtEl>
                                          <p:spTgt spid="10"/>
                                        </p:tgtEl>
                                        <p:attrNameLst>
                                          <p:attrName>ppt_w</p:attrName>
                                        </p:attrNameLst>
                                      </p:cBhvr>
                                      <p:tavLst>
                                        <p:tav tm="0" fmla="#ppt_w*sin(2.5*pi*$)">
                                          <p:val>
                                            <p:fltVal val="0"/>
                                          </p:val>
                                        </p:tav>
                                        <p:tav tm="100000">
                                          <p:val>
                                            <p:fltVal val="1"/>
                                          </p:val>
                                        </p:tav>
                                      </p:tavLst>
                                    </p:anim>
                                    <p:anim calcmode="lin" valueType="num">
                                      <p:cBhvr>
                                        <p:cTn id="105" dur="750" fill="hold"/>
                                        <p:tgtEl>
                                          <p:spTgt spid="10"/>
                                        </p:tgtEl>
                                        <p:attrNameLst>
                                          <p:attrName>ppt_h</p:attrName>
                                        </p:attrNameLst>
                                      </p:cBhvr>
                                      <p:tavLst>
                                        <p:tav tm="0">
                                          <p:val>
                                            <p:strVal val="#ppt_h"/>
                                          </p:val>
                                        </p:tav>
                                        <p:tav tm="100000">
                                          <p:val>
                                            <p:strVal val="#ppt_h"/>
                                          </p:val>
                                        </p:tav>
                                      </p:tavLst>
                                    </p:anim>
                                  </p:childTnLst>
                                </p:cTn>
                              </p:par>
                            </p:childTnLst>
                          </p:cTn>
                        </p:par>
                        <p:par>
                          <p:cTn id="106" fill="hold">
                            <p:stCondLst>
                              <p:cond delay="12750"/>
                            </p:stCondLst>
                            <p:childTnLst>
                              <p:par>
                                <p:cTn id="107" presetID="45" presetClass="entr" presetSubtype="0" fill="hold" nodeType="after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fade">
                                      <p:cBhvr>
                                        <p:cTn id="109" dur="750"/>
                                        <p:tgtEl>
                                          <p:spTgt spid="14"/>
                                        </p:tgtEl>
                                      </p:cBhvr>
                                    </p:animEffect>
                                    <p:anim calcmode="lin" valueType="num">
                                      <p:cBhvr>
                                        <p:cTn id="110" dur="750" fill="hold"/>
                                        <p:tgtEl>
                                          <p:spTgt spid="14"/>
                                        </p:tgtEl>
                                        <p:attrNameLst>
                                          <p:attrName>ppt_w</p:attrName>
                                        </p:attrNameLst>
                                      </p:cBhvr>
                                      <p:tavLst>
                                        <p:tav tm="0" fmla="#ppt_w*sin(2.5*pi*$)">
                                          <p:val>
                                            <p:fltVal val="0"/>
                                          </p:val>
                                        </p:tav>
                                        <p:tav tm="100000">
                                          <p:val>
                                            <p:fltVal val="1"/>
                                          </p:val>
                                        </p:tav>
                                      </p:tavLst>
                                    </p:anim>
                                    <p:anim calcmode="lin" valueType="num">
                                      <p:cBhvr>
                                        <p:cTn id="111" dur="750" fill="hold"/>
                                        <p:tgtEl>
                                          <p:spTgt spid="14"/>
                                        </p:tgtEl>
                                        <p:attrNameLst>
                                          <p:attrName>ppt_h</p:attrName>
                                        </p:attrNameLst>
                                      </p:cBhvr>
                                      <p:tavLst>
                                        <p:tav tm="0">
                                          <p:val>
                                            <p:strVal val="#ppt_h"/>
                                          </p:val>
                                        </p:tav>
                                        <p:tav tm="100000">
                                          <p:val>
                                            <p:strVal val="#ppt_h"/>
                                          </p:val>
                                        </p:tav>
                                      </p:tavLst>
                                    </p:anim>
                                  </p:childTnLst>
                                </p:cTn>
                              </p:par>
                            </p:childTnLst>
                          </p:cTn>
                        </p:par>
                        <p:par>
                          <p:cTn id="112" fill="hold">
                            <p:stCondLst>
                              <p:cond delay="13500"/>
                            </p:stCondLst>
                            <p:childTnLst>
                              <p:par>
                                <p:cTn id="113" presetID="45" presetClass="entr" presetSubtype="0" fill="hold" nodeType="after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750"/>
                                        <p:tgtEl>
                                          <p:spTgt spid="15"/>
                                        </p:tgtEl>
                                      </p:cBhvr>
                                    </p:animEffect>
                                    <p:anim calcmode="lin" valueType="num">
                                      <p:cBhvr>
                                        <p:cTn id="116" dur="750" fill="hold"/>
                                        <p:tgtEl>
                                          <p:spTgt spid="15"/>
                                        </p:tgtEl>
                                        <p:attrNameLst>
                                          <p:attrName>ppt_w</p:attrName>
                                        </p:attrNameLst>
                                      </p:cBhvr>
                                      <p:tavLst>
                                        <p:tav tm="0" fmla="#ppt_w*sin(2.5*pi*$)">
                                          <p:val>
                                            <p:fltVal val="0"/>
                                          </p:val>
                                        </p:tav>
                                        <p:tav tm="100000">
                                          <p:val>
                                            <p:fltVal val="1"/>
                                          </p:val>
                                        </p:tav>
                                      </p:tavLst>
                                    </p:anim>
                                    <p:anim calcmode="lin" valueType="num">
                                      <p:cBhvr>
                                        <p:cTn id="117" dur="75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6796339" y="0"/>
            <a:ext cx="1847850" cy="250049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6" name="Рисунок 15"/>
          <p:cNvPicPr>
            <a:picLocks noChangeAspect="1"/>
          </p:cNvPicPr>
          <p:nvPr/>
        </p:nvPicPr>
        <p:blipFill>
          <a:blip r:embed="rId3"/>
          <a:stretch>
            <a:fillRect/>
          </a:stretch>
        </p:blipFill>
        <p:spPr>
          <a:xfrm>
            <a:off x="110203" y="177800"/>
            <a:ext cx="1790700" cy="2374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Рисунок 16"/>
          <p:cNvPicPr>
            <a:picLocks noChangeAspect="1"/>
          </p:cNvPicPr>
          <p:nvPr/>
        </p:nvPicPr>
        <p:blipFill>
          <a:blip r:embed="rId4"/>
          <a:stretch>
            <a:fillRect/>
          </a:stretch>
        </p:blipFill>
        <p:spPr>
          <a:xfrm>
            <a:off x="2273587" y="125445"/>
            <a:ext cx="1743075" cy="22496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Рисунок 2"/>
          <p:cNvPicPr>
            <a:picLocks noChangeAspect="1"/>
          </p:cNvPicPr>
          <p:nvPr/>
        </p:nvPicPr>
        <p:blipFill>
          <a:blip r:embed="rId5"/>
          <a:stretch>
            <a:fillRect/>
          </a:stretch>
        </p:blipFill>
        <p:spPr>
          <a:xfrm>
            <a:off x="2773056" y="4151612"/>
            <a:ext cx="1731414" cy="24963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Рисунок 18"/>
          <p:cNvPicPr>
            <a:picLocks noChangeAspect="1"/>
          </p:cNvPicPr>
          <p:nvPr/>
        </p:nvPicPr>
        <p:blipFill>
          <a:blip r:embed="rId6"/>
          <a:stretch>
            <a:fillRect/>
          </a:stretch>
        </p:blipFill>
        <p:spPr>
          <a:xfrm>
            <a:off x="4446636" y="177799"/>
            <a:ext cx="1877731" cy="230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rotWithShape="1">
          <a:blip r:embed="rId7"/>
          <a:srcRect l="6048" t="1361" r="5637" b="4249"/>
          <a:stretch/>
        </p:blipFill>
        <p:spPr>
          <a:xfrm>
            <a:off x="10251885" y="4159573"/>
            <a:ext cx="1569867" cy="259964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Рисунок 7"/>
          <p:cNvPicPr>
            <a:picLocks noChangeAspect="1"/>
          </p:cNvPicPr>
          <p:nvPr/>
        </p:nvPicPr>
        <p:blipFill rotWithShape="1">
          <a:blip r:embed="rId8"/>
          <a:srcRect l="6815" t="-676" r="11133" b="18514"/>
          <a:stretch/>
        </p:blipFill>
        <p:spPr>
          <a:xfrm>
            <a:off x="4957390" y="4229100"/>
            <a:ext cx="3046043" cy="26940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Рисунок 8"/>
          <p:cNvPicPr>
            <a:picLocks noChangeAspect="1"/>
          </p:cNvPicPr>
          <p:nvPr/>
        </p:nvPicPr>
        <p:blipFill>
          <a:blip r:embed="rId9"/>
          <a:stretch>
            <a:fillRect/>
          </a:stretch>
        </p:blipFill>
        <p:spPr>
          <a:xfrm>
            <a:off x="187266" y="4151612"/>
            <a:ext cx="1876425" cy="25042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Рисунок 10"/>
          <p:cNvPicPr>
            <a:picLocks noChangeAspect="1"/>
          </p:cNvPicPr>
          <p:nvPr/>
        </p:nvPicPr>
        <p:blipFill>
          <a:blip r:embed="rId10"/>
          <a:stretch>
            <a:fillRect/>
          </a:stretch>
        </p:blipFill>
        <p:spPr>
          <a:xfrm>
            <a:off x="8191831" y="4172054"/>
            <a:ext cx="1897005" cy="249180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Рисунок 11"/>
          <p:cNvPicPr>
            <a:picLocks noChangeAspect="1"/>
          </p:cNvPicPr>
          <p:nvPr/>
        </p:nvPicPr>
        <p:blipFill rotWithShape="1">
          <a:blip r:embed="rId11"/>
          <a:srcRect l="9364" t="2863" r="11598" b="10650"/>
          <a:stretch/>
        </p:blipFill>
        <p:spPr>
          <a:xfrm>
            <a:off x="9116161" y="177798"/>
            <a:ext cx="2948669" cy="232566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3" name="Рисунок 12"/>
          <p:cNvPicPr>
            <a:picLocks noChangeAspect="1"/>
          </p:cNvPicPr>
          <p:nvPr/>
        </p:nvPicPr>
        <p:blipFill rotWithShape="1">
          <a:blip r:embed="rId12"/>
          <a:srcRect l="26094" t="7174" r="26544" b="10353"/>
          <a:stretch/>
        </p:blipFill>
        <p:spPr>
          <a:xfrm>
            <a:off x="4504470" y="2320839"/>
            <a:ext cx="1610034" cy="243782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4" name="Рисунок 13"/>
          <p:cNvPicPr>
            <a:picLocks noChangeAspect="1"/>
          </p:cNvPicPr>
          <p:nvPr/>
        </p:nvPicPr>
        <p:blipFill rotWithShape="1">
          <a:blip r:embed="rId13"/>
          <a:srcRect l="11414" t="7463" r="8444" b="12437"/>
          <a:stretch/>
        </p:blipFill>
        <p:spPr>
          <a:xfrm>
            <a:off x="2290301" y="2455845"/>
            <a:ext cx="1593610" cy="19584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Рисунок 6"/>
          <p:cNvPicPr>
            <a:picLocks noChangeAspect="1"/>
          </p:cNvPicPr>
          <p:nvPr/>
        </p:nvPicPr>
        <p:blipFill>
          <a:blip r:embed="rId14"/>
          <a:stretch>
            <a:fillRect/>
          </a:stretch>
        </p:blipFill>
        <p:spPr>
          <a:xfrm>
            <a:off x="8393386" y="2057401"/>
            <a:ext cx="1695450" cy="216465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Рисунок 4"/>
          <p:cNvPicPr>
            <a:picLocks noChangeAspect="1"/>
          </p:cNvPicPr>
          <p:nvPr/>
        </p:nvPicPr>
        <p:blipFill rotWithShape="1">
          <a:blip r:embed="rId15"/>
          <a:srcRect l="13532" t="7414" r="13453" b="11475"/>
          <a:stretch/>
        </p:blipFill>
        <p:spPr>
          <a:xfrm>
            <a:off x="10354577" y="2193622"/>
            <a:ext cx="1566749" cy="216788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8" name="Рисунок 17"/>
          <p:cNvPicPr>
            <a:picLocks noChangeAspect="1"/>
          </p:cNvPicPr>
          <p:nvPr/>
        </p:nvPicPr>
        <p:blipFill>
          <a:blip r:embed="rId16"/>
          <a:stretch>
            <a:fillRect/>
          </a:stretch>
        </p:blipFill>
        <p:spPr>
          <a:xfrm>
            <a:off x="173839" y="2246377"/>
            <a:ext cx="1790700" cy="21678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Рисунок 5"/>
          <p:cNvPicPr>
            <a:picLocks noChangeAspect="1"/>
          </p:cNvPicPr>
          <p:nvPr/>
        </p:nvPicPr>
        <p:blipFill>
          <a:blip r:embed="rId17"/>
          <a:stretch>
            <a:fillRect/>
          </a:stretch>
        </p:blipFill>
        <p:spPr>
          <a:xfrm>
            <a:off x="6433226" y="2246377"/>
            <a:ext cx="1733550" cy="243782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98622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1+#ppt_w/2"/>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750" fill="hold"/>
                                        <p:tgtEl>
                                          <p:spTgt spid="17"/>
                                        </p:tgtEl>
                                        <p:attrNameLst>
                                          <p:attrName>ppt_x</p:attrName>
                                        </p:attrNameLst>
                                      </p:cBhvr>
                                      <p:tavLst>
                                        <p:tav tm="0">
                                          <p:val>
                                            <p:strVal val="#ppt_x"/>
                                          </p:val>
                                        </p:tav>
                                        <p:tav tm="100000">
                                          <p:val>
                                            <p:strVal val="#ppt_x"/>
                                          </p:val>
                                        </p:tav>
                                      </p:tavLst>
                                    </p:anim>
                                    <p:anim calcmode="lin" valueType="num">
                                      <p:cBhvr additive="base">
                                        <p:cTn id="13" dur="75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750" fill="hold"/>
                                        <p:tgtEl>
                                          <p:spTgt spid="19"/>
                                        </p:tgtEl>
                                        <p:attrNameLst>
                                          <p:attrName>ppt_x</p:attrName>
                                        </p:attrNameLst>
                                      </p:cBhvr>
                                      <p:tavLst>
                                        <p:tav tm="0">
                                          <p:val>
                                            <p:strVal val="#ppt_x"/>
                                          </p:val>
                                        </p:tav>
                                        <p:tav tm="100000">
                                          <p:val>
                                            <p:strVal val="#ppt_x"/>
                                          </p:val>
                                        </p:tav>
                                      </p:tavLst>
                                    </p:anim>
                                    <p:anim calcmode="lin" valueType="num">
                                      <p:cBhvr additive="base">
                                        <p:cTn id="18" dur="75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2250"/>
                            </p:stCondLst>
                            <p:childTnLst>
                              <p:par>
                                <p:cTn id="20" presetID="2" presetClass="entr" presetSubtype="12"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750" fill="hold"/>
                                        <p:tgtEl>
                                          <p:spTgt spid="15"/>
                                        </p:tgtEl>
                                        <p:attrNameLst>
                                          <p:attrName>ppt_x</p:attrName>
                                        </p:attrNameLst>
                                      </p:cBhvr>
                                      <p:tavLst>
                                        <p:tav tm="0">
                                          <p:val>
                                            <p:strVal val="0-#ppt_w/2"/>
                                          </p:val>
                                        </p:tav>
                                        <p:tav tm="100000">
                                          <p:val>
                                            <p:strVal val="#ppt_x"/>
                                          </p:val>
                                        </p:tav>
                                      </p:tavLst>
                                    </p:anim>
                                    <p:anim calcmode="lin" valueType="num">
                                      <p:cBhvr additive="base">
                                        <p:cTn id="23" dur="75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1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 fill="hold"/>
                                        <p:tgtEl>
                                          <p:spTgt spid="12"/>
                                        </p:tgtEl>
                                        <p:attrNameLst>
                                          <p:attrName>ppt_x</p:attrName>
                                        </p:attrNameLst>
                                      </p:cBhvr>
                                      <p:tavLst>
                                        <p:tav tm="0">
                                          <p:val>
                                            <p:strVal val="0-#ppt_w/2"/>
                                          </p:val>
                                        </p:tav>
                                        <p:tav tm="100000">
                                          <p:val>
                                            <p:strVal val="#ppt_x"/>
                                          </p:val>
                                        </p:tav>
                                      </p:tavLst>
                                    </p:anim>
                                    <p:anim calcmode="lin" valueType="num">
                                      <p:cBhvr additive="base">
                                        <p:cTn id="28" dur="75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3750"/>
                            </p:stCondLst>
                            <p:childTnLst>
                              <p:par>
                                <p:cTn id="30" presetID="2" presetClass="entr" presetSubtype="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750" fill="hold"/>
                                        <p:tgtEl>
                                          <p:spTgt spid="5"/>
                                        </p:tgtEl>
                                        <p:attrNameLst>
                                          <p:attrName>ppt_x</p:attrName>
                                        </p:attrNameLst>
                                      </p:cBhvr>
                                      <p:tavLst>
                                        <p:tav tm="0">
                                          <p:val>
                                            <p:strVal val="0-#ppt_w/2"/>
                                          </p:val>
                                        </p:tav>
                                        <p:tav tm="100000">
                                          <p:val>
                                            <p:strVal val="#ppt_x"/>
                                          </p:val>
                                        </p:tav>
                                      </p:tavLst>
                                    </p:anim>
                                    <p:anim calcmode="lin" valueType="num">
                                      <p:cBhvr additive="base">
                                        <p:cTn id="33" dur="750" fill="hold"/>
                                        <p:tgtEl>
                                          <p:spTgt spid="5"/>
                                        </p:tgtEl>
                                        <p:attrNameLst>
                                          <p:attrName>ppt_y</p:attrName>
                                        </p:attrNameLst>
                                      </p:cBhvr>
                                      <p:tavLst>
                                        <p:tav tm="0">
                                          <p:val>
                                            <p:strVal val="#ppt_y"/>
                                          </p:val>
                                        </p:tav>
                                        <p:tav tm="100000">
                                          <p:val>
                                            <p:strVal val="#ppt_y"/>
                                          </p:val>
                                        </p:tav>
                                      </p:tavLst>
                                    </p:anim>
                                  </p:childTnLst>
                                </p:cTn>
                              </p:par>
                            </p:childTnLst>
                          </p:cTn>
                        </p:par>
                        <p:par>
                          <p:cTn id="34" fill="hold">
                            <p:stCondLst>
                              <p:cond delay="4500"/>
                            </p:stCondLst>
                            <p:childTnLst>
                              <p:par>
                                <p:cTn id="35" presetID="2" presetClass="entr" presetSubtype="8"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750" fill="hold"/>
                                        <p:tgtEl>
                                          <p:spTgt spid="7"/>
                                        </p:tgtEl>
                                        <p:attrNameLst>
                                          <p:attrName>ppt_x</p:attrName>
                                        </p:attrNameLst>
                                      </p:cBhvr>
                                      <p:tavLst>
                                        <p:tav tm="0">
                                          <p:val>
                                            <p:strVal val="0-#ppt_w/2"/>
                                          </p:val>
                                        </p:tav>
                                        <p:tav tm="100000">
                                          <p:val>
                                            <p:strVal val="#ppt_x"/>
                                          </p:val>
                                        </p:tav>
                                      </p:tavLst>
                                    </p:anim>
                                    <p:anim calcmode="lin" valueType="num">
                                      <p:cBhvr additive="base">
                                        <p:cTn id="38" dur="75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5250"/>
                            </p:stCondLst>
                            <p:childTnLst>
                              <p:par>
                                <p:cTn id="40" presetID="2" presetClass="entr" presetSubtype="1"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750" fill="hold"/>
                                        <p:tgtEl>
                                          <p:spTgt spid="6"/>
                                        </p:tgtEl>
                                        <p:attrNameLst>
                                          <p:attrName>ppt_x</p:attrName>
                                        </p:attrNameLst>
                                      </p:cBhvr>
                                      <p:tavLst>
                                        <p:tav tm="0">
                                          <p:val>
                                            <p:strVal val="#ppt_x"/>
                                          </p:val>
                                        </p:tav>
                                        <p:tav tm="100000">
                                          <p:val>
                                            <p:strVal val="#ppt_x"/>
                                          </p:val>
                                        </p:tav>
                                      </p:tavLst>
                                    </p:anim>
                                    <p:anim calcmode="lin" valueType="num">
                                      <p:cBhvr additive="base">
                                        <p:cTn id="43" dur="750" fill="hold"/>
                                        <p:tgtEl>
                                          <p:spTgt spid="6"/>
                                        </p:tgtEl>
                                        <p:attrNameLst>
                                          <p:attrName>ppt_y</p:attrName>
                                        </p:attrNameLst>
                                      </p:cBhvr>
                                      <p:tavLst>
                                        <p:tav tm="0">
                                          <p:val>
                                            <p:strVal val="0-#ppt_h/2"/>
                                          </p:val>
                                        </p:tav>
                                        <p:tav tm="100000">
                                          <p:val>
                                            <p:strVal val="#ppt_y"/>
                                          </p:val>
                                        </p:tav>
                                      </p:tavLst>
                                    </p:anim>
                                  </p:childTnLst>
                                </p:cTn>
                              </p:par>
                            </p:childTnLst>
                          </p:cTn>
                        </p:par>
                        <p:par>
                          <p:cTn id="44" fill="hold">
                            <p:stCondLst>
                              <p:cond delay="6000"/>
                            </p:stCondLst>
                            <p:childTnLst>
                              <p:par>
                                <p:cTn id="45" presetID="2" presetClass="entr" presetSubtype="1"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750" fill="hold"/>
                                        <p:tgtEl>
                                          <p:spTgt spid="13"/>
                                        </p:tgtEl>
                                        <p:attrNameLst>
                                          <p:attrName>ppt_x</p:attrName>
                                        </p:attrNameLst>
                                      </p:cBhvr>
                                      <p:tavLst>
                                        <p:tav tm="0">
                                          <p:val>
                                            <p:strVal val="#ppt_x"/>
                                          </p:val>
                                        </p:tav>
                                        <p:tav tm="100000">
                                          <p:val>
                                            <p:strVal val="#ppt_x"/>
                                          </p:val>
                                        </p:tav>
                                      </p:tavLst>
                                    </p:anim>
                                    <p:anim calcmode="lin" valueType="num">
                                      <p:cBhvr additive="base">
                                        <p:cTn id="48" dur="750" fill="hold"/>
                                        <p:tgtEl>
                                          <p:spTgt spid="13"/>
                                        </p:tgtEl>
                                        <p:attrNameLst>
                                          <p:attrName>ppt_y</p:attrName>
                                        </p:attrNameLst>
                                      </p:cBhvr>
                                      <p:tavLst>
                                        <p:tav tm="0">
                                          <p:val>
                                            <p:strVal val="0-#ppt_h/2"/>
                                          </p:val>
                                        </p:tav>
                                        <p:tav tm="100000">
                                          <p:val>
                                            <p:strVal val="#ppt_y"/>
                                          </p:val>
                                        </p:tav>
                                      </p:tavLst>
                                    </p:anim>
                                  </p:childTnLst>
                                </p:cTn>
                              </p:par>
                            </p:childTnLst>
                          </p:cTn>
                        </p:par>
                        <p:par>
                          <p:cTn id="49" fill="hold">
                            <p:stCondLst>
                              <p:cond delay="6750"/>
                            </p:stCondLst>
                            <p:childTnLst>
                              <p:par>
                                <p:cTn id="50" presetID="2" presetClass="entr" presetSubtype="9"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750" fill="hold"/>
                                        <p:tgtEl>
                                          <p:spTgt spid="14"/>
                                        </p:tgtEl>
                                        <p:attrNameLst>
                                          <p:attrName>ppt_x</p:attrName>
                                        </p:attrNameLst>
                                      </p:cBhvr>
                                      <p:tavLst>
                                        <p:tav tm="0">
                                          <p:val>
                                            <p:strVal val="0-#ppt_w/2"/>
                                          </p:val>
                                        </p:tav>
                                        <p:tav tm="100000">
                                          <p:val>
                                            <p:strVal val="#ppt_x"/>
                                          </p:val>
                                        </p:tav>
                                      </p:tavLst>
                                    </p:anim>
                                    <p:anim calcmode="lin" valueType="num">
                                      <p:cBhvr additive="base">
                                        <p:cTn id="53" dur="750" fill="hold"/>
                                        <p:tgtEl>
                                          <p:spTgt spid="14"/>
                                        </p:tgtEl>
                                        <p:attrNameLst>
                                          <p:attrName>ppt_y</p:attrName>
                                        </p:attrNameLst>
                                      </p:cBhvr>
                                      <p:tavLst>
                                        <p:tav tm="0">
                                          <p:val>
                                            <p:strVal val="0-#ppt_h/2"/>
                                          </p:val>
                                        </p:tav>
                                        <p:tav tm="100000">
                                          <p:val>
                                            <p:strVal val="#ppt_y"/>
                                          </p:val>
                                        </p:tav>
                                      </p:tavLst>
                                    </p:anim>
                                  </p:childTnLst>
                                </p:cTn>
                              </p:par>
                            </p:childTnLst>
                          </p:cTn>
                        </p:par>
                        <p:par>
                          <p:cTn id="54" fill="hold">
                            <p:stCondLst>
                              <p:cond delay="7500"/>
                            </p:stCondLst>
                            <p:childTnLst>
                              <p:par>
                                <p:cTn id="55" presetID="2" presetClass="entr" presetSubtype="3"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750" fill="hold"/>
                                        <p:tgtEl>
                                          <p:spTgt spid="18"/>
                                        </p:tgtEl>
                                        <p:attrNameLst>
                                          <p:attrName>ppt_x</p:attrName>
                                        </p:attrNameLst>
                                      </p:cBhvr>
                                      <p:tavLst>
                                        <p:tav tm="0">
                                          <p:val>
                                            <p:strVal val="1+#ppt_w/2"/>
                                          </p:val>
                                        </p:tav>
                                        <p:tav tm="100000">
                                          <p:val>
                                            <p:strVal val="#ppt_x"/>
                                          </p:val>
                                        </p:tav>
                                      </p:tavLst>
                                    </p:anim>
                                    <p:anim calcmode="lin" valueType="num">
                                      <p:cBhvr additive="base">
                                        <p:cTn id="58" dur="750" fill="hold"/>
                                        <p:tgtEl>
                                          <p:spTgt spid="18"/>
                                        </p:tgtEl>
                                        <p:attrNameLst>
                                          <p:attrName>ppt_y</p:attrName>
                                        </p:attrNameLst>
                                      </p:cBhvr>
                                      <p:tavLst>
                                        <p:tav tm="0">
                                          <p:val>
                                            <p:strVal val="0-#ppt_h/2"/>
                                          </p:val>
                                        </p:tav>
                                        <p:tav tm="100000">
                                          <p:val>
                                            <p:strVal val="#ppt_y"/>
                                          </p:val>
                                        </p:tav>
                                      </p:tavLst>
                                    </p:anim>
                                  </p:childTnLst>
                                </p:cTn>
                              </p:par>
                            </p:childTnLst>
                          </p:cTn>
                        </p:par>
                        <p:par>
                          <p:cTn id="59" fill="hold">
                            <p:stCondLst>
                              <p:cond delay="8250"/>
                            </p:stCondLst>
                            <p:childTnLst>
                              <p:par>
                                <p:cTn id="60" presetID="2" presetClass="entr" presetSubtype="3"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750" fill="hold"/>
                                        <p:tgtEl>
                                          <p:spTgt spid="9"/>
                                        </p:tgtEl>
                                        <p:attrNameLst>
                                          <p:attrName>ppt_x</p:attrName>
                                        </p:attrNameLst>
                                      </p:cBhvr>
                                      <p:tavLst>
                                        <p:tav tm="0">
                                          <p:val>
                                            <p:strVal val="1+#ppt_w/2"/>
                                          </p:val>
                                        </p:tav>
                                        <p:tav tm="100000">
                                          <p:val>
                                            <p:strVal val="#ppt_x"/>
                                          </p:val>
                                        </p:tav>
                                      </p:tavLst>
                                    </p:anim>
                                    <p:anim calcmode="lin" valueType="num">
                                      <p:cBhvr additive="base">
                                        <p:cTn id="63" dur="750" fill="hold"/>
                                        <p:tgtEl>
                                          <p:spTgt spid="9"/>
                                        </p:tgtEl>
                                        <p:attrNameLst>
                                          <p:attrName>ppt_y</p:attrName>
                                        </p:attrNameLst>
                                      </p:cBhvr>
                                      <p:tavLst>
                                        <p:tav tm="0">
                                          <p:val>
                                            <p:strVal val="0-#ppt_h/2"/>
                                          </p:val>
                                        </p:tav>
                                        <p:tav tm="100000">
                                          <p:val>
                                            <p:strVal val="#ppt_y"/>
                                          </p:val>
                                        </p:tav>
                                      </p:tavLst>
                                    </p:anim>
                                  </p:childTnLst>
                                </p:cTn>
                              </p:par>
                            </p:childTnLst>
                          </p:cTn>
                        </p:par>
                        <p:par>
                          <p:cTn id="64" fill="hold">
                            <p:stCondLst>
                              <p:cond delay="9000"/>
                            </p:stCondLst>
                            <p:childTnLst>
                              <p:par>
                                <p:cTn id="65" presetID="2" presetClass="entr" presetSubtype="3"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750" fill="hold"/>
                                        <p:tgtEl>
                                          <p:spTgt spid="3"/>
                                        </p:tgtEl>
                                        <p:attrNameLst>
                                          <p:attrName>ppt_x</p:attrName>
                                        </p:attrNameLst>
                                      </p:cBhvr>
                                      <p:tavLst>
                                        <p:tav tm="0">
                                          <p:val>
                                            <p:strVal val="1+#ppt_w/2"/>
                                          </p:val>
                                        </p:tav>
                                        <p:tav tm="100000">
                                          <p:val>
                                            <p:strVal val="#ppt_x"/>
                                          </p:val>
                                        </p:tav>
                                      </p:tavLst>
                                    </p:anim>
                                    <p:anim calcmode="lin" valueType="num">
                                      <p:cBhvr additive="base">
                                        <p:cTn id="68" dur="750" fill="hold"/>
                                        <p:tgtEl>
                                          <p:spTgt spid="3"/>
                                        </p:tgtEl>
                                        <p:attrNameLst>
                                          <p:attrName>ppt_y</p:attrName>
                                        </p:attrNameLst>
                                      </p:cBhvr>
                                      <p:tavLst>
                                        <p:tav tm="0">
                                          <p:val>
                                            <p:strVal val="0-#ppt_h/2"/>
                                          </p:val>
                                        </p:tav>
                                        <p:tav tm="100000">
                                          <p:val>
                                            <p:strVal val="#ppt_y"/>
                                          </p:val>
                                        </p:tav>
                                      </p:tavLst>
                                    </p:anim>
                                  </p:childTnLst>
                                </p:cTn>
                              </p:par>
                            </p:childTnLst>
                          </p:cTn>
                        </p:par>
                        <p:par>
                          <p:cTn id="69" fill="hold">
                            <p:stCondLst>
                              <p:cond delay="9750"/>
                            </p:stCondLst>
                            <p:childTnLst>
                              <p:par>
                                <p:cTn id="70" presetID="2" presetClass="entr" presetSubtype="1"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additive="base">
                                        <p:cTn id="72" dur="750" fill="hold"/>
                                        <p:tgtEl>
                                          <p:spTgt spid="8"/>
                                        </p:tgtEl>
                                        <p:attrNameLst>
                                          <p:attrName>ppt_x</p:attrName>
                                        </p:attrNameLst>
                                      </p:cBhvr>
                                      <p:tavLst>
                                        <p:tav tm="0">
                                          <p:val>
                                            <p:strVal val="#ppt_x"/>
                                          </p:val>
                                        </p:tav>
                                        <p:tav tm="100000">
                                          <p:val>
                                            <p:strVal val="#ppt_x"/>
                                          </p:val>
                                        </p:tav>
                                      </p:tavLst>
                                    </p:anim>
                                    <p:anim calcmode="lin" valueType="num">
                                      <p:cBhvr additive="base">
                                        <p:cTn id="73" dur="750" fill="hold"/>
                                        <p:tgtEl>
                                          <p:spTgt spid="8"/>
                                        </p:tgtEl>
                                        <p:attrNameLst>
                                          <p:attrName>ppt_y</p:attrName>
                                        </p:attrNameLst>
                                      </p:cBhvr>
                                      <p:tavLst>
                                        <p:tav tm="0">
                                          <p:val>
                                            <p:strVal val="0-#ppt_h/2"/>
                                          </p:val>
                                        </p:tav>
                                        <p:tav tm="100000">
                                          <p:val>
                                            <p:strVal val="#ppt_y"/>
                                          </p:val>
                                        </p:tav>
                                      </p:tavLst>
                                    </p:anim>
                                  </p:childTnLst>
                                </p:cTn>
                              </p:par>
                            </p:childTnLst>
                          </p:cTn>
                        </p:par>
                        <p:par>
                          <p:cTn id="74" fill="hold">
                            <p:stCondLst>
                              <p:cond delay="10500"/>
                            </p:stCondLst>
                            <p:childTnLst>
                              <p:par>
                                <p:cTn id="75" presetID="2" presetClass="entr" presetSubtype="9"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750" fill="hold"/>
                                        <p:tgtEl>
                                          <p:spTgt spid="11"/>
                                        </p:tgtEl>
                                        <p:attrNameLst>
                                          <p:attrName>ppt_x</p:attrName>
                                        </p:attrNameLst>
                                      </p:cBhvr>
                                      <p:tavLst>
                                        <p:tav tm="0">
                                          <p:val>
                                            <p:strVal val="0-#ppt_w/2"/>
                                          </p:val>
                                        </p:tav>
                                        <p:tav tm="100000">
                                          <p:val>
                                            <p:strVal val="#ppt_x"/>
                                          </p:val>
                                        </p:tav>
                                      </p:tavLst>
                                    </p:anim>
                                    <p:anim calcmode="lin" valueType="num">
                                      <p:cBhvr additive="base">
                                        <p:cTn id="78" dur="750" fill="hold"/>
                                        <p:tgtEl>
                                          <p:spTgt spid="11"/>
                                        </p:tgtEl>
                                        <p:attrNameLst>
                                          <p:attrName>ppt_y</p:attrName>
                                        </p:attrNameLst>
                                      </p:cBhvr>
                                      <p:tavLst>
                                        <p:tav tm="0">
                                          <p:val>
                                            <p:strVal val="0-#ppt_h/2"/>
                                          </p:val>
                                        </p:tav>
                                        <p:tav tm="100000">
                                          <p:val>
                                            <p:strVal val="#ppt_y"/>
                                          </p:val>
                                        </p:tav>
                                      </p:tavLst>
                                    </p:anim>
                                  </p:childTnLst>
                                </p:cTn>
                              </p:par>
                            </p:childTnLst>
                          </p:cTn>
                        </p:par>
                        <p:par>
                          <p:cTn id="79" fill="hold">
                            <p:stCondLst>
                              <p:cond delay="11250"/>
                            </p:stCondLst>
                            <p:childTnLst>
                              <p:par>
                                <p:cTn id="80" presetID="2" presetClass="entr" presetSubtype="9" fill="hold" nodeType="afterEffect">
                                  <p:stCondLst>
                                    <p:cond delay="0"/>
                                  </p:stCondLst>
                                  <p:childTnLst>
                                    <p:set>
                                      <p:cBhvr>
                                        <p:cTn id="81" dur="1" fill="hold">
                                          <p:stCondLst>
                                            <p:cond delay="0"/>
                                          </p:stCondLst>
                                        </p:cTn>
                                        <p:tgtEl>
                                          <p:spTgt spid="4"/>
                                        </p:tgtEl>
                                        <p:attrNameLst>
                                          <p:attrName>style.visibility</p:attrName>
                                        </p:attrNameLst>
                                      </p:cBhvr>
                                      <p:to>
                                        <p:strVal val="visible"/>
                                      </p:to>
                                    </p:set>
                                    <p:anim calcmode="lin" valueType="num">
                                      <p:cBhvr additive="base">
                                        <p:cTn id="82" dur="750" fill="hold"/>
                                        <p:tgtEl>
                                          <p:spTgt spid="4"/>
                                        </p:tgtEl>
                                        <p:attrNameLst>
                                          <p:attrName>ppt_x</p:attrName>
                                        </p:attrNameLst>
                                      </p:cBhvr>
                                      <p:tavLst>
                                        <p:tav tm="0">
                                          <p:val>
                                            <p:strVal val="0-#ppt_w/2"/>
                                          </p:val>
                                        </p:tav>
                                        <p:tav tm="100000">
                                          <p:val>
                                            <p:strVal val="#ppt_x"/>
                                          </p:val>
                                        </p:tav>
                                      </p:tavLst>
                                    </p:anim>
                                    <p:anim calcmode="lin" valueType="num">
                                      <p:cBhvr additive="base">
                                        <p:cTn id="83"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a:stretch>
            <a:fillRect/>
          </a:stretch>
        </p:blipFill>
        <p:spPr>
          <a:xfrm>
            <a:off x="6474763" y="4550966"/>
            <a:ext cx="2169594" cy="222695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9" name="Рисунок 18"/>
          <p:cNvPicPr>
            <a:picLocks noChangeAspect="1"/>
          </p:cNvPicPr>
          <p:nvPr/>
        </p:nvPicPr>
        <p:blipFill>
          <a:blip r:embed="rId3"/>
          <a:stretch>
            <a:fillRect/>
          </a:stretch>
        </p:blipFill>
        <p:spPr>
          <a:xfrm>
            <a:off x="8702702" y="4520415"/>
            <a:ext cx="1640953" cy="229611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0" name="Рисунок 19"/>
          <p:cNvPicPr>
            <a:picLocks noChangeAspect="1"/>
          </p:cNvPicPr>
          <p:nvPr/>
        </p:nvPicPr>
        <p:blipFill>
          <a:blip r:embed="rId4"/>
          <a:stretch>
            <a:fillRect/>
          </a:stretch>
        </p:blipFill>
        <p:spPr>
          <a:xfrm>
            <a:off x="1578003" y="38083"/>
            <a:ext cx="1897910" cy="23749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Заголовок 1"/>
          <p:cNvSpPr>
            <a:spLocks noGrp="1"/>
          </p:cNvSpPr>
          <p:nvPr>
            <p:ph type="title"/>
          </p:nvPr>
        </p:nvSpPr>
        <p:spPr/>
        <p:txBody>
          <a:bodyPr/>
          <a:lstStyle/>
          <a:p>
            <a:endParaRPr lang="ru-RU" dirty="0"/>
          </a:p>
        </p:txBody>
      </p:sp>
      <p:pic>
        <p:nvPicPr>
          <p:cNvPr id="5" name="Рисунок 4"/>
          <p:cNvPicPr>
            <a:picLocks noChangeAspect="1"/>
          </p:cNvPicPr>
          <p:nvPr/>
        </p:nvPicPr>
        <p:blipFill>
          <a:blip r:embed="rId5"/>
          <a:stretch>
            <a:fillRect/>
          </a:stretch>
        </p:blipFill>
        <p:spPr>
          <a:xfrm>
            <a:off x="10314269" y="2301577"/>
            <a:ext cx="1877731" cy="217328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Рисунок 5"/>
          <p:cNvPicPr>
            <a:picLocks noChangeAspect="1"/>
          </p:cNvPicPr>
          <p:nvPr/>
        </p:nvPicPr>
        <p:blipFill>
          <a:blip r:embed="rId6"/>
          <a:stretch>
            <a:fillRect/>
          </a:stretch>
        </p:blipFill>
        <p:spPr>
          <a:xfrm>
            <a:off x="-48799" y="2387148"/>
            <a:ext cx="1829920" cy="212521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p:cNvPicPr>
            <a:picLocks noChangeAspect="1"/>
          </p:cNvPicPr>
          <p:nvPr/>
        </p:nvPicPr>
        <p:blipFill>
          <a:blip r:embed="rId7"/>
          <a:stretch>
            <a:fillRect/>
          </a:stretch>
        </p:blipFill>
        <p:spPr>
          <a:xfrm>
            <a:off x="6786120" y="2379107"/>
            <a:ext cx="1825139" cy="219482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Рисунок 8"/>
          <p:cNvPicPr>
            <a:picLocks noChangeAspect="1"/>
          </p:cNvPicPr>
          <p:nvPr/>
        </p:nvPicPr>
        <p:blipFill>
          <a:blip r:embed="rId8"/>
          <a:stretch>
            <a:fillRect/>
          </a:stretch>
        </p:blipFill>
        <p:spPr>
          <a:xfrm>
            <a:off x="1645992" y="2379106"/>
            <a:ext cx="1651202" cy="22104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Рисунок 9"/>
          <p:cNvPicPr>
            <a:picLocks noChangeAspect="1"/>
          </p:cNvPicPr>
          <p:nvPr/>
        </p:nvPicPr>
        <p:blipFill>
          <a:blip r:embed="rId9"/>
          <a:stretch>
            <a:fillRect/>
          </a:stretch>
        </p:blipFill>
        <p:spPr>
          <a:xfrm>
            <a:off x="8590891" y="2379105"/>
            <a:ext cx="1741768" cy="214130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Рисунок 10"/>
          <p:cNvPicPr>
            <a:picLocks noChangeAspect="1"/>
          </p:cNvPicPr>
          <p:nvPr/>
        </p:nvPicPr>
        <p:blipFill>
          <a:blip r:embed="rId10"/>
          <a:stretch>
            <a:fillRect/>
          </a:stretch>
        </p:blipFill>
        <p:spPr>
          <a:xfrm>
            <a:off x="1713500" y="4512367"/>
            <a:ext cx="1667757" cy="23041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Рисунок 11"/>
          <p:cNvPicPr>
            <a:picLocks noChangeAspect="1"/>
          </p:cNvPicPr>
          <p:nvPr/>
        </p:nvPicPr>
        <p:blipFill>
          <a:blip r:embed="rId11"/>
          <a:stretch>
            <a:fillRect/>
          </a:stretch>
        </p:blipFill>
        <p:spPr>
          <a:xfrm>
            <a:off x="5158671" y="2379104"/>
            <a:ext cx="1671766" cy="220716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3" name="Рисунок 12"/>
          <p:cNvPicPr>
            <a:picLocks noChangeAspect="1"/>
          </p:cNvPicPr>
          <p:nvPr/>
        </p:nvPicPr>
        <p:blipFill>
          <a:blip r:embed="rId12"/>
          <a:stretch>
            <a:fillRect/>
          </a:stretch>
        </p:blipFill>
        <p:spPr>
          <a:xfrm>
            <a:off x="3297194" y="2340900"/>
            <a:ext cx="1885950" cy="220715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Рисунок 13"/>
          <p:cNvPicPr>
            <a:picLocks noChangeAspect="1"/>
          </p:cNvPicPr>
          <p:nvPr/>
        </p:nvPicPr>
        <p:blipFill>
          <a:blip r:embed="rId13"/>
          <a:stretch>
            <a:fillRect/>
          </a:stretch>
        </p:blipFill>
        <p:spPr>
          <a:xfrm>
            <a:off x="10306050" y="4474859"/>
            <a:ext cx="1885950" cy="229126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5" name="Рисунок 14"/>
          <p:cNvPicPr>
            <a:picLocks noChangeAspect="1"/>
          </p:cNvPicPr>
          <p:nvPr/>
        </p:nvPicPr>
        <p:blipFill>
          <a:blip r:embed="rId14"/>
          <a:stretch>
            <a:fillRect/>
          </a:stretch>
        </p:blipFill>
        <p:spPr>
          <a:xfrm>
            <a:off x="10306050" y="0"/>
            <a:ext cx="1885950" cy="244871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6" name="Рисунок 15"/>
          <p:cNvPicPr>
            <a:picLocks noChangeAspect="1"/>
          </p:cNvPicPr>
          <p:nvPr/>
        </p:nvPicPr>
        <p:blipFill>
          <a:blip r:embed="rId15"/>
          <a:stretch>
            <a:fillRect/>
          </a:stretch>
        </p:blipFill>
        <p:spPr>
          <a:xfrm>
            <a:off x="-36765" y="38084"/>
            <a:ext cx="1781175" cy="24106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Рисунок 16"/>
          <p:cNvPicPr>
            <a:picLocks noChangeAspect="1"/>
          </p:cNvPicPr>
          <p:nvPr/>
        </p:nvPicPr>
        <p:blipFill>
          <a:blip r:embed="rId16"/>
          <a:stretch>
            <a:fillRect/>
          </a:stretch>
        </p:blipFill>
        <p:spPr>
          <a:xfrm>
            <a:off x="8533446" y="38083"/>
            <a:ext cx="1724123" cy="227895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1" name="Рисунок 20"/>
          <p:cNvPicPr>
            <a:picLocks noChangeAspect="1"/>
          </p:cNvPicPr>
          <p:nvPr/>
        </p:nvPicPr>
        <p:blipFill rotWithShape="1">
          <a:blip r:embed="rId17"/>
          <a:srcRect l="6432" t="4644" r="6611" b="4360"/>
          <a:stretch/>
        </p:blipFill>
        <p:spPr>
          <a:xfrm>
            <a:off x="6694677" y="38083"/>
            <a:ext cx="1891733" cy="23749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2" name="Рисунок 21"/>
          <p:cNvPicPr>
            <a:picLocks noChangeAspect="1"/>
          </p:cNvPicPr>
          <p:nvPr/>
        </p:nvPicPr>
        <p:blipFill>
          <a:blip r:embed="rId18"/>
          <a:stretch>
            <a:fillRect/>
          </a:stretch>
        </p:blipFill>
        <p:spPr>
          <a:xfrm>
            <a:off x="3448766" y="4548059"/>
            <a:ext cx="3001886" cy="23157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3" name="Рисунок 22"/>
          <p:cNvPicPr>
            <a:picLocks noChangeAspect="1"/>
          </p:cNvPicPr>
          <p:nvPr/>
        </p:nvPicPr>
        <p:blipFill>
          <a:blip r:embed="rId19"/>
          <a:stretch>
            <a:fillRect/>
          </a:stretch>
        </p:blipFill>
        <p:spPr>
          <a:xfrm>
            <a:off x="3468533" y="1"/>
            <a:ext cx="3226143" cy="24129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4" name="Рисунок 23"/>
          <p:cNvPicPr>
            <a:picLocks noChangeAspect="1"/>
          </p:cNvPicPr>
          <p:nvPr/>
        </p:nvPicPr>
        <p:blipFill>
          <a:blip r:embed="rId20"/>
          <a:stretch>
            <a:fillRect/>
          </a:stretch>
        </p:blipFill>
        <p:spPr>
          <a:xfrm>
            <a:off x="-1" y="4553840"/>
            <a:ext cx="1779581" cy="23041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Объект 2"/>
          <p:cNvSpPr>
            <a:spLocks noGrp="1"/>
          </p:cNvSpPr>
          <p:nvPr>
            <p:ph idx="1"/>
          </p:nvPr>
        </p:nvSpPr>
        <p:spPr>
          <a:xfrm flipV="1">
            <a:off x="1447800" y="7573651"/>
            <a:ext cx="50800" cy="770248"/>
          </a:xfrm>
        </p:spPr>
        <p:txBody>
          <a:bodyPr/>
          <a:lstStyle/>
          <a:p>
            <a:endParaRPr lang="ru-RU" dirty="0"/>
          </a:p>
        </p:txBody>
      </p:sp>
    </p:spTree>
    <p:extLst>
      <p:ext uri="{BB962C8B-B14F-4D97-AF65-F5344CB8AC3E}">
        <p14:creationId xmlns:p14="http://schemas.microsoft.com/office/powerpoint/2010/main" val="1577129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anim calcmode="lin" valueType="num">
                                      <p:cBhvr>
                                        <p:cTn id="14" dur="750" fill="hold"/>
                                        <p:tgtEl>
                                          <p:spTgt spid="6"/>
                                        </p:tgtEl>
                                        <p:attrNameLst>
                                          <p:attrName>ppt_x</p:attrName>
                                        </p:attrNameLst>
                                      </p:cBhvr>
                                      <p:tavLst>
                                        <p:tav tm="0">
                                          <p:val>
                                            <p:strVal val="#ppt_x"/>
                                          </p:val>
                                        </p:tav>
                                        <p:tav tm="100000">
                                          <p:val>
                                            <p:strVal val="#ppt_x"/>
                                          </p:val>
                                        </p:tav>
                                      </p:tavLst>
                                    </p:anim>
                                    <p:anim calcmode="lin" valueType="num">
                                      <p:cBhvr>
                                        <p:cTn id="15" dur="75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750"/>
                                        <p:tgtEl>
                                          <p:spTgt spid="24"/>
                                        </p:tgtEl>
                                      </p:cBhvr>
                                    </p:animEffect>
                                    <p:anim calcmode="lin" valueType="num">
                                      <p:cBhvr>
                                        <p:cTn id="20" dur="750" fill="hold"/>
                                        <p:tgtEl>
                                          <p:spTgt spid="24"/>
                                        </p:tgtEl>
                                        <p:attrNameLst>
                                          <p:attrName>ppt_x</p:attrName>
                                        </p:attrNameLst>
                                      </p:cBhvr>
                                      <p:tavLst>
                                        <p:tav tm="0">
                                          <p:val>
                                            <p:strVal val="#ppt_x"/>
                                          </p:val>
                                        </p:tav>
                                        <p:tav tm="100000">
                                          <p:val>
                                            <p:strVal val="#ppt_x"/>
                                          </p:val>
                                        </p:tav>
                                      </p:tavLst>
                                    </p:anim>
                                    <p:anim calcmode="lin" valueType="num">
                                      <p:cBhvr>
                                        <p:cTn id="21" dur="750" fill="hold"/>
                                        <p:tgtEl>
                                          <p:spTgt spid="24"/>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7"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750"/>
                                        <p:tgtEl>
                                          <p:spTgt spid="11"/>
                                        </p:tgtEl>
                                      </p:cBhvr>
                                    </p:animEffect>
                                    <p:anim calcmode="lin" valueType="num">
                                      <p:cBhvr>
                                        <p:cTn id="26" dur="750" fill="hold"/>
                                        <p:tgtEl>
                                          <p:spTgt spid="11"/>
                                        </p:tgtEl>
                                        <p:attrNameLst>
                                          <p:attrName>ppt_x</p:attrName>
                                        </p:attrNameLst>
                                      </p:cBhvr>
                                      <p:tavLst>
                                        <p:tav tm="0">
                                          <p:val>
                                            <p:strVal val="#ppt_x"/>
                                          </p:val>
                                        </p:tav>
                                        <p:tav tm="100000">
                                          <p:val>
                                            <p:strVal val="#ppt_x"/>
                                          </p:val>
                                        </p:tav>
                                      </p:tavLst>
                                    </p:anim>
                                    <p:anim calcmode="lin" valueType="num">
                                      <p:cBhvr>
                                        <p:cTn id="27" dur="75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750"/>
                                        <p:tgtEl>
                                          <p:spTgt spid="9"/>
                                        </p:tgtEl>
                                      </p:cBhvr>
                                    </p:animEffect>
                                    <p:anim calcmode="lin" valueType="num">
                                      <p:cBhvr>
                                        <p:cTn id="32" dur="750" fill="hold"/>
                                        <p:tgtEl>
                                          <p:spTgt spid="9"/>
                                        </p:tgtEl>
                                        <p:attrNameLst>
                                          <p:attrName>ppt_x</p:attrName>
                                        </p:attrNameLst>
                                      </p:cBhvr>
                                      <p:tavLst>
                                        <p:tav tm="0">
                                          <p:val>
                                            <p:strVal val="#ppt_x"/>
                                          </p:val>
                                        </p:tav>
                                        <p:tav tm="100000">
                                          <p:val>
                                            <p:strVal val="#ppt_x"/>
                                          </p:val>
                                        </p:tav>
                                      </p:tavLst>
                                    </p:anim>
                                    <p:anim calcmode="lin" valueType="num">
                                      <p:cBhvr>
                                        <p:cTn id="33" dur="75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7"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750"/>
                                        <p:tgtEl>
                                          <p:spTgt spid="20"/>
                                        </p:tgtEl>
                                      </p:cBhvr>
                                    </p:animEffect>
                                    <p:anim calcmode="lin" valueType="num">
                                      <p:cBhvr>
                                        <p:cTn id="38" dur="750" fill="hold"/>
                                        <p:tgtEl>
                                          <p:spTgt spid="20"/>
                                        </p:tgtEl>
                                        <p:attrNameLst>
                                          <p:attrName>ppt_x</p:attrName>
                                        </p:attrNameLst>
                                      </p:cBhvr>
                                      <p:tavLst>
                                        <p:tav tm="0">
                                          <p:val>
                                            <p:strVal val="#ppt_x"/>
                                          </p:val>
                                        </p:tav>
                                        <p:tav tm="100000">
                                          <p:val>
                                            <p:strVal val="#ppt_x"/>
                                          </p:val>
                                        </p:tav>
                                      </p:tavLst>
                                    </p:anim>
                                    <p:anim calcmode="lin" valueType="num">
                                      <p:cBhvr>
                                        <p:cTn id="39" dur="75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750"/>
                                        <p:tgtEl>
                                          <p:spTgt spid="23"/>
                                        </p:tgtEl>
                                      </p:cBhvr>
                                    </p:animEffect>
                                    <p:anim calcmode="lin" valueType="num">
                                      <p:cBhvr>
                                        <p:cTn id="44" dur="750" fill="hold"/>
                                        <p:tgtEl>
                                          <p:spTgt spid="23"/>
                                        </p:tgtEl>
                                        <p:attrNameLst>
                                          <p:attrName>ppt_x</p:attrName>
                                        </p:attrNameLst>
                                      </p:cBhvr>
                                      <p:tavLst>
                                        <p:tav tm="0">
                                          <p:val>
                                            <p:strVal val="#ppt_x"/>
                                          </p:val>
                                        </p:tav>
                                        <p:tav tm="100000">
                                          <p:val>
                                            <p:strVal val="#ppt_x"/>
                                          </p:val>
                                        </p:tav>
                                      </p:tavLst>
                                    </p:anim>
                                    <p:anim calcmode="lin" valueType="num">
                                      <p:cBhvr>
                                        <p:cTn id="45" dur="750" fill="hold"/>
                                        <p:tgtEl>
                                          <p:spTgt spid="23"/>
                                        </p:tgtEl>
                                        <p:attrNameLst>
                                          <p:attrName>ppt_y</p:attrName>
                                        </p:attrNameLst>
                                      </p:cBhvr>
                                      <p:tavLst>
                                        <p:tav tm="0">
                                          <p:val>
                                            <p:strVal val="#ppt_y+.1"/>
                                          </p:val>
                                        </p:tav>
                                        <p:tav tm="100000">
                                          <p:val>
                                            <p:strVal val="#ppt_y"/>
                                          </p:val>
                                        </p:tav>
                                      </p:tavLst>
                                    </p:anim>
                                  </p:childTnLst>
                                </p:cTn>
                              </p:par>
                            </p:childTnLst>
                          </p:cTn>
                        </p:par>
                        <p:par>
                          <p:cTn id="46" fill="hold">
                            <p:stCondLst>
                              <p:cond delay="5250"/>
                            </p:stCondLst>
                            <p:childTnLst>
                              <p:par>
                                <p:cTn id="47" presetID="42"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750"/>
                                        <p:tgtEl>
                                          <p:spTgt spid="13"/>
                                        </p:tgtEl>
                                      </p:cBhvr>
                                    </p:animEffect>
                                    <p:anim calcmode="lin" valueType="num">
                                      <p:cBhvr>
                                        <p:cTn id="50" dur="750" fill="hold"/>
                                        <p:tgtEl>
                                          <p:spTgt spid="13"/>
                                        </p:tgtEl>
                                        <p:attrNameLst>
                                          <p:attrName>ppt_x</p:attrName>
                                        </p:attrNameLst>
                                      </p:cBhvr>
                                      <p:tavLst>
                                        <p:tav tm="0">
                                          <p:val>
                                            <p:strVal val="#ppt_x"/>
                                          </p:val>
                                        </p:tav>
                                        <p:tav tm="100000">
                                          <p:val>
                                            <p:strVal val="#ppt_x"/>
                                          </p:val>
                                        </p:tav>
                                      </p:tavLst>
                                    </p:anim>
                                    <p:anim calcmode="lin" valueType="num">
                                      <p:cBhvr>
                                        <p:cTn id="51" dur="750" fill="hold"/>
                                        <p:tgtEl>
                                          <p:spTgt spid="13"/>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42"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750"/>
                                        <p:tgtEl>
                                          <p:spTgt spid="12"/>
                                        </p:tgtEl>
                                      </p:cBhvr>
                                    </p:animEffect>
                                    <p:anim calcmode="lin" valueType="num">
                                      <p:cBhvr>
                                        <p:cTn id="56" dur="750" fill="hold"/>
                                        <p:tgtEl>
                                          <p:spTgt spid="12"/>
                                        </p:tgtEl>
                                        <p:attrNameLst>
                                          <p:attrName>ppt_x</p:attrName>
                                        </p:attrNameLst>
                                      </p:cBhvr>
                                      <p:tavLst>
                                        <p:tav tm="0">
                                          <p:val>
                                            <p:strVal val="#ppt_x"/>
                                          </p:val>
                                        </p:tav>
                                        <p:tav tm="100000">
                                          <p:val>
                                            <p:strVal val="#ppt_x"/>
                                          </p:val>
                                        </p:tav>
                                      </p:tavLst>
                                    </p:anim>
                                    <p:anim calcmode="lin" valueType="num">
                                      <p:cBhvr>
                                        <p:cTn id="57" dur="750" fill="hold"/>
                                        <p:tgtEl>
                                          <p:spTgt spid="12"/>
                                        </p:tgtEl>
                                        <p:attrNameLst>
                                          <p:attrName>ppt_y</p:attrName>
                                        </p:attrNameLst>
                                      </p:cBhvr>
                                      <p:tavLst>
                                        <p:tav tm="0">
                                          <p:val>
                                            <p:strVal val="#ppt_y+.1"/>
                                          </p:val>
                                        </p:tav>
                                        <p:tav tm="100000">
                                          <p:val>
                                            <p:strVal val="#ppt_y"/>
                                          </p:val>
                                        </p:tav>
                                      </p:tavLst>
                                    </p:anim>
                                  </p:childTnLst>
                                </p:cTn>
                              </p:par>
                            </p:childTnLst>
                          </p:cTn>
                        </p:par>
                        <p:par>
                          <p:cTn id="58" fill="hold">
                            <p:stCondLst>
                              <p:cond delay="6750"/>
                            </p:stCondLst>
                            <p:childTnLst>
                              <p:par>
                                <p:cTn id="59" presetID="47" presetClass="entr" presetSubtype="0"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50"/>
                                        <p:tgtEl>
                                          <p:spTgt spid="22"/>
                                        </p:tgtEl>
                                      </p:cBhvr>
                                    </p:animEffect>
                                    <p:anim calcmode="lin" valueType="num">
                                      <p:cBhvr>
                                        <p:cTn id="62" dur="750" fill="hold"/>
                                        <p:tgtEl>
                                          <p:spTgt spid="22"/>
                                        </p:tgtEl>
                                        <p:attrNameLst>
                                          <p:attrName>ppt_x</p:attrName>
                                        </p:attrNameLst>
                                      </p:cBhvr>
                                      <p:tavLst>
                                        <p:tav tm="0">
                                          <p:val>
                                            <p:strVal val="#ppt_x"/>
                                          </p:val>
                                        </p:tav>
                                        <p:tav tm="100000">
                                          <p:val>
                                            <p:strVal val="#ppt_x"/>
                                          </p:val>
                                        </p:tav>
                                      </p:tavLst>
                                    </p:anim>
                                    <p:anim calcmode="lin" valueType="num">
                                      <p:cBhvr>
                                        <p:cTn id="63" dur="750" fill="hold"/>
                                        <p:tgtEl>
                                          <p:spTgt spid="22"/>
                                        </p:tgtEl>
                                        <p:attrNameLst>
                                          <p:attrName>ppt_y</p:attrName>
                                        </p:attrNameLst>
                                      </p:cBhvr>
                                      <p:tavLst>
                                        <p:tav tm="0">
                                          <p:val>
                                            <p:strVal val="#ppt_y-.1"/>
                                          </p:val>
                                        </p:tav>
                                        <p:tav tm="100000">
                                          <p:val>
                                            <p:strVal val="#ppt_y"/>
                                          </p:val>
                                        </p:tav>
                                      </p:tavLst>
                                    </p:anim>
                                  </p:childTnLst>
                                </p:cTn>
                              </p:par>
                            </p:childTnLst>
                          </p:cTn>
                        </p:par>
                        <p:par>
                          <p:cTn id="64" fill="hold">
                            <p:stCondLst>
                              <p:cond delay="7500"/>
                            </p:stCondLst>
                            <p:childTnLst>
                              <p:par>
                                <p:cTn id="65" presetID="42" presetClass="entr" presetSubtype="0"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750"/>
                                        <p:tgtEl>
                                          <p:spTgt spid="21"/>
                                        </p:tgtEl>
                                      </p:cBhvr>
                                    </p:animEffect>
                                    <p:anim calcmode="lin" valueType="num">
                                      <p:cBhvr>
                                        <p:cTn id="68" dur="750" fill="hold"/>
                                        <p:tgtEl>
                                          <p:spTgt spid="21"/>
                                        </p:tgtEl>
                                        <p:attrNameLst>
                                          <p:attrName>ppt_x</p:attrName>
                                        </p:attrNameLst>
                                      </p:cBhvr>
                                      <p:tavLst>
                                        <p:tav tm="0">
                                          <p:val>
                                            <p:strVal val="#ppt_x"/>
                                          </p:val>
                                        </p:tav>
                                        <p:tav tm="100000">
                                          <p:val>
                                            <p:strVal val="#ppt_x"/>
                                          </p:val>
                                        </p:tav>
                                      </p:tavLst>
                                    </p:anim>
                                    <p:anim calcmode="lin" valueType="num">
                                      <p:cBhvr>
                                        <p:cTn id="69" dur="750" fill="hold"/>
                                        <p:tgtEl>
                                          <p:spTgt spid="21"/>
                                        </p:tgtEl>
                                        <p:attrNameLst>
                                          <p:attrName>ppt_y</p:attrName>
                                        </p:attrNameLst>
                                      </p:cBhvr>
                                      <p:tavLst>
                                        <p:tav tm="0">
                                          <p:val>
                                            <p:strVal val="#ppt_y+.1"/>
                                          </p:val>
                                        </p:tav>
                                        <p:tav tm="100000">
                                          <p:val>
                                            <p:strVal val="#ppt_y"/>
                                          </p:val>
                                        </p:tav>
                                      </p:tavLst>
                                    </p:anim>
                                  </p:childTnLst>
                                </p:cTn>
                              </p:par>
                            </p:childTnLst>
                          </p:cTn>
                        </p:par>
                        <p:par>
                          <p:cTn id="70" fill="hold">
                            <p:stCondLst>
                              <p:cond delay="8250"/>
                            </p:stCondLst>
                            <p:childTnLst>
                              <p:par>
                                <p:cTn id="71" presetID="42" presetClass="entr" presetSubtype="0" fill="hold"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750"/>
                                        <p:tgtEl>
                                          <p:spTgt spid="7"/>
                                        </p:tgtEl>
                                      </p:cBhvr>
                                    </p:animEffect>
                                    <p:anim calcmode="lin" valueType="num">
                                      <p:cBhvr>
                                        <p:cTn id="74" dur="750" fill="hold"/>
                                        <p:tgtEl>
                                          <p:spTgt spid="7"/>
                                        </p:tgtEl>
                                        <p:attrNameLst>
                                          <p:attrName>ppt_x</p:attrName>
                                        </p:attrNameLst>
                                      </p:cBhvr>
                                      <p:tavLst>
                                        <p:tav tm="0">
                                          <p:val>
                                            <p:strVal val="#ppt_x"/>
                                          </p:val>
                                        </p:tav>
                                        <p:tav tm="100000">
                                          <p:val>
                                            <p:strVal val="#ppt_x"/>
                                          </p:val>
                                        </p:tav>
                                      </p:tavLst>
                                    </p:anim>
                                    <p:anim calcmode="lin" valueType="num">
                                      <p:cBhvr>
                                        <p:cTn id="75" dur="750" fill="hold"/>
                                        <p:tgtEl>
                                          <p:spTgt spid="7"/>
                                        </p:tgtEl>
                                        <p:attrNameLst>
                                          <p:attrName>ppt_y</p:attrName>
                                        </p:attrNameLst>
                                      </p:cBhvr>
                                      <p:tavLst>
                                        <p:tav tm="0">
                                          <p:val>
                                            <p:strVal val="#ppt_y+.1"/>
                                          </p:val>
                                        </p:tav>
                                        <p:tav tm="100000">
                                          <p:val>
                                            <p:strVal val="#ppt_y"/>
                                          </p:val>
                                        </p:tav>
                                      </p:tavLst>
                                    </p:anim>
                                  </p:childTnLst>
                                </p:cTn>
                              </p:par>
                            </p:childTnLst>
                          </p:cTn>
                        </p:par>
                        <p:par>
                          <p:cTn id="76" fill="hold">
                            <p:stCondLst>
                              <p:cond delay="9000"/>
                            </p:stCondLst>
                            <p:childTnLst>
                              <p:par>
                                <p:cTn id="77" presetID="47" presetClass="entr" presetSubtype="0" fill="hold"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750"/>
                                        <p:tgtEl>
                                          <p:spTgt spid="18"/>
                                        </p:tgtEl>
                                      </p:cBhvr>
                                    </p:animEffect>
                                    <p:anim calcmode="lin" valueType="num">
                                      <p:cBhvr>
                                        <p:cTn id="80" dur="750" fill="hold"/>
                                        <p:tgtEl>
                                          <p:spTgt spid="18"/>
                                        </p:tgtEl>
                                        <p:attrNameLst>
                                          <p:attrName>ppt_x</p:attrName>
                                        </p:attrNameLst>
                                      </p:cBhvr>
                                      <p:tavLst>
                                        <p:tav tm="0">
                                          <p:val>
                                            <p:strVal val="#ppt_x"/>
                                          </p:val>
                                        </p:tav>
                                        <p:tav tm="100000">
                                          <p:val>
                                            <p:strVal val="#ppt_x"/>
                                          </p:val>
                                        </p:tav>
                                      </p:tavLst>
                                    </p:anim>
                                    <p:anim calcmode="lin" valueType="num">
                                      <p:cBhvr>
                                        <p:cTn id="81" dur="750" fill="hold"/>
                                        <p:tgtEl>
                                          <p:spTgt spid="18"/>
                                        </p:tgtEl>
                                        <p:attrNameLst>
                                          <p:attrName>ppt_y</p:attrName>
                                        </p:attrNameLst>
                                      </p:cBhvr>
                                      <p:tavLst>
                                        <p:tav tm="0">
                                          <p:val>
                                            <p:strVal val="#ppt_y-.1"/>
                                          </p:val>
                                        </p:tav>
                                        <p:tav tm="100000">
                                          <p:val>
                                            <p:strVal val="#ppt_y"/>
                                          </p:val>
                                        </p:tav>
                                      </p:tavLst>
                                    </p:anim>
                                  </p:childTnLst>
                                </p:cTn>
                              </p:par>
                            </p:childTnLst>
                          </p:cTn>
                        </p:par>
                        <p:par>
                          <p:cTn id="82" fill="hold">
                            <p:stCondLst>
                              <p:cond delay="9750"/>
                            </p:stCondLst>
                            <p:childTnLst>
                              <p:par>
                                <p:cTn id="83" presetID="47" presetClass="entr" presetSubtype="0"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750"/>
                                        <p:tgtEl>
                                          <p:spTgt spid="19"/>
                                        </p:tgtEl>
                                      </p:cBhvr>
                                    </p:animEffect>
                                    <p:anim calcmode="lin" valueType="num">
                                      <p:cBhvr>
                                        <p:cTn id="86" dur="750" fill="hold"/>
                                        <p:tgtEl>
                                          <p:spTgt spid="19"/>
                                        </p:tgtEl>
                                        <p:attrNameLst>
                                          <p:attrName>ppt_x</p:attrName>
                                        </p:attrNameLst>
                                      </p:cBhvr>
                                      <p:tavLst>
                                        <p:tav tm="0">
                                          <p:val>
                                            <p:strVal val="#ppt_x"/>
                                          </p:val>
                                        </p:tav>
                                        <p:tav tm="100000">
                                          <p:val>
                                            <p:strVal val="#ppt_x"/>
                                          </p:val>
                                        </p:tav>
                                      </p:tavLst>
                                    </p:anim>
                                    <p:anim calcmode="lin" valueType="num">
                                      <p:cBhvr>
                                        <p:cTn id="87" dur="750" fill="hold"/>
                                        <p:tgtEl>
                                          <p:spTgt spid="19"/>
                                        </p:tgtEl>
                                        <p:attrNameLst>
                                          <p:attrName>ppt_y</p:attrName>
                                        </p:attrNameLst>
                                      </p:cBhvr>
                                      <p:tavLst>
                                        <p:tav tm="0">
                                          <p:val>
                                            <p:strVal val="#ppt_y-.1"/>
                                          </p:val>
                                        </p:tav>
                                        <p:tav tm="100000">
                                          <p:val>
                                            <p:strVal val="#ppt_y"/>
                                          </p:val>
                                        </p:tav>
                                      </p:tavLst>
                                    </p:anim>
                                  </p:childTnLst>
                                </p:cTn>
                              </p:par>
                            </p:childTnLst>
                          </p:cTn>
                        </p:par>
                        <p:par>
                          <p:cTn id="88" fill="hold">
                            <p:stCondLst>
                              <p:cond delay="10500"/>
                            </p:stCondLst>
                            <p:childTnLst>
                              <p:par>
                                <p:cTn id="89" presetID="42" presetClass="entr" presetSubtype="0" fill="hold" nodeType="after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fade">
                                      <p:cBhvr>
                                        <p:cTn id="91" dur="750"/>
                                        <p:tgtEl>
                                          <p:spTgt spid="10"/>
                                        </p:tgtEl>
                                      </p:cBhvr>
                                    </p:animEffect>
                                    <p:anim calcmode="lin" valueType="num">
                                      <p:cBhvr>
                                        <p:cTn id="92" dur="750" fill="hold"/>
                                        <p:tgtEl>
                                          <p:spTgt spid="10"/>
                                        </p:tgtEl>
                                        <p:attrNameLst>
                                          <p:attrName>ppt_x</p:attrName>
                                        </p:attrNameLst>
                                      </p:cBhvr>
                                      <p:tavLst>
                                        <p:tav tm="0">
                                          <p:val>
                                            <p:strVal val="#ppt_x"/>
                                          </p:val>
                                        </p:tav>
                                        <p:tav tm="100000">
                                          <p:val>
                                            <p:strVal val="#ppt_x"/>
                                          </p:val>
                                        </p:tav>
                                      </p:tavLst>
                                    </p:anim>
                                    <p:anim calcmode="lin" valueType="num">
                                      <p:cBhvr>
                                        <p:cTn id="93" dur="750" fill="hold"/>
                                        <p:tgtEl>
                                          <p:spTgt spid="10"/>
                                        </p:tgtEl>
                                        <p:attrNameLst>
                                          <p:attrName>ppt_y</p:attrName>
                                        </p:attrNameLst>
                                      </p:cBhvr>
                                      <p:tavLst>
                                        <p:tav tm="0">
                                          <p:val>
                                            <p:strVal val="#ppt_y+.1"/>
                                          </p:val>
                                        </p:tav>
                                        <p:tav tm="100000">
                                          <p:val>
                                            <p:strVal val="#ppt_y"/>
                                          </p:val>
                                        </p:tav>
                                      </p:tavLst>
                                    </p:anim>
                                  </p:childTnLst>
                                </p:cTn>
                              </p:par>
                            </p:childTnLst>
                          </p:cTn>
                        </p:par>
                        <p:par>
                          <p:cTn id="94" fill="hold">
                            <p:stCondLst>
                              <p:cond delay="11250"/>
                            </p:stCondLst>
                            <p:childTnLst>
                              <p:par>
                                <p:cTn id="95" presetID="42" presetClass="entr" presetSubtype="0" fill="hold" nodeType="after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750"/>
                                        <p:tgtEl>
                                          <p:spTgt spid="17"/>
                                        </p:tgtEl>
                                      </p:cBhvr>
                                    </p:animEffect>
                                    <p:anim calcmode="lin" valueType="num">
                                      <p:cBhvr>
                                        <p:cTn id="98" dur="750" fill="hold"/>
                                        <p:tgtEl>
                                          <p:spTgt spid="17"/>
                                        </p:tgtEl>
                                        <p:attrNameLst>
                                          <p:attrName>ppt_x</p:attrName>
                                        </p:attrNameLst>
                                      </p:cBhvr>
                                      <p:tavLst>
                                        <p:tav tm="0">
                                          <p:val>
                                            <p:strVal val="#ppt_x"/>
                                          </p:val>
                                        </p:tav>
                                        <p:tav tm="100000">
                                          <p:val>
                                            <p:strVal val="#ppt_x"/>
                                          </p:val>
                                        </p:tav>
                                      </p:tavLst>
                                    </p:anim>
                                    <p:anim calcmode="lin" valueType="num">
                                      <p:cBhvr>
                                        <p:cTn id="99" dur="750" fill="hold"/>
                                        <p:tgtEl>
                                          <p:spTgt spid="17"/>
                                        </p:tgtEl>
                                        <p:attrNameLst>
                                          <p:attrName>ppt_y</p:attrName>
                                        </p:attrNameLst>
                                      </p:cBhvr>
                                      <p:tavLst>
                                        <p:tav tm="0">
                                          <p:val>
                                            <p:strVal val="#ppt_y+.1"/>
                                          </p:val>
                                        </p:tav>
                                        <p:tav tm="100000">
                                          <p:val>
                                            <p:strVal val="#ppt_y"/>
                                          </p:val>
                                        </p:tav>
                                      </p:tavLst>
                                    </p:anim>
                                  </p:childTnLst>
                                </p:cTn>
                              </p:par>
                            </p:childTnLst>
                          </p:cTn>
                        </p:par>
                        <p:par>
                          <p:cTn id="100" fill="hold">
                            <p:stCondLst>
                              <p:cond delay="12000"/>
                            </p:stCondLst>
                            <p:childTnLst>
                              <p:par>
                                <p:cTn id="101" presetID="42" presetClass="entr" presetSubtype="0" fill="hold" nodeType="after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fade">
                                      <p:cBhvr>
                                        <p:cTn id="103" dur="750"/>
                                        <p:tgtEl>
                                          <p:spTgt spid="15"/>
                                        </p:tgtEl>
                                      </p:cBhvr>
                                    </p:animEffect>
                                    <p:anim calcmode="lin" valueType="num">
                                      <p:cBhvr>
                                        <p:cTn id="104" dur="750" fill="hold"/>
                                        <p:tgtEl>
                                          <p:spTgt spid="15"/>
                                        </p:tgtEl>
                                        <p:attrNameLst>
                                          <p:attrName>ppt_x</p:attrName>
                                        </p:attrNameLst>
                                      </p:cBhvr>
                                      <p:tavLst>
                                        <p:tav tm="0">
                                          <p:val>
                                            <p:strVal val="#ppt_x"/>
                                          </p:val>
                                        </p:tav>
                                        <p:tav tm="100000">
                                          <p:val>
                                            <p:strVal val="#ppt_x"/>
                                          </p:val>
                                        </p:tav>
                                      </p:tavLst>
                                    </p:anim>
                                    <p:anim calcmode="lin" valueType="num">
                                      <p:cBhvr>
                                        <p:cTn id="105" dur="750" fill="hold"/>
                                        <p:tgtEl>
                                          <p:spTgt spid="15"/>
                                        </p:tgtEl>
                                        <p:attrNameLst>
                                          <p:attrName>ppt_y</p:attrName>
                                        </p:attrNameLst>
                                      </p:cBhvr>
                                      <p:tavLst>
                                        <p:tav tm="0">
                                          <p:val>
                                            <p:strVal val="#ppt_y+.1"/>
                                          </p:val>
                                        </p:tav>
                                        <p:tav tm="100000">
                                          <p:val>
                                            <p:strVal val="#ppt_y"/>
                                          </p:val>
                                        </p:tav>
                                      </p:tavLst>
                                    </p:anim>
                                  </p:childTnLst>
                                </p:cTn>
                              </p:par>
                            </p:childTnLst>
                          </p:cTn>
                        </p:par>
                        <p:par>
                          <p:cTn id="106" fill="hold">
                            <p:stCondLst>
                              <p:cond delay="12750"/>
                            </p:stCondLst>
                            <p:childTnLst>
                              <p:par>
                                <p:cTn id="107" presetID="42" presetClass="entr" presetSubtype="0" fill="hold" nodeType="afterEffect">
                                  <p:stCondLst>
                                    <p:cond delay="0"/>
                                  </p:stCondLst>
                                  <p:childTnLst>
                                    <p:set>
                                      <p:cBhvr>
                                        <p:cTn id="108" dur="1" fill="hold">
                                          <p:stCondLst>
                                            <p:cond delay="0"/>
                                          </p:stCondLst>
                                        </p:cTn>
                                        <p:tgtEl>
                                          <p:spTgt spid="5"/>
                                        </p:tgtEl>
                                        <p:attrNameLst>
                                          <p:attrName>style.visibility</p:attrName>
                                        </p:attrNameLst>
                                      </p:cBhvr>
                                      <p:to>
                                        <p:strVal val="visible"/>
                                      </p:to>
                                    </p:set>
                                    <p:animEffect transition="in" filter="fade">
                                      <p:cBhvr>
                                        <p:cTn id="109" dur="750"/>
                                        <p:tgtEl>
                                          <p:spTgt spid="5"/>
                                        </p:tgtEl>
                                      </p:cBhvr>
                                    </p:animEffect>
                                    <p:anim calcmode="lin" valueType="num">
                                      <p:cBhvr>
                                        <p:cTn id="110" dur="750" fill="hold"/>
                                        <p:tgtEl>
                                          <p:spTgt spid="5"/>
                                        </p:tgtEl>
                                        <p:attrNameLst>
                                          <p:attrName>ppt_x</p:attrName>
                                        </p:attrNameLst>
                                      </p:cBhvr>
                                      <p:tavLst>
                                        <p:tav tm="0">
                                          <p:val>
                                            <p:strVal val="#ppt_x"/>
                                          </p:val>
                                        </p:tav>
                                        <p:tav tm="100000">
                                          <p:val>
                                            <p:strVal val="#ppt_x"/>
                                          </p:val>
                                        </p:tav>
                                      </p:tavLst>
                                    </p:anim>
                                    <p:anim calcmode="lin" valueType="num">
                                      <p:cBhvr>
                                        <p:cTn id="111" dur="750" fill="hold"/>
                                        <p:tgtEl>
                                          <p:spTgt spid="5"/>
                                        </p:tgtEl>
                                        <p:attrNameLst>
                                          <p:attrName>ppt_y</p:attrName>
                                        </p:attrNameLst>
                                      </p:cBhvr>
                                      <p:tavLst>
                                        <p:tav tm="0">
                                          <p:val>
                                            <p:strVal val="#ppt_y+.1"/>
                                          </p:val>
                                        </p:tav>
                                        <p:tav tm="100000">
                                          <p:val>
                                            <p:strVal val="#ppt_y"/>
                                          </p:val>
                                        </p:tav>
                                      </p:tavLst>
                                    </p:anim>
                                  </p:childTnLst>
                                </p:cTn>
                              </p:par>
                            </p:childTnLst>
                          </p:cTn>
                        </p:par>
                        <p:par>
                          <p:cTn id="112" fill="hold">
                            <p:stCondLst>
                              <p:cond delay="13500"/>
                            </p:stCondLst>
                            <p:childTnLst>
                              <p:par>
                                <p:cTn id="113" presetID="47" presetClass="entr" presetSubtype="0" fill="hold" nodeType="after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fade">
                                      <p:cBhvr>
                                        <p:cTn id="115" dur="750"/>
                                        <p:tgtEl>
                                          <p:spTgt spid="14"/>
                                        </p:tgtEl>
                                      </p:cBhvr>
                                    </p:animEffect>
                                    <p:anim calcmode="lin" valueType="num">
                                      <p:cBhvr>
                                        <p:cTn id="116" dur="750" fill="hold"/>
                                        <p:tgtEl>
                                          <p:spTgt spid="14"/>
                                        </p:tgtEl>
                                        <p:attrNameLst>
                                          <p:attrName>ppt_x</p:attrName>
                                        </p:attrNameLst>
                                      </p:cBhvr>
                                      <p:tavLst>
                                        <p:tav tm="0">
                                          <p:val>
                                            <p:strVal val="#ppt_x"/>
                                          </p:val>
                                        </p:tav>
                                        <p:tav tm="100000">
                                          <p:val>
                                            <p:strVal val="#ppt_x"/>
                                          </p:val>
                                        </p:tav>
                                      </p:tavLst>
                                    </p:anim>
                                    <p:anim calcmode="lin" valueType="num">
                                      <p:cBhvr>
                                        <p:cTn id="117"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49500" y="635000"/>
            <a:ext cx="4889500" cy="1380913"/>
          </a:xfrm>
        </p:spPr>
        <p:txBody>
          <a:bodyPr>
            <a:normAutofit fontScale="90000"/>
          </a:bodyPr>
          <a:lstStyle/>
          <a:p>
            <a:pPr algn="ctr"/>
            <a:r>
              <a:rPr lang="ru-RU" sz="6700" b="1" dirty="0" smtClean="0">
                <a:solidFill>
                  <a:schemeClr val="accent1"/>
                </a:solidFill>
              </a:rPr>
              <a:t/>
            </a:r>
            <a:br>
              <a:rPr lang="ru-RU" sz="6700" b="1" dirty="0" smtClean="0">
                <a:solidFill>
                  <a:schemeClr val="accent1"/>
                </a:solidFill>
              </a:rPr>
            </a:br>
            <a:r>
              <a:rPr lang="ru-RU" sz="6700" b="1" dirty="0" smtClean="0">
                <a:solidFill>
                  <a:schemeClr val="accent1"/>
                </a:solidFill>
              </a:rPr>
              <a:t>Награды, медали</a:t>
            </a:r>
            <a:r>
              <a:rPr lang="ru-RU" dirty="0"/>
              <a:t/>
            </a:r>
            <a:br>
              <a:rPr lang="ru-RU" dirty="0"/>
            </a:br>
            <a:r>
              <a:rPr lang="ru-RU" dirty="0"/>
              <a:t/>
            </a:r>
            <a:br>
              <a:rPr lang="ru-RU" dirty="0"/>
            </a:br>
            <a:endParaRPr lang="ru-RU" dirty="0"/>
          </a:p>
        </p:txBody>
      </p:sp>
      <p:sp>
        <p:nvSpPr>
          <p:cNvPr id="3" name="Объект 2"/>
          <p:cNvSpPr>
            <a:spLocks noGrp="1"/>
          </p:cNvSpPr>
          <p:nvPr>
            <p:ph idx="1"/>
          </p:nvPr>
        </p:nvSpPr>
        <p:spPr>
          <a:xfrm>
            <a:off x="101600" y="2105660"/>
            <a:ext cx="7874000" cy="4663440"/>
          </a:xfrm>
        </p:spPr>
        <p:txBody>
          <a:bodyPr>
            <a:normAutofit fontScale="92500" lnSpcReduction="10000"/>
          </a:bodyPr>
          <a:lstStyle/>
          <a:p>
            <a:pPr marL="0" indent="0">
              <a:buNone/>
            </a:pPr>
            <a:endParaRPr lang="ru-RU" dirty="0"/>
          </a:p>
          <a:p>
            <a:pPr marL="0" indent="0">
              <a:buNone/>
            </a:pPr>
            <a:r>
              <a:rPr lang="ru-RU" sz="2800" b="1" dirty="0" smtClean="0">
                <a:solidFill>
                  <a:srgbClr val="7030A0"/>
                </a:solidFill>
              </a:rPr>
              <a:t>- народный </a:t>
            </a:r>
            <a:r>
              <a:rPr lang="ru-RU" sz="2800" b="1" dirty="0">
                <a:solidFill>
                  <a:srgbClr val="7030A0"/>
                </a:solidFill>
              </a:rPr>
              <a:t>писатель Казахской ССР</a:t>
            </a:r>
          </a:p>
          <a:p>
            <a:pPr marL="0" indent="0">
              <a:buNone/>
            </a:pPr>
            <a:r>
              <a:rPr lang="ru-RU" sz="2800" b="1" dirty="0" smtClean="0">
                <a:solidFill>
                  <a:srgbClr val="7030A0"/>
                </a:solidFill>
              </a:rPr>
              <a:t>- лауреат </a:t>
            </a:r>
            <a:r>
              <a:rPr lang="ru-RU" sz="2800" b="1" dirty="0">
                <a:solidFill>
                  <a:srgbClr val="7030A0"/>
                </a:solidFill>
              </a:rPr>
              <a:t>двух Государственных премий Казахской ССР</a:t>
            </a:r>
          </a:p>
          <a:p>
            <a:pPr>
              <a:buFontTx/>
              <a:buChar char="-"/>
            </a:pPr>
            <a:r>
              <a:rPr lang="ru-RU" sz="2800" b="1" dirty="0" smtClean="0">
                <a:solidFill>
                  <a:srgbClr val="7030A0"/>
                </a:solidFill>
              </a:rPr>
              <a:t>премия </a:t>
            </a:r>
            <a:r>
              <a:rPr lang="ru-RU" sz="2800" b="1" dirty="0">
                <a:solidFill>
                  <a:srgbClr val="7030A0"/>
                </a:solidFill>
              </a:rPr>
              <a:t>Министерства образования РСФСР </a:t>
            </a:r>
            <a:endParaRPr lang="ru-RU" sz="2800" b="1" dirty="0" smtClean="0">
              <a:solidFill>
                <a:srgbClr val="7030A0"/>
              </a:solidFill>
            </a:endParaRPr>
          </a:p>
          <a:p>
            <a:pPr>
              <a:buFontTx/>
              <a:buChar char="-"/>
            </a:pPr>
            <a:r>
              <a:rPr lang="ru-RU" sz="2800" b="1" dirty="0" smtClean="0">
                <a:solidFill>
                  <a:srgbClr val="7030A0"/>
                </a:solidFill>
              </a:rPr>
              <a:t>премия </a:t>
            </a:r>
            <a:r>
              <a:rPr lang="ru-RU" sz="2800" b="1" dirty="0">
                <a:solidFill>
                  <a:srgbClr val="7030A0"/>
                </a:solidFill>
              </a:rPr>
              <a:t>«</a:t>
            </a:r>
            <a:r>
              <a:rPr lang="ru-RU" sz="2800" b="1" dirty="0" err="1">
                <a:solidFill>
                  <a:srgbClr val="7030A0"/>
                </a:solidFill>
              </a:rPr>
              <a:t>Бестлисте</a:t>
            </a:r>
            <a:r>
              <a:rPr lang="ru-RU" sz="2800" b="1" dirty="0">
                <a:solidFill>
                  <a:srgbClr val="7030A0"/>
                </a:solidFill>
              </a:rPr>
              <a:t>» Федеративной Республики Германии в номинации «Лучшая книга года» </a:t>
            </a:r>
            <a:endParaRPr lang="ru-RU" sz="2800" b="1" dirty="0" smtClean="0">
              <a:solidFill>
                <a:srgbClr val="7030A0"/>
              </a:solidFill>
            </a:endParaRPr>
          </a:p>
          <a:p>
            <a:pPr marL="0" indent="0">
              <a:buNone/>
            </a:pPr>
            <a:r>
              <a:rPr lang="ru-RU" sz="2800" b="1" dirty="0" smtClean="0">
                <a:solidFill>
                  <a:srgbClr val="7030A0"/>
                </a:solidFill>
              </a:rPr>
              <a:t>- Орден </a:t>
            </a:r>
            <a:r>
              <a:rPr lang="ru-RU" sz="2800" b="1" dirty="0">
                <a:solidFill>
                  <a:srgbClr val="7030A0"/>
                </a:solidFill>
              </a:rPr>
              <a:t>Трудового Красного Знамени </a:t>
            </a:r>
            <a:endParaRPr lang="ru-RU" sz="2800" b="1" dirty="0" smtClean="0">
              <a:solidFill>
                <a:srgbClr val="7030A0"/>
              </a:solidFill>
            </a:endParaRPr>
          </a:p>
          <a:p>
            <a:pPr marL="0" indent="0">
              <a:buNone/>
            </a:pPr>
            <a:r>
              <a:rPr lang="ru-RU" sz="2800" b="1" dirty="0" smtClean="0">
                <a:solidFill>
                  <a:srgbClr val="7030A0"/>
                </a:solidFill>
              </a:rPr>
              <a:t>- Орден </a:t>
            </a:r>
            <a:r>
              <a:rPr lang="ru-RU" sz="2800" b="1" dirty="0">
                <a:solidFill>
                  <a:srgbClr val="7030A0"/>
                </a:solidFill>
              </a:rPr>
              <a:t>Дружбы народов</a:t>
            </a:r>
          </a:p>
          <a:p>
            <a:pPr marL="0" indent="0">
              <a:buNone/>
            </a:pPr>
            <a:r>
              <a:rPr lang="ru-RU" sz="2800" b="1" dirty="0" smtClean="0">
                <a:solidFill>
                  <a:srgbClr val="7030A0"/>
                </a:solidFill>
              </a:rPr>
              <a:t>- 2 </a:t>
            </a:r>
            <a:r>
              <a:rPr lang="ru-RU" sz="2800" b="1" dirty="0">
                <a:solidFill>
                  <a:srgbClr val="7030A0"/>
                </a:solidFill>
              </a:rPr>
              <a:t>ордена «Знак Почета</a:t>
            </a:r>
            <a:r>
              <a:rPr lang="ru-RU" sz="2800" b="1" dirty="0" smtClean="0">
                <a:solidFill>
                  <a:srgbClr val="7030A0"/>
                </a:solidFill>
              </a:rPr>
              <a:t>»</a:t>
            </a:r>
          </a:p>
        </p:txBody>
      </p:sp>
      <p:pic>
        <p:nvPicPr>
          <p:cNvPr id="5" name="Рисунок 4"/>
          <p:cNvPicPr>
            <a:picLocks noChangeAspect="1"/>
          </p:cNvPicPr>
          <p:nvPr/>
        </p:nvPicPr>
        <p:blipFill>
          <a:blip r:embed="rId2"/>
          <a:stretch>
            <a:fillRect/>
          </a:stretch>
        </p:blipFill>
        <p:spPr>
          <a:xfrm>
            <a:off x="7975600" y="914400"/>
            <a:ext cx="4025900" cy="5435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86788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5"/>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750"/>
                                        <p:tgtEl>
                                          <p:spTgt spid="3">
                                            <p:txEl>
                                              <p:pRg st="1" end="1"/>
                                            </p:txEl>
                                          </p:spTgt>
                                        </p:tgtEl>
                                      </p:cBhvr>
                                    </p:animEffect>
                                    <p:anim calcmode="lin" valueType="num">
                                      <p:cBhvr>
                                        <p:cTn id="15"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42"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50"/>
                                        <p:tgtEl>
                                          <p:spTgt spid="3">
                                            <p:txEl>
                                              <p:pRg st="2" end="2"/>
                                            </p:txEl>
                                          </p:spTgt>
                                        </p:tgtEl>
                                      </p:cBhvr>
                                    </p:animEffect>
                                    <p:anim calcmode="lin" valueType="num">
                                      <p:cBhvr>
                                        <p:cTn id="21"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750"/>
                                        <p:tgtEl>
                                          <p:spTgt spid="3">
                                            <p:txEl>
                                              <p:pRg st="3" end="3"/>
                                            </p:txEl>
                                          </p:spTgt>
                                        </p:tgtEl>
                                      </p:cBhvr>
                                    </p:animEffect>
                                    <p:anim calcmode="lin" valueType="num">
                                      <p:cBhvr>
                                        <p:cTn id="27" dur="7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7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42" presetClass="entr" presetSubtype="0"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750"/>
                                        <p:tgtEl>
                                          <p:spTgt spid="3">
                                            <p:txEl>
                                              <p:pRg st="4" end="4"/>
                                            </p:txEl>
                                          </p:spTgt>
                                        </p:tgtEl>
                                      </p:cBhvr>
                                    </p:animEffect>
                                    <p:anim calcmode="lin" valueType="num">
                                      <p:cBhvr>
                                        <p:cTn id="33" dur="7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7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2" presetClass="entr" presetSubtype="0"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750"/>
                                        <p:tgtEl>
                                          <p:spTgt spid="3">
                                            <p:txEl>
                                              <p:pRg st="5" end="5"/>
                                            </p:txEl>
                                          </p:spTgt>
                                        </p:tgtEl>
                                      </p:cBhvr>
                                    </p:animEffect>
                                    <p:anim calcmode="lin" valueType="num">
                                      <p:cBhvr>
                                        <p:cTn id="39" dur="7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7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5250"/>
                            </p:stCondLst>
                            <p:childTnLst>
                              <p:par>
                                <p:cTn id="42" presetID="42" presetClass="entr" presetSubtype="0" fill="hold" grpId="0"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750"/>
                                        <p:tgtEl>
                                          <p:spTgt spid="3">
                                            <p:txEl>
                                              <p:pRg st="6" end="6"/>
                                            </p:txEl>
                                          </p:spTgt>
                                        </p:tgtEl>
                                      </p:cBhvr>
                                    </p:animEffect>
                                    <p:anim calcmode="lin" valueType="num">
                                      <p:cBhvr>
                                        <p:cTn id="45" dur="75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75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7" fill="hold">
                            <p:stCondLst>
                              <p:cond delay="6000"/>
                            </p:stCondLst>
                            <p:childTnLst>
                              <p:par>
                                <p:cTn id="48" presetID="42" presetClass="entr" presetSubtype="0" fill="hold" grpId="0" nodeType="after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750"/>
                                        <p:tgtEl>
                                          <p:spTgt spid="3">
                                            <p:txEl>
                                              <p:pRg st="7" end="7"/>
                                            </p:txEl>
                                          </p:spTgt>
                                        </p:tgtEl>
                                      </p:cBhvr>
                                    </p:animEffect>
                                    <p:anim calcmode="lin" valueType="num">
                                      <p:cBhvr>
                                        <p:cTn id="51" dur="75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75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4600" y="660232"/>
            <a:ext cx="7454900" cy="1293028"/>
          </a:xfrm>
        </p:spPr>
        <p:txBody>
          <a:bodyPr/>
          <a:lstStyle/>
          <a:p>
            <a:pPr algn="ctr"/>
            <a:r>
              <a:rPr lang="ru-RU" b="1" dirty="0" smtClean="0">
                <a:solidFill>
                  <a:schemeClr val="accent1"/>
                </a:solidFill>
              </a:rPr>
              <a:t>Не дожив до 100 лет</a:t>
            </a:r>
            <a:endParaRPr lang="ru-RU" b="1" dirty="0">
              <a:solidFill>
                <a:schemeClr val="accent1"/>
              </a:solidFill>
            </a:endParaRPr>
          </a:p>
        </p:txBody>
      </p:sp>
      <p:sp>
        <p:nvSpPr>
          <p:cNvPr id="3" name="Объект 2"/>
          <p:cNvSpPr>
            <a:spLocks noGrp="1"/>
          </p:cNvSpPr>
          <p:nvPr>
            <p:ph idx="1"/>
          </p:nvPr>
        </p:nvSpPr>
        <p:spPr>
          <a:xfrm>
            <a:off x="279400" y="1953260"/>
            <a:ext cx="8610600" cy="4511040"/>
          </a:xfrm>
        </p:spPr>
        <p:txBody>
          <a:bodyPr>
            <a:noAutofit/>
          </a:bodyPr>
          <a:lstStyle/>
          <a:p>
            <a:pPr marL="0" indent="0">
              <a:buNone/>
            </a:pPr>
            <a:r>
              <a:rPr lang="ru-RU" sz="2800" b="1" dirty="0">
                <a:solidFill>
                  <a:srgbClr val="7030A0"/>
                </a:solidFill>
              </a:rPr>
              <a:t>Максим Зверев умер в возрасте 99 лет 23 января 1996 года в Алматы. До конца своей жизни Максим Дмитриевич оставался творчески активным, полным энергии и новых литературных идей. Даже на пороге своего столетия он самостоятельно печатал для редакторов свой последний двухтомник и с нетерпением ждал его выхода в свет.</a:t>
            </a:r>
          </a:p>
          <a:p>
            <a:pPr marL="0" indent="0">
              <a:buNone/>
            </a:pPr>
            <a:r>
              <a:rPr lang="ru-RU" sz="2800" b="1" dirty="0" smtClean="0">
                <a:solidFill>
                  <a:srgbClr val="7030A0"/>
                </a:solidFill>
              </a:rPr>
              <a:t>После </a:t>
            </a:r>
            <a:r>
              <a:rPr lang="ru-RU" sz="2800" b="1" dirty="0">
                <a:solidFill>
                  <a:srgbClr val="7030A0"/>
                </a:solidFill>
              </a:rPr>
              <a:t>смерти улица Грушевая в Алматы, где прошла вся литературная деятельность писателя, была названа его именем.</a:t>
            </a:r>
          </a:p>
        </p:txBody>
      </p:sp>
      <p:pic>
        <p:nvPicPr>
          <p:cNvPr id="4" name="Рисунок 3"/>
          <p:cNvPicPr>
            <a:picLocks noChangeAspect="1"/>
          </p:cNvPicPr>
          <p:nvPr/>
        </p:nvPicPr>
        <p:blipFill>
          <a:blip r:embed="rId2"/>
          <a:stretch>
            <a:fillRect/>
          </a:stretch>
        </p:blipFill>
        <p:spPr>
          <a:xfrm>
            <a:off x="8991601" y="863600"/>
            <a:ext cx="2931296" cy="529590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355045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4"/>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750"/>
                                        <p:tgtEl>
                                          <p:spTgt spid="3">
                                            <p:txEl>
                                              <p:pRg st="1" end="1"/>
                                            </p:txEl>
                                          </p:spTgt>
                                        </p:tgtEl>
                                      </p:cBhvr>
                                    </p:animEffect>
                                    <p:anim calcmode="lin" valueType="num">
                                      <p:cBhvr>
                                        <p:cTn id="21"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0224992" y="1294531"/>
            <a:ext cx="2132108" cy="1800058"/>
          </a:xfrm>
          <a:prstGeom prst="ellipse">
            <a:avLst/>
          </a:prstGeom>
          <a:ln>
            <a:noFill/>
          </a:ln>
          <a:effectLst>
            <a:softEdge rad="112500"/>
          </a:effectLst>
        </p:spPr>
      </p:pic>
      <p:sp>
        <p:nvSpPr>
          <p:cNvPr id="2" name="Заголовок 1"/>
          <p:cNvSpPr>
            <a:spLocks noGrp="1"/>
          </p:cNvSpPr>
          <p:nvPr>
            <p:ph type="title"/>
          </p:nvPr>
        </p:nvSpPr>
        <p:spPr>
          <a:xfrm>
            <a:off x="2895600" y="523073"/>
            <a:ext cx="8610600" cy="1293028"/>
          </a:xfrm>
        </p:spPr>
        <p:txBody>
          <a:bodyPr/>
          <a:lstStyle/>
          <a:p>
            <a:r>
              <a:rPr lang="ru-RU" b="1" dirty="0">
                <a:solidFill>
                  <a:srgbClr val="FF0000"/>
                </a:solidFill>
              </a:rPr>
              <a:t>Ольга Демченко — внучка Максима Зверева</a:t>
            </a:r>
          </a:p>
        </p:txBody>
      </p:sp>
      <p:sp>
        <p:nvSpPr>
          <p:cNvPr id="3" name="Объект 2"/>
          <p:cNvSpPr>
            <a:spLocks noGrp="1"/>
          </p:cNvSpPr>
          <p:nvPr>
            <p:ph idx="1"/>
          </p:nvPr>
        </p:nvSpPr>
        <p:spPr>
          <a:xfrm>
            <a:off x="120650" y="2194560"/>
            <a:ext cx="11969750" cy="4024125"/>
          </a:xfrm>
        </p:spPr>
        <p:txBody>
          <a:bodyPr>
            <a:normAutofit/>
          </a:bodyPr>
          <a:lstStyle/>
          <a:p>
            <a:pPr marL="0" indent="0">
              <a:buNone/>
            </a:pPr>
            <a:r>
              <a:rPr lang="ru-RU" b="1" dirty="0">
                <a:solidFill>
                  <a:srgbClr val="7030A0"/>
                </a:solidFill>
              </a:rPr>
              <a:t>В доме деда всегда было много животных. Были собаки, много птиц, белки, сурки и даже волк. </a:t>
            </a:r>
            <a:r>
              <a:rPr lang="ru-RU" b="1" dirty="0" err="1">
                <a:solidFill>
                  <a:srgbClr val="7030A0"/>
                </a:solidFill>
              </a:rPr>
              <a:t>Последнии</a:t>
            </a:r>
            <a:r>
              <a:rPr lang="ru-RU" b="1" dirty="0">
                <a:solidFill>
                  <a:srgbClr val="7030A0"/>
                </a:solidFill>
              </a:rPr>
              <a:t>̆ волк затем попал на киностудию, потому что вырос </a:t>
            </a:r>
            <a:r>
              <a:rPr lang="ru-RU" b="1" dirty="0" smtClean="0">
                <a:solidFill>
                  <a:srgbClr val="7030A0"/>
                </a:solidFill>
              </a:rPr>
              <a:t>огромным. Каким- то образом </a:t>
            </a:r>
            <a:r>
              <a:rPr lang="ru-RU" b="1" dirty="0">
                <a:solidFill>
                  <a:srgbClr val="7030A0"/>
                </a:solidFill>
              </a:rPr>
              <a:t>к </a:t>
            </a:r>
            <a:r>
              <a:rPr lang="ru-RU" b="1" dirty="0" smtClean="0">
                <a:solidFill>
                  <a:srgbClr val="7030A0"/>
                </a:solidFill>
              </a:rPr>
              <a:t>ним </a:t>
            </a:r>
            <a:r>
              <a:rPr lang="ru-RU" b="1" dirty="0">
                <a:solidFill>
                  <a:srgbClr val="7030A0"/>
                </a:solidFill>
              </a:rPr>
              <a:t>попал ворон </a:t>
            </a:r>
            <a:r>
              <a:rPr lang="ru-RU" b="1" dirty="0" err="1" smtClean="0">
                <a:solidFill>
                  <a:srgbClr val="7030A0"/>
                </a:solidFill>
              </a:rPr>
              <a:t>Реша</a:t>
            </a:r>
            <a:r>
              <a:rPr lang="ru-RU" b="1" dirty="0" smtClean="0">
                <a:solidFill>
                  <a:srgbClr val="7030A0"/>
                </a:solidFill>
              </a:rPr>
              <a:t>. Он </a:t>
            </a:r>
            <a:r>
              <a:rPr lang="ru-RU" b="1" dirty="0">
                <a:solidFill>
                  <a:srgbClr val="7030A0"/>
                </a:solidFill>
              </a:rPr>
              <a:t>все время сидел с широко распахнутым клювом, </a:t>
            </a:r>
            <a:r>
              <a:rPr lang="ru-RU" b="1" dirty="0" smtClean="0">
                <a:solidFill>
                  <a:srgbClr val="7030A0"/>
                </a:solidFill>
              </a:rPr>
              <a:t>ожидая еды</a:t>
            </a:r>
            <a:r>
              <a:rPr lang="ru-RU" b="1" dirty="0">
                <a:solidFill>
                  <a:srgbClr val="7030A0"/>
                </a:solidFill>
              </a:rPr>
              <a:t>. Птичью маму заменили домочадцы. Кормили по часам, наблюдая, как птенец превращается в огромную черную птицу с самобытным характером. Позже ему выделили часть двора, огородив территорию </a:t>
            </a:r>
            <a:r>
              <a:rPr lang="ru-RU" b="1" dirty="0" err="1">
                <a:solidFill>
                  <a:srgbClr val="7030A0"/>
                </a:solidFill>
              </a:rPr>
              <a:t>сеткои</a:t>
            </a:r>
            <a:r>
              <a:rPr lang="ru-RU" b="1" dirty="0">
                <a:solidFill>
                  <a:srgbClr val="7030A0"/>
                </a:solidFill>
              </a:rPr>
              <a:t>̆ под вольер. Это было его личное царство. Там </a:t>
            </a:r>
            <a:r>
              <a:rPr lang="ru-RU" b="1" dirty="0" err="1">
                <a:solidFill>
                  <a:srgbClr val="7030A0"/>
                </a:solidFill>
              </a:rPr>
              <a:t>Реша</a:t>
            </a:r>
            <a:r>
              <a:rPr lang="ru-RU" b="1" dirty="0">
                <a:solidFill>
                  <a:srgbClr val="7030A0"/>
                </a:solidFill>
              </a:rPr>
              <a:t> делал заначки на </a:t>
            </a:r>
            <a:r>
              <a:rPr lang="ru-RU" b="1" dirty="0" err="1">
                <a:solidFill>
                  <a:srgbClr val="7030A0"/>
                </a:solidFill>
              </a:rPr>
              <a:t>черныи</a:t>
            </a:r>
            <a:r>
              <a:rPr lang="ru-RU" b="1" dirty="0">
                <a:solidFill>
                  <a:srgbClr val="7030A0"/>
                </a:solidFill>
              </a:rPr>
              <a:t>̆ день, нападал на зазевавшихся </a:t>
            </a:r>
            <a:r>
              <a:rPr lang="ru-RU" b="1" dirty="0" err="1">
                <a:solidFill>
                  <a:srgbClr val="7030A0"/>
                </a:solidFill>
              </a:rPr>
              <a:t>голубеи</a:t>
            </a:r>
            <a:r>
              <a:rPr lang="ru-RU" b="1" dirty="0" smtClean="0">
                <a:solidFill>
                  <a:srgbClr val="7030A0"/>
                </a:solidFill>
              </a:rPr>
              <a:t>̆. </a:t>
            </a:r>
            <a:r>
              <a:rPr lang="ru-RU" b="1" dirty="0">
                <a:solidFill>
                  <a:srgbClr val="7030A0"/>
                </a:solidFill>
              </a:rPr>
              <a:t>Но самое главное — он начал говорить. В его арсенале было десять слов — от безобидных до ругательных. </a:t>
            </a:r>
            <a:r>
              <a:rPr lang="ru-RU" b="1" dirty="0" smtClean="0">
                <a:solidFill>
                  <a:srgbClr val="7030A0"/>
                </a:solidFill>
              </a:rPr>
              <a:t>Ворон </a:t>
            </a:r>
            <a:r>
              <a:rPr lang="ru-RU" b="1" dirty="0">
                <a:solidFill>
                  <a:srgbClr val="7030A0"/>
                </a:solidFill>
              </a:rPr>
              <a:t>знал свое имя, говорил, </a:t>
            </a:r>
            <a:r>
              <a:rPr lang="ru-RU" b="1" dirty="0" err="1">
                <a:solidFill>
                  <a:srgbClr val="7030A0"/>
                </a:solidFill>
              </a:rPr>
              <a:t>какои</a:t>
            </a:r>
            <a:r>
              <a:rPr lang="ru-RU" b="1" dirty="0">
                <a:solidFill>
                  <a:srgbClr val="7030A0"/>
                </a:solidFill>
              </a:rPr>
              <a:t>̆ он </a:t>
            </a:r>
            <a:r>
              <a:rPr lang="ru-RU" b="1" dirty="0" err="1">
                <a:solidFill>
                  <a:srgbClr val="7030A0"/>
                </a:solidFill>
              </a:rPr>
              <a:t>хорошии</a:t>
            </a:r>
            <a:r>
              <a:rPr lang="ru-RU" b="1" dirty="0">
                <a:solidFill>
                  <a:srgbClr val="7030A0"/>
                </a:solidFill>
              </a:rPr>
              <a:t>̆, звал по имени сына хозяина и </a:t>
            </a:r>
            <a:r>
              <a:rPr lang="ru-RU" b="1" dirty="0" smtClean="0">
                <a:solidFill>
                  <a:srgbClr val="7030A0"/>
                </a:solidFill>
              </a:rPr>
              <a:t>собаку. </a:t>
            </a:r>
            <a:r>
              <a:rPr lang="ru-RU" b="1" dirty="0" err="1">
                <a:solidFill>
                  <a:srgbClr val="7030A0"/>
                </a:solidFill>
              </a:rPr>
              <a:t>Реша</a:t>
            </a:r>
            <a:r>
              <a:rPr lang="ru-RU" b="1" dirty="0">
                <a:solidFill>
                  <a:srgbClr val="7030A0"/>
                </a:solidFill>
              </a:rPr>
              <a:t> очень любил </a:t>
            </a:r>
            <a:r>
              <a:rPr lang="ru-RU" b="1" dirty="0" smtClean="0">
                <a:solidFill>
                  <a:srgbClr val="7030A0"/>
                </a:solidFill>
              </a:rPr>
              <a:t>Максима Зверева и </a:t>
            </a:r>
            <a:r>
              <a:rPr lang="ru-RU" b="1" dirty="0">
                <a:solidFill>
                  <a:srgbClr val="7030A0"/>
                </a:solidFill>
              </a:rPr>
              <a:t>умер от тоски спустя три месяца после его смерти, а ведь такие птицы обычно живут очень долго. </a:t>
            </a:r>
          </a:p>
        </p:txBody>
      </p:sp>
      <p:pic>
        <p:nvPicPr>
          <p:cNvPr id="4" name="Рисунок 3"/>
          <p:cNvPicPr>
            <a:picLocks noChangeAspect="1"/>
          </p:cNvPicPr>
          <p:nvPr/>
        </p:nvPicPr>
        <p:blipFill>
          <a:blip r:embed="rId3"/>
          <a:stretch>
            <a:fillRect/>
          </a:stretch>
        </p:blipFill>
        <p:spPr>
          <a:xfrm>
            <a:off x="120650" y="232410"/>
            <a:ext cx="1924050" cy="19240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2372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4"/>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25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1" presetClass="entr" presetSubtype="0" fill="hold" nodeType="afterEffect">
                                  <p:stCondLst>
                                    <p:cond delay="0"/>
                                  </p:stCondLst>
                                  <p:childTnLst>
                                    <p:set>
                                      <p:cBhvr>
                                        <p:cTn id="19" dur="1" fill="hold">
                                          <p:stCondLst>
                                            <p:cond delay="74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08300" y="218273"/>
            <a:ext cx="8610600" cy="1293028"/>
          </a:xfrm>
        </p:spPr>
        <p:txBody>
          <a:bodyPr/>
          <a:lstStyle/>
          <a:p>
            <a:pPr algn="ctr"/>
            <a:r>
              <a:rPr lang="ru-RU" b="1" dirty="0">
                <a:solidFill>
                  <a:schemeClr val="accent1"/>
                </a:solidFill>
              </a:rPr>
              <a:t>Природа — наше спасение и главная медитация</a:t>
            </a:r>
          </a:p>
        </p:txBody>
      </p:sp>
      <p:sp>
        <p:nvSpPr>
          <p:cNvPr id="3" name="Объект 2"/>
          <p:cNvSpPr>
            <a:spLocks noGrp="1"/>
          </p:cNvSpPr>
          <p:nvPr>
            <p:ph idx="1"/>
          </p:nvPr>
        </p:nvSpPr>
        <p:spPr>
          <a:xfrm>
            <a:off x="2655032" y="1676401"/>
            <a:ext cx="9460768" cy="5031740"/>
          </a:xfrm>
        </p:spPr>
        <p:txBody>
          <a:bodyPr>
            <a:noAutofit/>
          </a:bodyPr>
          <a:lstStyle/>
          <a:p>
            <a:pPr marL="0" indent="0">
              <a:buNone/>
            </a:pPr>
            <a:r>
              <a:rPr lang="ru-RU" b="1" dirty="0">
                <a:solidFill>
                  <a:srgbClr val="7030A0"/>
                </a:solidFill>
              </a:rPr>
              <a:t>«</a:t>
            </a:r>
            <a:r>
              <a:rPr lang="ru-RU" b="1" dirty="0" err="1">
                <a:solidFill>
                  <a:srgbClr val="7030A0"/>
                </a:solidFill>
              </a:rPr>
              <a:t>Понаблюдаи</a:t>
            </a:r>
            <a:r>
              <a:rPr lang="ru-RU" b="1" dirty="0">
                <a:solidFill>
                  <a:srgbClr val="7030A0"/>
                </a:solidFill>
              </a:rPr>
              <a:t>̆-ка за </a:t>
            </a:r>
            <a:r>
              <a:rPr lang="ru-RU" b="1" dirty="0" err="1">
                <a:solidFill>
                  <a:srgbClr val="7030A0"/>
                </a:solidFill>
              </a:rPr>
              <a:t>птичкои</a:t>
            </a:r>
            <a:r>
              <a:rPr lang="ru-RU" b="1" dirty="0">
                <a:solidFill>
                  <a:srgbClr val="7030A0"/>
                </a:solidFill>
              </a:rPr>
              <a:t>̆, сколько раз она приносит в гнездо корм. Бывает, и 200 раз за день, а птенцам все мало». </a:t>
            </a:r>
            <a:r>
              <a:rPr lang="ru-RU" b="1" dirty="0" smtClean="0">
                <a:solidFill>
                  <a:srgbClr val="7030A0"/>
                </a:solidFill>
              </a:rPr>
              <a:t>Зверев отмечал</a:t>
            </a:r>
            <a:r>
              <a:rPr lang="ru-RU" b="1" dirty="0">
                <a:solidFill>
                  <a:srgbClr val="7030A0"/>
                </a:solidFill>
              </a:rPr>
              <a:t>, что у животных есть зачатки сознания и </a:t>
            </a:r>
            <a:r>
              <a:rPr lang="ru-RU" b="1" dirty="0" err="1">
                <a:solidFill>
                  <a:srgbClr val="7030A0"/>
                </a:solidFill>
              </a:rPr>
              <a:t>собственныи</a:t>
            </a:r>
            <a:r>
              <a:rPr lang="ru-RU" b="1" dirty="0">
                <a:solidFill>
                  <a:srgbClr val="7030A0"/>
                </a:solidFill>
              </a:rPr>
              <a:t>̆ темперамент — они бывают злыми, добрыми, забывчивыми, задумчивыми. </a:t>
            </a:r>
            <a:endParaRPr lang="ru-RU" b="1" dirty="0" smtClean="0">
              <a:solidFill>
                <a:srgbClr val="7030A0"/>
              </a:solidFill>
            </a:endParaRPr>
          </a:p>
          <a:p>
            <a:pPr marL="0" indent="0">
              <a:buNone/>
            </a:pPr>
            <a:r>
              <a:rPr lang="ru-RU" b="1" dirty="0" smtClean="0">
                <a:solidFill>
                  <a:srgbClr val="7030A0"/>
                </a:solidFill>
              </a:rPr>
              <a:t>М. Зверев </a:t>
            </a:r>
            <a:r>
              <a:rPr lang="ru-RU" b="1" dirty="0">
                <a:solidFill>
                  <a:srgbClr val="7030A0"/>
                </a:solidFill>
              </a:rPr>
              <a:t>писал, что биоэнергетические поля животного и растительного мира очень благоприятно </a:t>
            </a:r>
            <a:r>
              <a:rPr lang="ru-RU" b="1" dirty="0" err="1">
                <a:solidFill>
                  <a:srgbClr val="7030A0"/>
                </a:solidFill>
              </a:rPr>
              <a:t>воздействуют</a:t>
            </a:r>
            <a:r>
              <a:rPr lang="ru-RU" b="1" dirty="0">
                <a:solidFill>
                  <a:srgbClr val="7030A0"/>
                </a:solidFill>
              </a:rPr>
              <a:t> на человека. Он сам до последних </a:t>
            </a:r>
            <a:r>
              <a:rPr lang="ru-RU" b="1" dirty="0" err="1">
                <a:solidFill>
                  <a:srgbClr val="7030A0"/>
                </a:solidFill>
              </a:rPr>
              <a:t>днеи</a:t>
            </a:r>
            <a:r>
              <a:rPr lang="ru-RU" b="1" dirty="0">
                <a:solidFill>
                  <a:srgbClr val="7030A0"/>
                </a:solidFill>
              </a:rPr>
              <a:t>̆ просил вывозить его в горы, чтобы подзарядить свои жизненные «</a:t>
            </a:r>
            <a:r>
              <a:rPr lang="ru-RU" b="1" dirty="0" err="1">
                <a:solidFill>
                  <a:srgbClr val="7030A0"/>
                </a:solidFill>
              </a:rPr>
              <a:t>батарейки</a:t>
            </a:r>
            <a:r>
              <a:rPr lang="ru-RU" b="1" dirty="0">
                <a:solidFill>
                  <a:srgbClr val="7030A0"/>
                </a:solidFill>
              </a:rPr>
              <a:t>», и всегда утверждал, что в этом </a:t>
            </a:r>
            <a:r>
              <a:rPr lang="ru-RU" b="1" dirty="0" err="1">
                <a:solidFill>
                  <a:srgbClr val="7030A0"/>
                </a:solidFill>
              </a:rPr>
              <a:t>взаимодействии</a:t>
            </a:r>
            <a:r>
              <a:rPr lang="ru-RU" b="1" dirty="0">
                <a:solidFill>
                  <a:srgbClr val="7030A0"/>
                </a:solidFill>
              </a:rPr>
              <a:t> с </a:t>
            </a:r>
            <a:r>
              <a:rPr lang="ru-RU" b="1" dirty="0" err="1">
                <a:solidFill>
                  <a:srgbClr val="7030A0"/>
                </a:solidFill>
              </a:rPr>
              <a:t>природои</a:t>
            </a:r>
            <a:r>
              <a:rPr lang="ru-RU" b="1" dirty="0">
                <a:solidFill>
                  <a:srgbClr val="7030A0"/>
                </a:solidFill>
              </a:rPr>
              <a:t>̆ состоит его секрет долголетия. </a:t>
            </a:r>
            <a:endParaRPr lang="ru-RU" b="1" dirty="0" smtClean="0">
              <a:solidFill>
                <a:srgbClr val="7030A0"/>
              </a:solidFill>
            </a:endParaRPr>
          </a:p>
          <a:p>
            <a:pPr marL="0" indent="0">
              <a:buNone/>
            </a:pPr>
            <a:r>
              <a:rPr lang="ru-RU" b="1" dirty="0" smtClean="0">
                <a:solidFill>
                  <a:srgbClr val="7030A0"/>
                </a:solidFill>
              </a:rPr>
              <a:t>Он родился </a:t>
            </a:r>
            <a:r>
              <a:rPr lang="ru-RU" b="1" dirty="0">
                <a:solidFill>
                  <a:srgbClr val="7030A0"/>
                </a:solidFill>
              </a:rPr>
              <a:t>и вырос рядом с </a:t>
            </a:r>
            <a:r>
              <a:rPr lang="ru-RU" b="1" dirty="0" err="1">
                <a:solidFill>
                  <a:srgbClr val="7030A0"/>
                </a:solidFill>
              </a:rPr>
              <a:t>природои</a:t>
            </a:r>
            <a:r>
              <a:rPr lang="ru-RU" b="1" dirty="0">
                <a:solidFill>
                  <a:srgbClr val="7030A0"/>
                </a:solidFill>
              </a:rPr>
              <a:t>̆ и в отличие от других ученых всегда находился не в замкнутом пространстве кабинета, а внутри нее.</a:t>
            </a:r>
          </a:p>
        </p:txBody>
      </p:sp>
      <p:pic>
        <p:nvPicPr>
          <p:cNvPr id="4" name="Рисунок 3"/>
          <p:cNvPicPr>
            <a:picLocks noChangeAspect="1"/>
          </p:cNvPicPr>
          <p:nvPr/>
        </p:nvPicPr>
        <p:blipFill>
          <a:blip r:embed="rId2"/>
          <a:stretch>
            <a:fillRect/>
          </a:stretch>
        </p:blipFill>
        <p:spPr>
          <a:xfrm>
            <a:off x="0" y="1991360"/>
            <a:ext cx="2578832" cy="3523793"/>
          </a:xfrm>
          <a:prstGeom prst="rect">
            <a:avLst/>
          </a:prstGeom>
        </p:spPr>
      </p:pic>
    </p:spTree>
    <p:extLst>
      <p:ext uri="{BB962C8B-B14F-4D97-AF65-F5344CB8AC3E}">
        <p14:creationId xmlns:p14="http://schemas.microsoft.com/office/powerpoint/2010/main" val="1769184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4"/>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750"/>
                                        <p:tgtEl>
                                          <p:spTgt spid="3">
                                            <p:txEl>
                                              <p:pRg st="1" end="1"/>
                                            </p:txEl>
                                          </p:spTgt>
                                        </p:tgtEl>
                                      </p:cBhvr>
                                    </p:animEffect>
                                    <p:anim calcmode="lin" valueType="num">
                                      <p:cBhvr>
                                        <p:cTn id="21"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750"/>
                                        <p:tgtEl>
                                          <p:spTgt spid="3">
                                            <p:txEl>
                                              <p:pRg st="2" end="2"/>
                                            </p:txEl>
                                          </p:spTgt>
                                        </p:tgtEl>
                                      </p:cBhvr>
                                    </p:animEffect>
                                    <p:anim calcmode="lin" valueType="num">
                                      <p:cBhvr>
                                        <p:cTn id="27"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8100" y="177800"/>
            <a:ext cx="5613400" cy="2055315"/>
          </a:xfrm>
        </p:spPr>
        <p:txBody>
          <a:bodyPr>
            <a:normAutofit/>
          </a:bodyPr>
          <a:lstStyle/>
          <a:p>
            <a:pPr algn="ctr"/>
            <a:r>
              <a:rPr lang="ru-RU" b="1" dirty="0">
                <a:solidFill>
                  <a:schemeClr val="accent1"/>
                </a:solidFill>
              </a:rPr>
              <a:t>прозаик, публицист, </a:t>
            </a:r>
            <a:r>
              <a:rPr lang="ru-RU" b="1" dirty="0" smtClean="0">
                <a:solidFill>
                  <a:schemeClr val="accent1"/>
                </a:solidFill>
              </a:rPr>
              <a:t/>
            </a:r>
            <a:br>
              <a:rPr lang="ru-RU" b="1" dirty="0" smtClean="0">
                <a:solidFill>
                  <a:schemeClr val="accent1"/>
                </a:solidFill>
              </a:rPr>
            </a:br>
            <a:r>
              <a:rPr lang="ru-RU" b="1" dirty="0" smtClean="0">
                <a:solidFill>
                  <a:schemeClr val="accent1"/>
                </a:solidFill>
              </a:rPr>
              <a:t>ученый-зоолог</a:t>
            </a:r>
            <a:endParaRPr lang="ru-RU" b="1" dirty="0">
              <a:solidFill>
                <a:schemeClr val="accent1"/>
              </a:solidFill>
            </a:endParaRPr>
          </a:p>
        </p:txBody>
      </p:sp>
      <p:pic>
        <p:nvPicPr>
          <p:cNvPr id="4" name="Объект 3"/>
          <p:cNvPicPr>
            <a:picLocks noGrp="1" noChangeAspect="1"/>
          </p:cNvPicPr>
          <p:nvPr>
            <p:ph idx="1"/>
          </p:nvPr>
        </p:nvPicPr>
        <p:blipFill>
          <a:blip r:embed="rId2"/>
          <a:stretch>
            <a:fillRect/>
          </a:stretch>
        </p:blipFill>
        <p:spPr>
          <a:xfrm>
            <a:off x="210094" y="1942192"/>
            <a:ext cx="2590256" cy="45521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Прямоугольник 5"/>
          <p:cNvSpPr/>
          <p:nvPr/>
        </p:nvSpPr>
        <p:spPr>
          <a:xfrm>
            <a:off x="3022600" y="2233116"/>
            <a:ext cx="5613400" cy="3970318"/>
          </a:xfrm>
          <a:prstGeom prst="rect">
            <a:avLst/>
          </a:prstGeom>
        </p:spPr>
        <p:txBody>
          <a:bodyPr wrap="square">
            <a:spAutoFit/>
          </a:bodyPr>
          <a:lstStyle/>
          <a:p>
            <a:pPr algn="ctr"/>
            <a:r>
              <a:rPr lang="ru-RU" sz="2800" b="1" dirty="0">
                <a:solidFill>
                  <a:srgbClr val="7030A0"/>
                </a:solidFill>
              </a:rPr>
              <a:t>Слова народного писателя Казахстана и натуралиста звучат как завещание:</a:t>
            </a:r>
          </a:p>
          <a:p>
            <a:pPr algn="ctr"/>
            <a:r>
              <a:rPr lang="ru-RU" sz="2800" b="1" dirty="0">
                <a:solidFill>
                  <a:srgbClr val="7030A0"/>
                </a:solidFill>
              </a:rPr>
              <a:t>«Потомки не простят нам, если мы не протянем руку природе. Ведь теперь не мы просим милости у нее, а природа просит эту милость у нас</a:t>
            </a:r>
            <a:r>
              <a:rPr lang="ru-RU" sz="2800" b="1" dirty="0" smtClean="0">
                <a:solidFill>
                  <a:srgbClr val="7030A0"/>
                </a:solidFill>
              </a:rPr>
              <a:t>»</a:t>
            </a:r>
            <a:endParaRPr lang="ru-RU" sz="2800" b="1" dirty="0">
              <a:solidFill>
                <a:srgbClr val="7030A0"/>
              </a:solidFill>
            </a:endParaRPr>
          </a:p>
        </p:txBody>
      </p:sp>
      <p:sp>
        <p:nvSpPr>
          <p:cNvPr id="3" name="Прямоугольник 2"/>
          <p:cNvSpPr/>
          <p:nvPr/>
        </p:nvSpPr>
        <p:spPr>
          <a:xfrm>
            <a:off x="7200900" y="6148316"/>
            <a:ext cx="2231514" cy="461665"/>
          </a:xfrm>
          <a:prstGeom prst="rect">
            <a:avLst/>
          </a:prstGeom>
        </p:spPr>
        <p:txBody>
          <a:bodyPr wrap="square">
            <a:spAutoFit/>
          </a:bodyPr>
          <a:lstStyle/>
          <a:p>
            <a:r>
              <a:rPr lang="ru-RU" sz="2400" b="1" dirty="0">
                <a:solidFill>
                  <a:srgbClr val="7030A0"/>
                </a:solidFill>
              </a:rPr>
              <a:t>М. Зверев</a:t>
            </a:r>
          </a:p>
        </p:txBody>
      </p:sp>
      <p:pic>
        <p:nvPicPr>
          <p:cNvPr id="7" name="Рисунок 6"/>
          <p:cNvPicPr>
            <a:picLocks noChangeAspect="1"/>
          </p:cNvPicPr>
          <p:nvPr/>
        </p:nvPicPr>
        <p:blipFill>
          <a:blip r:embed="rId3"/>
          <a:stretch>
            <a:fillRect/>
          </a:stretch>
        </p:blipFill>
        <p:spPr>
          <a:xfrm>
            <a:off x="8858250" y="363648"/>
            <a:ext cx="3221551" cy="43734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2531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4"/>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1" presetClass="entr" presetSubtype="0" fill="hold" nodeType="afterEffect">
                                  <p:stCondLst>
                                    <p:cond delay="0"/>
                                  </p:stCondLst>
                                  <p:childTnLst>
                                    <p:set>
                                      <p:cBhvr>
                                        <p:cTn id="19" dur="1" fill="hold">
                                          <p:stCondLst>
                                            <p:cond delay="749"/>
                                          </p:stCondLst>
                                        </p:cTn>
                                        <p:tgtEl>
                                          <p:spTgt spid="7"/>
                                        </p:tgtEl>
                                        <p:attrNameLst>
                                          <p:attrName>style.visibility</p:attrName>
                                        </p:attrNameLst>
                                      </p:cBhvr>
                                      <p:to>
                                        <p:strVal val="visible"/>
                                      </p:to>
                                    </p:se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76600" y="215901"/>
            <a:ext cx="8636000" cy="1409699"/>
          </a:xfrm>
        </p:spPr>
        <p:txBody>
          <a:bodyPr>
            <a:noAutofit/>
          </a:bodyPr>
          <a:lstStyle/>
          <a:p>
            <a:pPr algn="ctr"/>
            <a:r>
              <a:rPr lang="ru-RU" sz="5400" b="1" dirty="0">
                <a:solidFill>
                  <a:schemeClr val="accent1"/>
                </a:solidFill>
              </a:rPr>
              <a:t>Жизнь со смыслом</a:t>
            </a:r>
          </a:p>
        </p:txBody>
      </p:sp>
      <p:sp>
        <p:nvSpPr>
          <p:cNvPr id="3" name="Объект 2"/>
          <p:cNvSpPr>
            <a:spLocks noGrp="1"/>
          </p:cNvSpPr>
          <p:nvPr>
            <p:ph idx="1"/>
          </p:nvPr>
        </p:nvSpPr>
        <p:spPr>
          <a:xfrm>
            <a:off x="1" y="2507981"/>
            <a:ext cx="8750299" cy="3715020"/>
          </a:xfrm>
        </p:spPr>
        <p:txBody>
          <a:bodyPr>
            <a:normAutofit lnSpcReduction="10000"/>
          </a:bodyPr>
          <a:lstStyle/>
          <a:p>
            <a:pPr marL="0" indent="0">
              <a:buNone/>
            </a:pPr>
            <a:r>
              <a:rPr lang="ru-RU" sz="2400" b="1" dirty="0">
                <a:solidFill>
                  <a:srgbClr val="7030A0"/>
                </a:solidFill>
              </a:rPr>
              <a:t>Нам, его детям и внукам, и всем своим читателям он завещал такие советы долголетия: «Надо быть оптимистом, считать </a:t>
            </a:r>
            <a:r>
              <a:rPr lang="ru-RU" sz="2400" b="1" dirty="0" err="1">
                <a:solidFill>
                  <a:srgbClr val="7030A0"/>
                </a:solidFill>
              </a:rPr>
              <a:t>каждыи</a:t>
            </a:r>
            <a:r>
              <a:rPr lang="ru-RU" sz="2400" b="1" dirty="0">
                <a:solidFill>
                  <a:srgbClr val="7030A0"/>
                </a:solidFill>
              </a:rPr>
              <a:t>̆ </a:t>
            </a:r>
            <a:r>
              <a:rPr lang="ru-RU" sz="2400" b="1" dirty="0" err="1">
                <a:solidFill>
                  <a:srgbClr val="7030A0"/>
                </a:solidFill>
              </a:rPr>
              <a:t>прожитыи</a:t>
            </a:r>
            <a:r>
              <a:rPr lang="ru-RU" sz="2400" b="1" dirty="0">
                <a:solidFill>
                  <a:srgbClr val="7030A0"/>
                </a:solidFill>
              </a:rPr>
              <a:t>̆ день подарком судьбы. На любую беду отзываться: «Могло быть и хуже». Злость приближает старость, а улыбка — радость и здоровье. Общение с людьми — </a:t>
            </a:r>
            <a:r>
              <a:rPr lang="ru-RU" sz="2400" b="1" dirty="0" err="1">
                <a:solidFill>
                  <a:srgbClr val="7030A0"/>
                </a:solidFill>
              </a:rPr>
              <a:t>великии</a:t>
            </a:r>
            <a:r>
              <a:rPr lang="ru-RU" sz="2400" b="1" dirty="0">
                <a:solidFill>
                  <a:srgbClr val="7030A0"/>
                </a:solidFill>
              </a:rPr>
              <a:t>̆ дар, не дает замкнуться в себе. Надо трудиться физически и умственно, чтобы суток не хватало. Делать все увлеченно, с огоньком — это украшает и удлиняет жизнь. Ежедневная утренняя гимнастика, среди дня и вечером. Научиться расслабляться. </a:t>
            </a:r>
            <a:r>
              <a:rPr lang="ru-RU" sz="2400" b="1" dirty="0" err="1">
                <a:solidFill>
                  <a:srgbClr val="7030A0"/>
                </a:solidFill>
              </a:rPr>
              <a:t>Обязательныи</a:t>
            </a:r>
            <a:r>
              <a:rPr lang="ru-RU" sz="2400" b="1" dirty="0">
                <a:solidFill>
                  <a:srgbClr val="7030A0"/>
                </a:solidFill>
              </a:rPr>
              <a:t>̆ сон 20-30 минут днем».</a:t>
            </a:r>
          </a:p>
        </p:txBody>
      </p:sp>
      <p:pic>
        <p:nvPicPr>
          <p:cNvPr id="5" name="Рисунок 4"/>
          <p:cNvPicPr>
            <a:picLocks noChangeAspect="1"/>
          </p:cNvPicPr>
          <p:nvPr/>
        </p:nvPicPr>
        <p:blipFill>
          <a:blip r:embed="rId2"/>
          <a:stretch>
            <a:fillRect/>
          </a:stretch>
        </p:blipFill>
        <p:spPr>
          <a:xfrm>
            <a:off x="9156700" y="2507980"/>
            <a:ext cx="2665704" cy="3194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p:cNvPicPr>
            <a:picLocks noChangeAspect="1"/>
          </p:cNvPicPr>
          <p:nvPr/>
        </p:nvPicPr>
        <p:blipFill>
          <a:blip r:embed="rId3"/>
          <a:stretch>
            <a:fillRect/>
          </a:stretch>
        </p:blipFill>
        <p:spPr>
          <a:xfrm>
            <a:off x="1" y="114300"/>
            <a:ext cx="3412206" cy="22695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872062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6"/>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1" presetClass="entr" presetSubtype="0" fill="hold" nodeType="afterEffect">
                                  <p:stCondLst>
                                    <p:cond delay="0"/>
                                  </p:stCondLst>
                                  <p:childTnLst>
                                    <p:set>
                                      <p:cBhvr>
                                        <p:cTn id="19" dur="1" fill="hold">
                                          <p:stCondLst>
                                            <p:cond delay="74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495300"/>
            <a:ext cx="5664200" cy="1562101"/>
          </a:xfrm>
        </p:spPr>
        <p:txBody>
          <a:bodyPr>
            <a:normAutofit/>
          </a:bodyPr>
          <a:lstStyle/>
          <a:p>
            <a:pPr algn="ctr"/>
            <a:r>
              <a:rPr lang="ru-RU" sz="6000" b="1" dirty="0" smtClean="0">
                <a:solidFill>
                  <a:schemeClr val="accent1"/>
                </a:solidFill>
              </a:rPr>
              <a:t>память</a:t>
            </a:r>
            <a:endParaRPr lang="ru-RU" sz="6000" b="1" dirty="0">
              <a:solidFill>
                <a:schemeClr val="accent1"/>
              </a:solidFill>
            </a:endParaRPr>
          </a:p>
        </p:txBody>
      </p:sp>
      <p:pic>
        <p:nvPicPr>
          <p:cNvPr id="4" name="Рисунок 3"/>
          <p:cNvPicPr>
            <a:picLocks noChangeAspect="1"/>
          </p:cNvPicPr>
          <p:nvPr/>
        </p:nvPicPr>
        <p:blipFill>
          <a:blip r:embed="rId2"/>
          <a:stretch>
            <a:fillRect/>
          </a:stretch>
        </p:blipFill>
        <p:spPr>
          <a:xfrm>
            <a:off x="9646706" y="4905676"/>
            <a:ext cx="2469094" cy="1847248"/>
          </a:xfrm>
          <a:prstGeom prst="rect">
            <a:avLst/>
          </a:prstGeom>
          <a:ln>
            <a:noFill/>
          </a:ln>
          <a:effectLst>
            <a:softEdge rad="112500"/>
          </a:effectLst>
        </p:spPr>
      </p:pic>
      <p:sp>
        <p:nvSpPr>
          <p:cNvPr id="3" name="Объект 2"/>
          <p:cNvSpPr>
            <a:spLocks noGrp="1"/>
          </p:cNvSpPr>
          <p:nvPr>
            <p:ph idx="1"/>
          </p:nvPr>
        </p:nvSpPr>
        <p:spPr>
          <a:xfrm>
            <a:off x="165100" y="2203966"/>
            <a:ext cx="11125200" cy="4024125"/>
          </a:xfrm>
        </p:spPr>
        <p:txBody>
          <a:bodyPr>
            <a:normAutofit lnSpcReduction="10000"/>
          </a:bodyPr>
          <a:lstStyle/>
          <a:p>
            <a:pPr marL="0" indent="0">
              <a:buNone/>
            </a:pPr>
            <a:r>
              <a:rPr lang="ru-RU" sz="2800" b="1" dirty="0">
                <a:solidFill>
                  <a:srgbClr val="7030A0"/>
                </a:solidFill>
              </a:rPr>
              <a:t>В следующем — 2021-м — году известному ученому, писателю-натуралисту Максиму Звереву исполнится 125 лет со дня рождения. Сегодня одна из улиц Алматы носит его </a:t>
            </a:r>
            <a:r>
              <a:rPr lang="ru-RU" sz="2800" b="1" dirty="0" smtClean="0">
                <a:solidFill>
                  <a:srgbClr val="7030A0"/>
                </a:solidFill>
              </a:rPr>
              <a:t>имя, после </a:t>
            </a:r>
            <a:r>
              <a:rPr lang="ru-RU" sz="2800" b="1" dirty="0">
                <a:solidFill>
                  <a:srgbClr val="7030A0"/>
                </a:solidFill>
              </a:rPr>
              <a:t>смерти улица Грушевая в Алматы, где прошла вся литературная деятельность писателя, была названа его именем.</a:t>
            </a:r>
          </a:p>
          <a:p>
            <a:pPr marL="0" indent="0">
              <a:buNone/>
            </a:pPr>
            <a:r>
              <a:rPr lang="ru-RU" sz="2800" b="1" dirty="0" smtClean="0">
                <a:solidFill>
                  <a:srgbClr val="7030A0"/>
                </a:solidFill>
              </a:rPr>
              <a:t>В </a:t>
            </a:r>
            <a:r>
              <a:rPr lang="ru-RU" sz="2800" b="1" dirty="0">
                <a:solidFill>
                  <a:srgbClr val="7030A0"/>
                </a:solidFill>
              </a:rPr>
              <a:t>городском зоопарке установили барельеф, память о нем хранят написанные им книги, научные труды и, конечно же, люди, запомнившие его отважные поступки и акции, связанные с </a:t>
            </a:r>
            <a:r>
              <a:rPr lang="ru-RU" sz="2800" b="1" dirty="0" err="1">
                <a:solidFill>
                  <a:srgbClr val="7030A0"/>
                </a:solidFill>
              </a:rPr>
              <a:t>защитои</a:t>
            </a:r>
            <a:r>
              <a:rPr lang="ru-RU" sz="2800" b="1" dirty="0">
                <a:solidFill>
                  <a:srgbClr val="7030A0"/>
                </a:solidFill>
              </a:rPr>
              <a:t>̆ природы Казахстана. </a:t>
            </a:r>
          </a:p>
          <a:p>
            <a:pPr marL="0" indent="0">
              <a:buNone/>
            </a:pPr>
            <a:endParaRPr lang="ru-RU" dirty="0"/>
          </a:p>
        </p:txBody>
      </p:sp>
      <p:pic>
        <p:nvPicPr>
          <p:cNvPr id="6" name="Рисунок 5"/>
          <p:cNvPicPr>
            <a:picLocks noChangeAspect="1"/>
          </p:cNvPicPr>
          <p:nvPr/>
        </p:nvPicPr>
        <p:blipFill>
          <a:blip r:embed="rId3"/>
          <a:stretch>
            <a:fillRect/>
          </a:stretch>
        </p:blipFill>
        <p:spPr>
          <a:xfrm>
            <a:off x="10220325" y="70084"/>
            <a:ext cx="1971675" cy="241253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Рисунок 6"/>
          <p:cNvPicPr>
            <a:picLocks noChangeAspect="1"/>
          </p:cNvPicPr>
          <p:nvPr/>
        </p:nvPicPr>
        <p:blipFill rotWithShape="1">
          <a:blip r:embed="rId4"/>
          <a:srcRect l="7143" t="6091" r="18068"/>
          <a:stretch/>
        </p:blipFill>
        <p:spPr>
          <a:xfrm>
            <a:off x="100644" y="25868"/>
            <a:ext cx="2540956" cy="2031533"/>
          </a:xfrm>
          <a:prstGeom prst="rect">
            <a:avLst/>
          </a:prstGeom>
        </p:spPr>
      </p:pic>
    </p:spTree>
    <p:extLst>
      <p:ext uri="{BB962C8B-B14F-4D97-AF65-F5344CB8AC3E}">
        <p14:creationId xmlns:p14="http://schemas.microsoft.com/office/powerpoint/2010/main" val="3676004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7"/>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750"/>
                                        <p:tgtEl>
                                          <p:spTgt spid="3">
                                            <p:txEl>
                                              <p:pRg st="1" end="1"/>
                                            </p:txEl>
                                          </p:spTgt>
                                        </p:tgtEl>
                                      </p:cBhvr>
                                    </p:animEffect>
                                    <p:anim calcmode="lin" valueType="num">
                                      <p:cBhvr>
                                        <p:cTn id="21"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749"/>
                                          </p:stCondLst>
                                        </p:cTn>
                                        <p:tgtEl>
                                          <p:spTgt spid="6"/>
                                        </p:tgtEl>
                                        <p:attrNameLst>
                                          <p:attrName>style.visibility</p:attrName>
                                        </p:attrNameLst>
                                      </p:cBhvr>
                                      <p:to>
                                        <p:strVal val="visible"/>
                                      </p:to>
                                    </p:set>
                                  </p:childTnLst>
                                </p:cTn>
                              </p:par>
                            </p:childTnLst>
                          </p:cTn>
                        </p:par>
                        <p:par>
                          <p:cTn id="26" fill="hold">
                            <p:stCondLst>
                              <p:cond delay="3750"/>
                            </p:stCondLst>
                            <p:childTnLst>
                              <p:par>
                                <p:cTn id="27" presetID="1" presetClass="entr" presetSubtype="0" fill="hold" nodeType="afterEffect">
                                  <p:stCondLst>
                                    <p:cond delay="0"/>
                                  </p:stCondLst>
                                  <p:childTnLst>
                                    <p:set>
                                      <p:cBhvr>
                                        <p:cTn id="28" dur="1" fill="hold">
                                          <p:stCondLst>
                                            <p:cond delay="74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459573"/>
            <a:ext cx="8610600" cy="1293028"/>
          </a:xfrm>
        </p:spPr>
        <p:txBody>
          <a:bodyPr/>
          <a:lstStyle/>
          <a:p>
            <a:pPr algn="ctr"/>
            <a:r>
              <a:rPr lang="ru-RU" b="1" dirty="0">
                <a:solidFill>
                  <a:schemeClr val="accent1"/>
                </a:solidFill>
              </a:rPr>
              <a:t>К 125-летию Максима Дмитриевича Зверева</a:t>
            </a:r>
          </a:p>
        </p:txBody>
      </p:sp>
      <p:sp>
        <p:nvSpPr>
          <p:cNvPr id="3" name="Объект 2"/>
          <p:cNvSpPr>
            <a:spLocks noGrp="1"/>
          </p:cNvSpPr>
          <p:nvPr>
            <p:ph idx="1"/>
          </p:nvPr>
        </p:nvSpPr>
        <p:spPr>
          <a:xfrm>
            <a:off x="432603" y="2194560"/>
            <a:ext cx="11073597" cy="4523740"/>
          </a:xfrm>
        </p:spPr>
        <p:txBody>
          <a:bodyPr>
            <a:noAutofit/>
          </a:bodyPr>
          <a:lstStyle/>
          <a:p>
            <a:pPr marL="0" indent="0">
              <a:buNone/>
            </a:pPr>
            <a:r>
              <a:rPr lang="ru-RU" sz="2800" b="1" dirty="0">
                <a:solidFill>
                  <a:srgbClr val="7030A0"/>
                </a:solidFill>
              </a:rPr>
              <a:t>Сегодня наследие Максима Зверева, его мировоззрение в мир несут его дети, внуки и уже правнуки, которые пишут сочинения о родном прадедушке как о </a:t>
            </a:r>
            <a:r>
              <a:rPr lang="ru-RU" sz="2800" b="1" dirty="0" err="1">
                <a:solidFill>
                  <a:srgbClr val="7030A0"/>
                </a:solidFill>
              </a:rPr>
              <a:t>величайшеи</a:t>
            </a:r>
            <a:r>
              <a:rPr lang="ru-RU" sz="2800" b="1" dirty="0">
                <a:solidFill>
                  <a:srgbClr val="7030A0"/>
                </a:solidFill>
              </a:rPr>
              <a:t>̆ личности в истории </a:t>
            </a:r>
            <a:r>
              <a:rPr lang="ru-RU" sz="2800" b="1" dirty="0" err="1">
                <a:solidFill>
                  <a:srgbClr val="7030A0"/>
                </a:solidFill>
              </a:rPr>
              <a:t>нашеи</a:t>
            </a:r>
            <a:r>
              <a:rPr lang="ru-RU" sz="2800" b="1" dirty="0">
                <a:solidFill>
                  <a:srgbClr val="7030A0"/>
                </a:solidFill>
              </a:rPr>
              <a:t>̆ страны</a:t>
            </a:r>
            <a:r>
              <a:rPr lang="ru-RU" sz="2800" b="1" dirty="0" smtClean="0">
                <a:solidFill>
                  <a:srgbClr val="7030A0"/>
                </a:solidFill>
              </a:rPr>
              <a:t>.</a:t>
            </a:r>
            <a:endParaRPr lang="ru-RU" sz="2800" b="1" dirty="0">
              <a:solidFill>
                <a:srgbClr val="7030A0"/>
              </a:solidFill>
            </a:endParaRPr>
          </a:p>
          <a:p>
            <a:pPr marL="0" indent="0">
              <a:buNone/>
            </a:pPr>
            <a:r>
              <a:rPr lang="ru-RU" sz="2800" b="1" dirty="0">
                <a:solidFill>
                  <a:srgbClr val="7030A0"/>
                </a:solidFill>
              </a:rPr>
              <a:t>К 125-летию Максима Дмитриевича Зверева Ольга Демченко и Натали Зверева готовят выпуск аудиокниг, планируют адаптацию к современности его бестселлеров, в том числе «Сказки бабушки Черепахи» и «</a:t>
            </a:r>
            <a:r>
              <a:rPr lang="ru-RU" sz="2800" b="1" dirty="0" err="1">
                <a:solidFill>
                  <a:srgbClr val="7030A0"/>
                </a:solidFill>
              </a:rPr>
              <a:t>Тайны</a:t>
            </a:r>
            <a:r>
              <a:rPr lang="ru-RU" sz="2800" b="1" dirty="0">
                <a:solidFill>
                  <a:srgbClr val="7030A0"/>
                </a:solidFill>
              </a:rPr>
              <a:t> двухэтажного города». </a:t>
            </a:r>
            <a:endParaRPr lang="ru-RU" sz="2800" b="1" dirty="0" smtClean="0">
              <a:solidFill>
                <a:srgbClr val="7030A0"/>
              </a:solidFill>
            </a:endParaRPr>
          </a:p>
          <a:p>
            <a:pPr marL="0" indent="0">
              <a:buNone/>
            </a:pPr>
            <a:r>
              <a:rPr lang="ru-RU" sz="2800" b="1" dirty="0" smtClean="0">
                <a:solidFill>
                  <a:srgbClr val="7030A0"/>
                </a:solidFill>
              </a:rPr>
              <a:t>Сегодня </a:t>
            </a:r>
            <a:r>
              <a:rPr lang="ru-RU" sz="2800" b="1" dirty="0">
                <a:solidFill>
                  <a:srgbClr val="7030A0"/>
                </a:solidFill>
              </a:rPr>
              <a:t>сестры в поиске меценатов для их издания, и, надеемся, такие </a:t>
            </a:r>
            <a:r>
              <a:rPr lang="ru-RU" sz="2800" b="1" dirty="0" err="1">
                <a:solidFill>
                  <a:srgbClr val="7030A0"/>
                </a:solidFill>
              </a:rPr>
              <a:t>найдутся</a:t>
            </a:r>
            <a:r>
              <a:rPr lang="ru-RU" sz="2800" b="1" dirty="0">
                <a:solidFill>
                  <a:srgbClr val="7030A0"/>
                </a:solidFill>
              </a:rPr>
              <a:t>.</a:t>
            </a:r>
          </a:p>
        </p:txBody>
      </p:sp>
      <p:pic>
        <p:nvPicPr>
          <p:cNvPr id="4" name="Рисунок 3"/>
          <p:cNvPicPr>
            <a:picLocks noChangeAspect="1"/>
          </p:cNvPicPr>
          <p:nvPr/>
        </p:nvPicPr>
        <p:blipFill>
          <a:blip r:embed="rId2"/>
          <a:stretch>
            <a:fillRect/>
          </a:stretch>
        </p:blipFill>
        <p:spPr>
          <a:xfrm>
            <a:off x="0" y="0"/>
            <a:ext cx="2895601" cy="2171701"/>
          </a:xfrm>
          <a:prstGeom prst="rect">
            <a:avLst/>
          </a:prstGeom>
        </p:spPr>
      </p:pic>
    </p:spTree>
    <p:extLst>
      <p:ext uri="{BB962C8B-B14F-4D97-AF65-F5344CB8AC3E}">
        <p14:creationId xmlns:p14="http://schemas.microsoft.com/office/powerpoint/2010/main" val="3123820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750"/>
                                        <p:tgtEl>
                                          <p:spTgt spid="3">
                                            <p:txEl>
                                              <p:pRg st="1" end="1"/>
                                            </p:txEl>
                                          </p:spTgt>
                                        </p:tgtEl>
                                      </p:cBhvr>
                                    </p:animEffect>
                                    <p:anim calcmode="lin" valueType="num">
                                      <p:cBhvr>
                                        <p:cTn id="18"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42"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750"/>
                                        <p:tgtEl>
                                          <p:spTgt spid="3">
                                            <p:txEl>
                                              <p:pRg st="2" end="2"/>
                                            </p:txEl>
                                          </p:spTgt>
                                        </p:tgtEl>
                                      </p:cBhvr>
                                    </p:animEffect>
                                    <p:anim calcmode="lin" valueType="num">
                                      <p:cBhvr>
                                        <p:cTn id="24"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 presetClass="entr" presetSubtype="0" fill="hold" nodeType="afterEffect">
                                  <p:stCondLst>
                                    <p:cond delay="0"/>
                                  </p:stCondLst>
                                  <p:childTnLst>
                                    <p:set>
                                      <p:cBhvr>
                                        <p:cTn id="28" dur="1" fill="hold">
                                          <p:stCondLst>
                                            <p:cond delay="74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1257300"/>
            <a:ext cx="8610600" cy="787400"/>
          </a:xfrm>
        </p:spPr>
        <p:txBody>
          <a:bodyPr/>
          <a:lstStyle/>
          <a:p>
            <a:endParaRPr lang="ru-RU" dirty="0"/>
          </a:p>
        </p:txBody>
      </p:sp>
      <p:sp>
        <p:nvSpPr>
          <p:cNvPr id="3" name="Объект 2"/>
          <p:cNvSpPr>
            <a:spLocks noGrp="1"/>
          </p:cNvSpPr>
          <p:nvPr>
            <p:ph idx="1"/>
          </p:nvPr>
        </p:nvSpPr>
        <p:spPr>
          <a:xfrm>
            <a:off x="685800" y="381000"/>
            <a:ext cx="10820400" cy="5461000"/>
          </a:xfrm>
          <a:scene3d>
            <a:camera prst="orthographicFront">
              <a:rot lat="0" lon="21299999" rev="0"/>
            </a:camera>
            <a:lightRig rig="threePt" dir="t"/>
          </a:scene3d>
        </p:spPr>
        <p:txBody>
          <a:bodyPr>
            <a:prstTxWarp prst="textDeflate">
              <a:avLst>
                <a:gd name="adj" fmla="val 19152"/>
              </a:avLst>
            </a:prstTxWarp>
            <a:normAutofit/>
          </a:bodyPr>
          <a:lstStyle/>
          <a:p>
            <a:pPr marL="0" indent="0" algn="ctr">
              <a:buNone/>
            </a:pPr>
            <a:endParaRPr lang="ru-RU" sz="9600" b="1" dirty="0" smtClean="0">
              <a:solidFill>
                <a:schemeClr val="accent1"/>
              </a:solidFill>
            </a:endParaRPr>
          </a:p>
          <a:p>
            <a:pPr marL="0" indent="0" algn="ctr">
              <a:buNone/>
            </a:pPr>
            <a:r>
              <a:rPr lang="ru-RU" sz="9600" b="1" dirty="0" smtClean="0">
                <a:solidFill>
                  <a:schemeClr val="accent1"/>
                </a:solidFill>
              </a:rPr>
              <a:t>Благодарим </a:t>
            </a:r>
          </a:p>
          <a:p>
            <a:pPr marL="0" indent="0" algn="ctr">
              <a:buNone/>
            </a:pPr>
            <a:r>
              <a:rPr lang="ru-RU" sz="9600" b="1" dirty="0" smtClean="0">
                <a:solidFill>
                  <a:schemeClr val="accent1"/>
                </a:solidFill>
              </a:rPr>
              <a:t>за просмотр</a:t>
            </a:r>
            <a:endParaRPr lang="ru-RU" sz="9600" b="1" dirty="0">
              <a:solidFill>
                <a:schemeClr val="accent1"/>
              </a:solidFill>
            </a:endParaRPr>
          </a:p>
        </p:txBody>
      </p:sp>
      <p:pic>
        <p:nvPicPr>
          <p:cNvPr id="4" name="Рисунок 3"/>
          <p:cNvPicPr>
            <a:picLocks noChangeAspect="1"/>
          </p:cNvPicPr>
          <p:nvPr/>
        </p:nvPicPr>
        <p:blipFill>
          <a:blip r:embed="rId2"/>
          <a:stretch>
            <a:fillRect/>
          </a:stretch>
        </p:blipFill>
        <p:spPr>
          <a:xfrm>
            <a:off x="3759201" y="88900"/>
            <a:ext cx="3656012" cy="27431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80976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anim calcmode="lin" valueType="num">
                                      <p:cBhvr>
                                        <p:cTn id="12"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50"/>
                                        <p:tgtEl>
                                          <p:spTgt spid="3">
                                            <p:txEl>
                                              <p:pRg st="2" end="2"/>
                                            </p:txEl>
                                          </p:spTgt>
                                        </p:tgtEl>
                                      </p:cBhvr>
                                    </p:animEffect>
                                    <p:anim calcmode="lin" valueType="num">
                                      <p:cBhvr>
                                        <p:cTn id="18"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8814" y="901532"/>
            <a:ext cx="8610600" cy="1293028"/>
          </a:xfrm>
        </p:spPr>
        <p:txBody>
          <a:bodyPr/>
          <a:lstStyle/>
          <a:p>
            <a:pPr algn="ctr"/>
            <a:r>
              <a:rPr lang="ru-RU" b="1" dirty="0" smtClean="0">
                <a:solidFill>
                  <a:schemeClr val="accent1"/>
                </a:solidFill>
              </a:rPr>
              <a:t>Юность будущего писателя</a:t>
            </a:r>
            <a:endParaRPr lang="ru-RU" b="1" dirty="0">
              <a:solidFill>
                <a:schemeClr val="accent1"/>
              </a:solidFill>
            </a:endParaRPr>
          </a:p>
        </p:txBody>
      </p:sp>
      <p:sp>
        <p:nvSpPr>
          <p:cNvPr id="3" name="Объект 2"/>
          <p:cNvSpPr>
            <a:spLocks noGrp="1"/>
          </p:cNvSpPr>
          <p:nvPr>
            <p:ph idx="1"/>
          </p:nvPr>
        </p:nvSpPr>
        <p:spPr>
          <a:xfrm>
            <a:off x="215900" y="2194560"/>
            <a:ext cx="11823700" cy="4447540"/>
          </a:xfrm>
        </p:spPr>
        <p:txBody>
          <a:bodyPr>
            <a:noAutofit/>
          </a:bodyPr>
          <a:lstStyle/>
          <a:p>
            <a:pPr marL="0" indent="0">
              <a:buNone/>
            </a:pPr>
            <a:r>
              <a:rPr lang="ru-RU" sz="2800" b="1" dirty="0">
                <a:solidFill>
                  <a:srgbClr val="7030A0"/>
                </a:solidFill>
              </a:rPr>
              <a:t>Детство и юность будущего писателя прошли на берегу реки Оби, среди живописной алтайской природы. Мать, Мария Федоровна, трудилась фельдшером, отец, Дмитрий Иванович, служил в земстве статистом. Летом семья жила на заимке в лесу. И первое знакомство маленького Максима с жизнью было и первым знакомством с природой. Вся обстановка способствовала сближению мальчика с природой, ее таинственным и прекрасным миром. И это сыграло немалую роль в выборе будущей профессии. После окончания реального училища в 1916 году, военной службы сначала в царской, а затем в Красной Армии, он поступает в Томский</a:t>
            </a:r>
            <a:r>
              <a:rPr lang="ru-RU" sz="2800" b="1" dirty="0" smtClean="0">
                <a:solidFill>
                  <a:srgbClr val="7030A0"/>
                </a:solidFill>
              </a:rPr>
              <a:t>…</a:t>
            </a:r>
            <a:endParaRPr lang="ru-RU" sz="2800" b="1" dirty="0">
              <a:solidFill>
                <a:srgbClr val="7030A0"/>
              </a:solidFill>
            </a:endParaRPr>
          </a:p>
        </p:txBody>
      </p:sp>
      <p:pic>
        <p:nvPicPr>
          <p:cNvPr id="7" name="Рисунок 6"/>
          <p:cNvPicPr>
            <a:picLocks noChangeAspect="1"/>
          </p:cNvPicPr>
          <p:nvPr/>
        </p:nvPicPr>
        <p:blipFill>
          <a:blip r:embed="rId2"/>
          <a:stretch>
            <a:fillRect/>
          </a:stretch>
        </p:blipFill>
        <p:spPr>
          <a:xfrm>
            <a:off x="10160000" y="-154940"/>
            <a:ext cx="1879600" cy="2349500"/>
          </a:xfrm>
          <a:prstGeom prst="ellipse">
            <a:avLst/>
          </a:prstGeom>
          <a:ln>
            <a:noFill/>
          </a:ln>
          <a:effectLst>
            <a:softEdge rad="112500"/>
          </a:effectLst>
        </p:spPr>
      </p:pic>
    </p:spTree>
    <p:extLst>
      <p:ext uri="{BB962C8B-B14F-4D97-AF65-F5344CB8AC3E}">
        <p14:creationId xmlns:p14="http://schemas.microsoft.com/office/powerpoint/2010/main" val="3734065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 presetClass="entr" presetSubtype="0" fill="hold" nodeType="afterEffect">
                                  <p:stCondLst>
                                    <p:cond delay="0"/>
                                  </p:stCondLst>
                                  <p:childTnLst>
                                    <p:set>
                                      <p:cBhvr>
                                        <p:cTn id="16" dur="1" fill="hold">
                                          <p:stCondLst>
                                            <p:cond delay="7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chemeClr val="accent1"/>
                </a:solidFill>
              </a:rPr>
              <a:t>Образование</a:t>
            </a:r>
            <a:r>
              <a:rPr lang="ru-RU" dirty="0"/>
              <a:t/>
            </a:r>
            <a:br>
              <a:rPr lang="ru-RU" dirty="0"/>
            </a:br>
            <a:endParaRPr lang="ru-RU" dirty="0"/>
          </a:p>
        </p:txBody>
      </p:sp>
      <p:sp>
        <p:nvSpPr>
          <p:cNvPr id="3" name="Объект 2"/>
          <p:cNvSpPr>
            <a:spLocks noGrp="1"/>
          </p:cNvSpPr>
          <p:nvPr>
            <p:ph idx="1"/>
          </p:nvPr>
        </p:nvSpPr>
        <p:spPr>
          <a:xfrm>
            <a:off x="279400" y="2194560"/>
            <a:ext cx="11391900" cy="4269740"/>
          </a:xfrm>
        </p:spPr>
        <p:txBody>
          <a:bodyPr>
            <a:normAutofit fontScale="92500" lnSpcReduction="10000"/>
          </a:bodyPr>
          <a:lstStyle/>
          <a:p>
            <a:pPr marL="0" indent="0">
              <a:buNone/>
            </a:pPr>
            <a:endParaRPr lang="ru-RU" dirty="0"/>
          </a:p>
          <a:p>
            <a:pPr marL="0" indent="0">
              <a:buNone/>
            </a:pPr>
            <a:r>
              <a:rPr lang="ru-RU" sz="2800" b="1" dirty="0">
                <a:solidFill>
                  <a:srgbClr val="7030A0"/>
                </a:solidFill>
              </a:rPr>
              <a:t>Окончил реальное училище в 1916 году (среднее учебное заведение без преподавания древних языков, с преобладанием в учебном плане математики и естественных наук).</a:t>
            </a:r>
          </a:p>
          <a:p>
            <a:pPr marL="0" indent="0">
              <a:buNone/>
            </a:pPr>
            <a:r>
              <a:rPr lang="ru-RU" sz="2800" b="1" dirty="0">
                <a:solidFill>
                  <a:srgbClr val="7030A0"/>
                </a:solidFill>
              </a:rPr>
              <a:t>Поступил в Московский политехнический институт, но проучился там только несколько месяцев — был призван на военную службу в период Первой мировой войны и зачислен в Московское военное училище.</a:t>
            </a:r>
          </a:p>
          <a:p>
            <a:pPr marL="0" indent="0">
              <a:buNone/>
            </a:pPr>
            <a:r>
              <a:rPr lang="ru-RU" sz="2800" b="1" dirty="0">
                <a:solidFill>
                  <a:srgbClr val="7030A0"/>
                </a:solidFill>
              </a:rPr>
              <a:t>В 1920 году направлен на учебу в Томский университет на естественное отделение физико-математического факультета (биофак).</a:t>
            </a:r>
          </a:p>
        </p:txBody>
      </p:sp>
      <p:pic>
        <p:nvPicPr>
          <p:cNvPr id="5" name="Рисунок 4"/>
          <p:cNvPicPr>
            <a:picLocks noChangeAspect="1"/>
          </p:cNvPicPr>
          <p:nvPr/>
        </p:nvPicPr>
        <p:blipFill>
          <a:blip r:embed="rId2"/>
          <a:stretch>
            <a:fillRect/>
          </a:stretch>
        </p:blipFill>
        <p:spPr>
          <a:xfrm>
            <a:off x="428159" y="189540"/>
            <a:ext cx="1963082" cy="23349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09922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anim calcmode="lin" valueType="num">
                                      <p:cBhvr>
                                        <p:cTn id="12"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50"/>
                                        <p:tgtEl>
                                          <p:spTgt spid="3">
                                            <p:txEl>
                                              <p:pRg st="2" end="2"/>
                                            </p:txEl>
                                          </p:spTgt>
                                        </p:tgtEl>
                                      </p:cBhvr>
                                    </p:animEffect>
                                    <p:anim calcmode="lin" valueType="num">
                                      <p:cBhvr>
                                        <p:cTn id="18"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42"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750"/>
                                        <p:tgtEl>
                                          <p:spTgt spid="3">
                                            <p:txEl>
                                              <p:pRg st="3" end="3"/>
                                            </p:txEl>
                                          </p:spTgt>
                                        </p:tgtEl>
                                      </p:cBhvr>
                                    </p:animEffect>
                                    <p:anim calcmode="lin" valueType="num">
                                      <p:cBhvr>
                                        <p:cTn id="24" dur="7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7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 presetClass="entr" presetSubtype="0" fill="hold" nodeType="afterEffect">
                                  <p:stCondLst>
                                    <p:cond delay="0"/>
                                  </p:stCondLst>
                                  <p:childTnLst>
                                    <p:set>
                                      <p:cBhvr>
                                        <p:cTn id="28" dur="1" fill="hold">
                                          <p:stCondLst>
                                            <p:cond delay="74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400" b="1" dirty="0" smtClean="0">
                <a:solidFill>
                  <a:schemeClr val="accent1"/>
                </a:solidFill>
              </a:rPr>
              <a:t>Семья </a:t>
            </a:r>
            <a:r>
              <a:rPr lang="ru-RU" sz="4400" b="1" dirty="0" err="1" smtClean="0">
                <a:solidFill>
                  <a:schemeClr val="accent1"/>
                </a:solidFill>
              </a:rPr>
              <a:t>зверевых</a:t>
            </a:r>
            <a:endParaRPr lang="ru-RU" sz="4400" b="1" dirty="0">
              <a:solidFill>
                <a:schemeClr val="accent1"/>
              </a:solidFill>
            </a:endParaRPr>
          </a:p>
        </p:txBody>
      </p:sp>
      <p:sp>
        <p:nvSpPr>
          <p:cNvPr id="3" name="Объект 2"/>
          <p:cNvSpPr>
            <a:spLocks noGrp="1"/>
          </p:cNvSpPr>
          <p:nvPr>
            <p:ph idx="1"/>
          </p:nvPr>
        </p:nvSpPr>
        <p:spPr>
          <a:xfrm>
            <a:off x="2540000" y="2057401"/>
            <a:ext cx="8966200" cy="4161284"/>
          </a:xfrm>
        </p:spPr>
        <p:txBody>
          <a:bodyPr/>
          <a:lstStyle/>
          <a:p>
            <a:pPr marL="0" indent="0">
              <a:buNone/>
            </a:pPr>
            <a:r>
              <a:rPr lang="ru-RU" b="1" dirty="0">
                <a:solidFill>
                  <a:srgbClr val="7030A0"/>
                </a:solidFill>
              </a:rPr>
              <a:t>С чего обычно все начинается? Со </a:t>
            </a:r>
            <a:r>
              <a:rPr lang="ru-RU" b="1" dirty="0" smtClean="0">
                <a:solidFill>
                  <a:srgbClr val="7030A0"/>
                </a:solidFill>
              </a:rPr>
              <a:t>знаковой встречи </a:t>
            </a:r>
            <a:r>
              <a:rPr lang="ru-RU" b="1" dirty="0">
                <a:solidFill>
                  <a:srgbClr val="7030A0"/>
                </a:solidFill>
              </a:rPr>
              <a:t>двух близких по духу </a:t>
            </a:r>
            <a:r>
              <a:rPr lang="ru-RU" b="1" dirty="0" smtClean="0">
                <a:solidFill>
                  <a:srgbClr val="7030A0"/>
                </a:solidFill>
              </a:rPr>
              <a:t>людей̆. </a:t>
            </a:r>
            <a:r>
              <a:rPr lang="ru-RU" b="1" dirty="0">
                <a:solidFill>
                  <a:srgbClr val="7030A0"/>
                </a:solidFill>
              </a:rPr>
              <a:t>Ольга Николаевна и Максим Дмитриевич поженились в 1924 году в Томске. Он — зоолог, она — геоботаник. Общие интересы, схожие взгляды на жизнь, которая обещала быть </a:t>
            </a:r>
            <a:r>
              <a:rPr lang="ru-RU" b="1" dirty="0" smtClean="0">
                <a:solidFill>
                  <a:srgbClr val="7030A0"/>
                </a:solidFill>
              </a:rPr>
              <a:t>такой̆ интересной̆</a:t>
            </a:r>
            <a:r>
              <a:rPr lang="ru-RU" b="1" dirty="0">
                <a:solidFill>
                  <a:srgbClr val="7030A0"/>
                </a:solidFill>
              </a:rPr>
              <a:t>... Молодые жили сначала в Томске, потом — в Новосибирске. Ольга работала в краеведческом музее, Максим был поглощен </a:t>
            </a:r>
            <a:r>
              <a:rPr lang="ru-RU" b="1" dirty="0" smtClean="0">
                <a:solidFill>
                  <a:srgbClr val="7030A0"/>
                </a:solidFill>
              </a:rPr>
              <a:t>организацией̆ </a:t>
            </a:r>
            <a:r>
              <a:rPr lang="ru-RU" b="1" dirty="0">
                <a:solidFill>
                  <a:srgbClr val="7030A0"/>
                </a:solidFill>
              </a:rPr>
              <a:t>первого зоосада. Вечера за </a:t>
            </a:r>
            <a:r>
              <a:rPr lang="ru-RU" b="1" dirty="0" smtClean="0">
                <a:solidFill>
                  <a:srgbClr val="7030A0"/>
                </a:solidFill>
              </a:rPr>
              <a:t>чашкой̆ </a:t>
            </a:r>
            <a:r>
              <a:rPr lang="ru-RU" b="1" dirty="0">
                <a:solidFill>
                  <a:srgbClr val="7030A0"/>
                </a:solidFill>
              </a:rPr>
              <a:t>чая, иногда шумные гости, посиделки до утра. Интересное дело у каждого, время бежит так незаметно, и вот уже 10 лет </a:t>
            </a:r>
            <a:r>
              <a:rPr lang="ru-RU" b="1" dirty="0" smtClean="0">
                <a:solidFill>
                  <a:srgbClr val="7030A0"/>
                </a:solidFill>
              </a:rPr>
              <a:t>вместе и двое детей: дочка и сын.</a:t>
            </a:r>
            <a:endParaRPr lang="ru-RU" b="1" dirty="0">
              <a:solidFill>
                <a:srgbClr val="7030A0"/>
              </a:solidFill>
            </a:endParaRPr>
          </a:p>
        </p:txBody>
      </p:sp>
      <p:pic>
        <p:nvPicPr>
          <p:cNvPr id="4" name="Рисунок 3"/>
          <p:cNvPicPr>
            <a:picLocks noChangeAspect="1"/>
          </p:cNvPicPr>
          <p:nvPr/>
        </p:nvPicPr>
        <p:blipFill>
          <a:blip r:embed="rId2"/>
          <a:stretch>
            <a:fillRect/>
          </a:stretch>
        </p:blipFill>
        <p:spPr>
          <a:xfrm>
            <a:off x="0" y="1704173"/>
            <a:ext cx="2286731" cy="36519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05615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4"/>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764373"/>
            <a:ext cx="6388100" cy="1293028"/>
          </a:xfrm>
        </p:spPr>
        <p:txBody>
          <a:bodyPr>
            <a:normAutofit/>
          </a:bodyPr>
          <a:lstStyle/>
          <a:p>
            <a:r>
              <a:rPr lang="ru-RU" sz="4400" b="1" dirty="0" smtClean="0">
                <a:solidFill>
                  <a:schemeClr val="accent1"/>
                </a:solidFill>
              </a:rPr>
              <a:t>Очарован </a:t>
            </a:r>
            <a:r>
              <a:rPr lang="ru-RU" sz="4400" b="1" dirty="0" err="1" smtClean="0">
                <a:solidFill>
                  <a:schemeClr val="accent1"/>
                </a:solidFill>
              </a:rPr>
              <a:t>Алматой</a:t>
            </a:r>
            <a:endParaRPr lang="ru-RU" sz="4400" b="1" dirty="0">
              <a:solidFill>
                <a:schemeClr val="accent1"/>
              </a:solidFill>
            </a:endParaRPr>
          </a:p>
        </p:txBody>
      </p:sp>
      <p:sp>
        <p:nvSpPr>
          <p:cNvPr id="3" name="Объект 2"/>
          <p:cNvSpPr>
            <a:spLocks noGrp="1"/>
          </p:cNvSpPr>
          <p:nvPr>
            <p:ph idx="1"/>
          </p:nvPr>
        </p:nvSpPr>
        <p:spPr>
          <a:xfrm>
            <a:off x="165100" y="2057401"/>
            <a:ext cx="11747500" cy="4457699"/>
          </a:xfrm>
        </p:spPr>
        <p:txBody>
          <a:bodyPr>
            <a:noAutofit/>
          </a:bodyPr>
          <a:lstStyle/>
          <a:p>
            <a:pPr marL="0" indent="0">
              <a:buNone/>
            </a:pPr>
            <a:r>
              <a:rPr lang="ru-RU" sz="2400" b="1" dirty="0">
                <a:solidFill>
                  <a:srgbClr val="7030A0"/>
                </a:solidFill>
              </a:rPr>
              <a:t>В начале 1937 года </a:t>
            </a:r>
            <a:r>
              <a:rPr lang="ru-RU" sz="2400" b="1" dirty="0" err="1">
                <a:solidFill>
                  <a:srgbClr val="7030A0"/>
                </a:solidFill>
              </a:rPr>
              <a:t>московскии</a:t>
            </a:r>
            <a:r>
              <a:rPr lang="ru-RU" sz="2400" b="1" dirty="0">
                <a:solidFill>
                  <a:srgbClr val="7030A0"/>
                </a:solidFill>
              </a:rPr>
              <a:t>̆ профессор зоологии Петр Александрович </a:t>
            </a:r>
            <a:r>
              <a:rPr lang="ru-RU" sz="2400" b="1" dirty="0" err="1">
                <a:solidFill>
                  <a:srgbClr val="7030A0"/>
                </a:solidFill>
              </a:rPr>
              <a:t>Мантейфель</a:t>
            </a:r>
            <a:r>
              <a:rPr lang="ru-RU" sz="2400" b="1" dirty="0">
                <a:solidFill>
                  <a:srgbClr val="7030A0"/>
                </a:solidFill>
              </a:rPr>
              <a:t> вызвал Зверева в Москву с предложением работы в зоопарке. </a:t>
            </a:r>
            <a:r>
              <a:rPr lang="ru-RU" sz="2400" b="1" dirty="0" smtClean="0">
                <a:solidFill>
                  <a:srgbClr val="7030A0"/>
                </a:solidFill>
              </a:rPr>
              <a:t>В </a:t>
            </a:r>
            <a:r>
              <a:rPr lang="ru-RU" sz="2400" b="1" dirty="0">
                <a:solidFill>
                  <a:srgbClr val="7030A0"/>
                </a:solidFill>
              </a:rPr>
              <a:t>кабинете профессора Зверев познакомился с молодым охотником из Казахстана </a:t>
            </a:r>
            <a:r>
              <a:rPr lang="ru-RU" sz="2400" b="1" dirty="0" err="1">
                <a:solidFill>
                  <a:srgbClr val="7030A0"/>
                </a:solidFill>
              </a:rPr>
              <a:t>Мурзаханом</a:t>
            </a:r>
            <a:r>
              <a:rPr lang="ru-RU" sz="2400" b="1" dirty="0">
                <a:solidFill>
                  <a:srgbClr val="7030A0"/>
                </a:solidFill>
              </a:rPr>
              <a:t> </a:t>
            </a:r>
            <a:r>
              <a:rPr lang="ru-RU" sz="2400" b="1" dirty="0" err="1">
                <a:solidFill>
                  <a:srgbClr val="7030A0"/>
                </a:solidFill>
              </a:rPr>
              <a:t>Толебаевым</a:t>
            </a:r>
            <a:r>
              <a:rPr lang="ru-RU" sz="2400" b="1" dirty="0">
                <a:solidFill>
                  <a:srgbClr val="7030A0"/>
                </a:solidFill>
              </a:rPr>
              <a:t>, назначенным директором </a:t>
            </a:r>
            <a:r>
              <a:rPr lang="ru-RU" sz="2400" b="1" dirty="0" smtClean="0">
                <a:solidFill>
                  <a:srgbClr val="7030A0"/>
                </a:solidFill>
              </a:rPr>
              <a:t>зоопарка </a:t>
            </a:r>
            <a:r>
              <a:rPr lang="ru-RU" sz="2400" b="1" dirty="0">
                <a:solidFill>
                  <a:srgbClr val="7030A0"/>
                </a:solidFill>
              </a:rPr>
              <a:t>в Алма-Ате. Ему был нужен зоолог. Профессор порекомендовал Зверева. Максим Дмитриевич в этом деле был ас. Знал, какие вольеры нужны для тех или иных животных, где их лучше разместить, как правильно адаптировать к </a:t>
            </a:r>
            <a:r>
              <a:rPr lang="ru-RU" sz="2400" b="1" dirty="0" smtClean="0">
                <a:solidFill>
                  <a:srgbClr val="7030A0"/>
                </a:solidFill>
              </a:rPr>
              <a:t>климату </a:t>
            </a:r>
            <a:r>
              <a:rPr lang="ru-RU" sz="2400" b="1" dirty="0">
                <a:solidFill>
                  <a:srgbClr val="7030A0"/>
                </a:solidFill>
              </a:rPr>
              <a:t>и многое другое. Он увлекся </a:t>
            </a:r>
            <a:r>
              <a:rPr lang="ru-RU" sz="2400" b="1" dirty="0" err="1">
                <a:solidFill>
                  <a:srgbClr val="7030A0"/>
                </a:solidFill>
              </a:rPr>
              <a:t>любимои</a:t>
            </a:r>
            <a:r>
              <a:rPr lang="ru-RU" sz="2400" b="1" dirty="0">
                <a:solidFill>
                  <a:srgbClr val="7030A0"/>
                </a:solidFill>
              </a:rPr>
              <a:t>̆ </a:t>
            </a:r>
            <a:r>
              <a:rPr lang="ru-RU" sz="2400" b="1" dirty="0" err="1">
                <a:solidFill>
                  <a:srgbClr val="7030A0"/>
                </a:solidFill>
              </a:rPr>
              <a:t>работои</a:t>
            </a:r>
            <a:r>
              <a:rPr lang="ru-RU" sz="2400" b="1" dirty="0">
                <a:solidFill>
                  <a:srgbClr val="7030A0"/>
                </a:solidFill>
              </a:rPr>
              <a:t>̆, разработал </a:t>
            </a:r>
            <a:r>
              <a:rPr lang="ru-RU" sz="2400" b="1" dirty="0" err="1">
                <a:solidFill>
                  <a:srgbClr val="7030A0"/>
                </a:solidFill>
              </a:rPr>
              <a:t>первыи</a:t>
            </a:r>
            <a:r>
              <a:rPr lang="ru-RU" sz="2400" b="1" dirty="0">
                <a:solidFill>
                  <a:srgbClr val="7030A0"/>
                </a:solidFill>
              </a:rPr>
              <a:t>̆ </a:t>
            </a:r>
            <a:r>
              <a:rPr lang="ru-RU" sz="2400" b="1" dirty="0" err="1">
                <a:solidFill>
                  <a:srgbClr val="7030A0"/>
                </a:solidFill>
              </a:rPr>
              <a:t>генеральныи</a:t>
            </a:r>
            <a:r>
              <a:rPr lang="ru-RU" sz="2400" b="1" dirty="0">
                <a:solidFill>
                  <a:srgbClr val="7030A0"/>
                </a:solidFill>
              </a:rPr>
              <a:t>̆ план организации Алма-Атинского зоопарка. Командировка на 2-3 месяца продлилась на всю жизнь. Оглядевшись, он прислал Ольге Николаевне короткую телеграмму: «Очарован Алма-</a:t>
            </a:r>
            <a:r>
              <a:rPr lang="ru-RU" sz="2400" b="1" dirty="0" err="1">
                <a:solidFill>
                  <a:srgbClr val="7030A0"/>
                </a:solidFill>
              </a:rPr>
              <a:t>Атои</a:t>
            </a:r>
            <a:r>
              <a:rPr lang="ru-RU" sz="2400" b="1" dirty="0">
                <a:solidFill>
                  <a:srgbClr val="7030A0"/>
                </a:solidFill>
              </a:rPr>
              <a:t>̆. Жду. Твой Макс».</a:t>
            </a:r>
          </a:p>
        </p:txBody>
      </p:sp>
      <p:pic>
        <p:nvPicPr>
          <p:cNvPr id="4" name="Рисунок 3"/>
          <p:cNvPicPr>
            <a:picLocks noChangeAspect="1"/>
          </p:cNvPicPr>
          <p:nvPr/>
        </p:nvPicPr>
        <p:blipFill>
          <a:blip r:embed="rId2"/>
          <a:stretch>
            <a:fillRect/>
          </a:stretch>
        </p:blipFill>
        <p:spPr>
          <a:xfrm>
            <a:off x="9766300" y="209551"/>
            <a:ext cx="2260600" cy="18478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Рисунок 5"/>
          <p:cNvPicPr>
            <a:picLocks noChangeAspect="1"/>
          </p:cNvPicPr>
          <p:nvPr/>
        </p:nvPicPr>
        <p:blipFill>
          <a:blip r:embed="rId3"/>
          <a:stretch>
            <a:fillRect/>
          </a:stretch>
        </p:blipFill>
        <p:spPr>
          <a:xfrm>
            <a:off x="296863" y="0"/>
            <a:ext cx="2466975" cy="18478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94170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749"/>
                                          </p:stCondLst>
                                        </p:cTn>
                                        <p:tgtEl>
                                          <p:spTgt spid="6"/>
                                        </p:tgtEl>
                                        <p:attrNameLst>
                                          <p:attrName>style.visibility</p:attrName>
                                        </p:attrNameLst>
                                      </p:cBhvr>
                                      <p:to>
                                        <p:strVal val="visible"/>
                                      </p:to>
                                    </p:se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750"/>
                                        <p:tgtEl>
                                          <p:spTgt spid="3">
                                            <p:txEl>
                                              <p:pRg st="0" end="0"/>
                                            </p:txEl>
                                          </p:spTgt>
                                        </p:tgtEl>
                                      </p:cBhvr>
                                    </p:animEffect>
                                    <p:anim calcmode="lin" valueType="num">
                                      <p:cBhvr>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16" presetClass="entr" presetSubtype="2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4600" y="764373"/>
            <a:ext cx="8610600" cy="1293028"/>
          </a:xfrm>
        </p:spPr>
        <p:txBody>
          <a:bodyPr/>
          <a:lstStyle/>
          <a:p>
            <a:pPr algn="ctr"/>
            <a:r>
              <a:rPr lang="ru-RU" b="1" dirty="0">
                <a:solidFill>
                  <a:schemeClr val="accent1"/>
                </a:solidFill>
              </a:rPr>
              <a:t>Трудовой стаж</a:t>
            </a:r>
            <a:br>
              <a:rPr lang="ru-RU" b="1" dirty="0">
                <a:solidFill>
                  <a:schemeClr val="accent1"/>
                </a:solidFill>
              </a:rPr>
            </a:br>
            <a:endParaRPr lang="ru-RU" b="1" dirty="0">
              <a:solidFill>
                <a:schemeClr val="accent1"/>
              </a:solidFill>
            </a:endParaRPr>
          </a:p>
        </p:txBody>
      </p:sp>
      <p:sp>
        <p:nvSpPr>
          <p:cNvPr id="3" name="Объект 2"/>
          <p:cNvSpPr>
            <a:spLocks noGrp="1"/>
          </p:cNvSpPr>
          <p:nvPr>
            <p:ph idx="1"/>
          </p:nvPr>
        </p:nvSpPr>
        <p:spPr>
          <a:xfrm>
            <a:off x="241300" y="1587501"/>
            <a:ext cx="11849100" cy="4914900"/>
          </a:xfrm>
        </p:spPr>
        <p:txBody>
          <a:bodyPr>
            <a:normAutofit fontScale="92500" lnSpcReduction="20000"/>
          </a:bodyPr>
          <a:lstStyle/>
          <a:p>
            <a:pPr marL="0" indent="0">
              <a:buNone/>
            </a:pPr>
            <a:endParaRPr lang="ru-RU" dirty="0"/>
          </a:p>
          <a:p>
            <a:pPr marL="0" indent="0">
              <a:buNone/>
            </a:pPr>
            <a:r>
              <a:rPr lang="ru-RU" sz="2600" b="1" dirty="0">
                <a:solidFill>
                  <a:srgbClr val="7030A0"/>
                </a:solidFill>
              </a:rPr>
              <a:t>В 1917 году в чине прапорщика заведовал станцией Барнаул.</a:t>
            </a:r>
          </a:p>
          <a:p>
            <a:pPr marL="0" indent="0">
              <a:buNone/>
            </a:pPr>
            <a:r>
              <a:rPr lang="ru-RU" sz="2600" b="1" dirty="0">
                <a:solidFill>
                  <a:srgbClr val="7030A0"/>
                </a:solidFill>
              </a:rPr>
              <a:t>После демобилизации работал лесным техником в селе Ребриха Алтайского края. Во время наступления Колчака вновь был мобилизован и работал помощником коменданта станций Алтайская и Томск.</a:t>
            </a:r>
          </a:p>
          <a:p>
            <a:pPr marL="0" indent="0">
              <a:buNone/>
            </a:pPr>
            <a:r>
              <a:rPr lang="ru-RU" sz="2600" b="1" dirty="0">
                <a:solidFill>
                  <a:srgbClr val="7030A0"/>
                </a:solidFill>
              </a:rPr>
              <a:t>В 1919 году перешел на сторону Красной Армии и был назначен военным диспетчером всей Томской железной дороги.</a:t>
            </a:r>
          </a:p>
          <a:p>
            <a:pPr marL="0" indent="0">
              <a:buNone/>
            </a:pPr>
            <a:r>
              <a:rPr lang="ru-RU" sz="2600" b="1" dirty="0">
                <a:solidFill>
                  <a:srgbClr val="7030A0"/>
                </a:solidFill>
              </a:rPr>
              <a:t>В 1925 году направлен в Новосибирск губернским инструктором Станции защиты растений. После ее преобразования в Сибирской институт защиты растений Зверева назначили старшим научным сотрудником, потом – заведующим отделом зоологии в институте, где он проработал около 25 лет.</a:t>
            </a:r>
          </a:p>
          <a:p>
            <a:pPr marL="0" indent="0">
              <a:buNone/>
            </a:pPr>
            <a:r>
              <a:rPr lang="ru-RU" sz="2600" b="1" dirty="0">
                <a:solidFill>
                  <a:srgbClr val="7030A0"/>
                </a:solidFill>
              </a:rPr>
              <a:t>В 1937-1952 годах преподавал в Казахском государственном университете им. Кирова и работал заместителем директора по научной части </a:t>
            </a:r>
            <a:r>
              <a:rPr lang="ru-RU" sz="2600" b="1" dirty="0" err="1" smtClean="0">
                <a:solidFill>
                  <a:srgbClr val="7030A0"/>
                </a:solidFill>
              </a:rPr>
              <a:t>Алматинского</a:t>
            </a:r>
            <a:r>
              <a:rPr lang="ru-RU" sz="2600" b="1" dirty="0" smtClean="0">
                <a:solidFill>
                  <a:srgbClr val="7030A0"/>
                </a:solidFill>
              </a:rPr>
              <a:t> </a:t>
            </a:r>
            <a:r>
              <a:rPr lang="ru-RU" sz="2600" b="1" dirty="0">
                <a:solidFill>
                  <a:srgbClr val="7030A0"/>
                </a:solidFill>
              </a:rPr>
              <a:t>зоопарка, потом — </a:t>
            </a:r>
            <a:r>
              <a:rPr lang="ru-RU" sz="2600" b="1" dirty="0" smtClean="0">
                <a:solidFill>
                  <a:srgbClr val="7030A0"/>
                </a:solidFill>
              </a:rPr>
              <a:t> уже </a:t>
            </a:r>
            <a:r>
              <a:rPr lang="ru-RU" sz="2600" b="1" dirty="0" err="1" smtClean="0">
                <a:solidFill>
                  <a:srgbClr val="7030A0"/>
                </a:solidFill>
              </a:rPr>
              <a:t>Алматинского</a:t>
            </a:r>
            <a:r>
              <a:rPr lang="ru-RU" sz="2600" b="1" dirty="0" smtClean="0">
                <a:solidFill>
                  <a:srgbClr val="7030A0"/>
                </a:solidFill>
              </a:rPr>
              <a:t> </a:t>
            </a:r>
            <a:r>
              <a:rPr lang="ru-RU" sz="2600" b="1" dirty="0">
                <a:solidFill>
                  <a:srgbClr val="7030A0"/>
                </a:solidFill>
              </a:rPr>
              <a:t>заповедника.</a:t>
            </a:r>
          </a:p>
        </p:txBody>
      </p:sp>
      <p:pic>
        <p:nvPicPr>
          <p:cNvPr id="4" name="Рисунок 3"/>
          <p:cNvPicPr>
            <a:picLocks noChangeAspect="1"/>
          </p:cNvPicPr>
          <p:nvPr/>
        </p:nvPicPr>
        <p:blipFill>
          <a:blip r:embed="rId2"/>
          <a:stretch>
            <a:fillRect/>
          </a:stretch>
        </p:blipFill>
        <p:spPr>
          <a:xfrm>
            <a:off x="10062191" y="137579"/>
            <a:ext cx="2097206" cy="207671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99905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250"/>
                                        <p:tgtEl>
                                          <p:spTgt spid="3">
                                            <p:txEl>
                                              <p:pRg st="1" end="1"/>
                                            </p:txEl>
                                          </p:spTgt>
                                        </p:tgtEl>
                                      </p:cBhvr>
                                    </p:animEffect>
                                    <p:anim calcmode="lin" valueType="num">
                                      <p:cBhvr>
                                        <p:cTn id="12"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250"/>
                                        <p:tgtEl>
                                          <p:spTgt spid="3">
                                            <p:txEl>
                                              <p:pRg st="2" end="2"/>
                                            </p:txEl>
                                          </p:spTgt>
                                        </p:tgtEl>
                                      </p:cBhvr>
                                    </p:animEffect>
                                    <p:anim calcmode="lin" valueType="num">
                                      <p:cBhvr>
                                        <p:cTn id="18"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3250"/>
                            </p:stCondLst>
                            <p:childTnLst>
                              <p:par>
                                <p:cTn id="21" presetID="42"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250"/>
                                        <p:tgtEl>
                                          <p:spTgt spid="3">
                                            <p:txEl>
                                              <p:pRg st="3" end="3"/>
                                            </p:txEl>
                                          </p:spTgt>
                                        </p:tgtEl>
                                      </p:cBhvr>
                                    </p:animEffect>
                                    <p:anim calcmode="lin" valueType="num">
                                      <p:cBhvr>
                                        <p:cTn id="24"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250"/>
                                        <p:tgtEl>
                                          <p:spTgt spid="3">
                                            <p:txEl>
                                              <p:pRg st="4" end="4"/>
                                            </p:txEl>
                                          </p:spTgt>
                                        </p:tgtEl>
                                      </p:cBhvr>
                                    </p:animEffect>
                                    <p:anim calcmode="lin" valueType="num">
                                      <p:cBhvr>
                                        <p:cTn id="30" dur="1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5750"/>
                            </p:stCondLst>
                            <p:childTnLst>
                              <p:par>
                                <p:cTn id="33" presetID="42" presetClass="entr" presetSubtype="0"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250"/>
                                        <p:tgtEl>
                                          <p:spTgt spid="3">
                                            <p:txEl>
                                              <p:pRg st="5" end="5"/>
                                            </p:txEl>
                                          </p:spTgt>
                                        </p:tgtEl>
                                      </p:cBhvr>
                                    </p:animEffect>
                                    <p:anim calcmode="lin" valueType="num">
                                      <p:cBhvr>
                                        <p:cTn id="36" dur="1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7000"/>
                            </p:stCondLst>
                            <p:childTnLst>
                              <p:par>
                                <p:cTn id="39" presetID="1" presetClass="entr" presetSubtype="0" fill="hold" nodeType="afterEffect">
                                  <p:stCondLst>
                                    <p:cond delay="0"/>
                                  </p:stCondLst>
                                  <p:childTnLst>
                                    <p:set>
                                      <p:cBhvr>
                                        <p:cTn id="40" dur="1" fill="hold">
                                          <p:stCondLst>
                                            <p:cond delay="74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500" y="535773"/>
            <a:ext cx="8610600" cy="1293028"/>
          </a:xfrm>
        </p:spPr>
        <p:txBody>
          <a:bodyPr>
            <a:normAutofit/>
          </a:bodyPr>
          <a:lstStyle/>
          <a:p>
            <a:pPr algn="ctr"/>
            <a:r>
              <a:rPr lang="ru-RU" sz="6000" b="1" dirty="0" smtClean="0">
                <a:solidFill>
                  <a:schemeClr val="accent1"/>
                </a:solidFill>
              </a:rPr>
              <a:t>Первые пробы</a:t>
            </a:r>
            <a:endParaRPr lang="ru-RU" sz="6000" b="1" dirty="0">
              <a:solidFill>
                <a:schemeClr val="accent1"/>
              </a:solidFill>
            </a:endParaRPr>
          </a:p>
        </p:txBody>
      </p:sp>
      <p:sp>
        <p:nvSpPr>
          <p:cNvPr id="3" name="Объект 2"/>
          <p:cNvSpPr>
            <a:spLocks noGrp="1"/>
          </p:cNvSpPr>
          <p:nvPr>
            <p:ph idx="1"/>
          </p:nvPr>
        </p:nvSpPr>
        <p:spPr>
          <a:xfrm>
            <a:off x="152400" y="2194560"/>
            <a:ext cx="11874500" cy="4485640"/>
          </a:xfrm>
        </p:spPr>
        <p:txBody>
          <a:bodyPr>
            <a:noAutofit/>
          </a:bodyPr>
          <a:lstStyle/>
          <a:p>
            <a:pPr marL="0" indent="0">
              <a:buNone/>
            </a:pPr>
            <a:r>
              <a:rPr lang="ru-RU" sz="2400" b="1" dirty="0">
                <a:solidFill>
                  <a:srgbClr val="7030A0"/>
                </a:solidFill>
              </a:rPr>
              <a:t>В 1917 году в газете «Алтайский край» опубликовал свой первый рассказ «Охота на волков» (о совместных с отцом охотничьих походах), первая книга «Белый марал» написана в 1922 </a:t>
            </a:r>
            <a:r>
              <a:rPr lang="ru-RU" sz="2400" b="1" dirty="0" smtClean="0">
                <a:solidFill>
                  <a:srgbClr val="7030A0"/>
                </a:solidFill>
              </a:rPr>
              <a:t>году, но </a:t>
            </a:r>
            <a:r>
              <a:rPr lang="ru-RU" sz="2400" b="1" dirty="0">
                <a:solidFill>
                  <a:srgbClr val="7030A0"/>
                </a:solidFill>
              </a:rPr>
              <a:t>вышла в свет в 1929-ом.</a:t>
            </a:r>
          </a:p>
          <a:p>
            <a:pPr marL="0" indent="0">
              <a:buNone/>
            </a:pPr>
            <a:r>
              <a:rPr lang="ru-RU" sz="2400" b="1" dirty="0" smtClean="0">
                <a:solidFill>
                  <a:srgbClr val="7030A0"/>
                </a:solidFill>
              </a:rPr>
              <a:t>Когда </a:t>
            </a:r>
            <a:r>
              <a:rPr lang="ru-RU" sz="2400" b="1" dirty="0">
                <a:solidFill>
                  <a:srgbClr val="7030A0"/>
                </a:solidFill>
              </a:rPr>
              <a:t>Максим Дмитриевич учился на 3-м курсе, он опубликовал </a:t>
            </a:r>
            <a:r>
              <a:rPr lang="ru-RU" sz="2400" b="1" dirty="0" smtClean="0">
                <a:solidFill>
                  <a:srgbClr val="7030A0"/>
                </a:solidFill>
              </a:rPr>
              <a:t>свою первую </a:t>
            </a:r>
            <a:r>
              <a:rPr lang="ru-RU" sz="2400" b="1" dirty="0">
                <a:solidFill>
                  <a:srgbClr val="7030A0"/>
                </a:solidFill>
              </a:rPr>
              <a:t>научную работу «Определитель хищных птиц Сибири» (1923 год).</a:t>
            </a:r>
          </a:p>
          <a:p>
            <a:pPr marL="0" indent="0">
              <a:buNone/>
            </a:pPr>
            <a:r>
              <a:rPr lang="ru-RU" sz="2400" b="1" dirty="0" smtClean="0">
                <a:solidFill>
                  <a:srgbClr val="7030A0"/>
                </a:solidFill>
              </a:rPr>
              <a:t>В </a:t>
            </a:r>
            <a:r>
              <a:rPr lang="ru-RU" sz="2400" b="1" dirty="0">
                <a:solidFill>
                  <a:srgbClr val="7030A0"/>
                </a:solidFill>
              </a:rPr>
              <a:t>начале 1930-х на основе </a:t>
            </a:r>
            <a:r>
              <a:rPr lang="ru-RU" sz="2400" b="1" dirty="0" err="1">
                <a:solidFill>
                  <a:srgbClr val="7030A0"/>
                </a:solidFill>
              </a:rPr>
              <a:t>агробиостанции</a:t>
            </a:r>
            <a:r>
              <a:rPr lang="ru-RU" sz="2400" b="1" dirty="0">
                <a:solidFill>
                  <a:srgbClr val="7030A0"/>
                </a:solidFill>
              </a:rPr>
              <a:t>, где трудился Зверев, он основал зоосад и стал научным руководителем. Он создал первую в Сибири юннатскую станцию. Одним из первых юннатов Зверева был Е. В. Гвоздев, ставший впоследствии крупнейшим ученым, доктором наук, академиком АН РК, вице-президентом Академии наук Казахстана.</a:t>
            </a:r>
          </a:p>
        </p:txBody>
      </p:sp>
      <p:pic>
        <p:nvPicPr>
          <p:cNvPr id="6" name="Рисунок 5"/>
          <p:cNvPicPr>
            <a:picLocks noChangeAspect="1"/>
          </p:cNvPicPr>
          <p:nvPr/>
        </p:nvPicPr>
        <p:blipFill>
          <a:blip r:embed="rId2"/>
          <a:stretch>
            <a:fillRect/>
          </a:stretch>
        </p:blipFill>
        <p:spPr>
          <a:xfrm>
            <a:off x="152400" y="88900"/>
            <a:ext cx="1790700" cy="19227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3570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anim calcmode="lin" valueType="num">
                                      <p:cBhvr>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750"/>
                                        <p:tgtEl>
                                          <p:spTgt spid="3">
                                            <p:txEl>
                                              <p:pRg st="1" end="1"/>
                                            </p:txEl>
                                          </p:spTgt>
                                        </p:tgtEl>
                                      </p:cBhvr>
                                    </p:animEffect>
                                    <p:anim calcmode="lin" valueType="num">
                                      <p:cBhvr>
                                        <p:cTn id="18"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42"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750"/>
                                        <p:tgtEl>
                                          <p:spTgt spid="3">
                                            <p:txEl>
                                              <p:pRg st="2" end="2"/>
                                            </p:txEl>
                                          </p:spTgt>
                                        </p:tgtEl>
                                      </p:cBhvr>
                                    </p:animEffect>
                                    <p:anim calcmode="lin" valueType="num">
                                      <p:cBhvr>
                                        <p:cTn id="24"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 presetClass="entr" presetSubtype="0" fill="hold" nodeType="afterEffect">
                                  <p:stCondLst>
                                    <p:cond delay="0"/>
                                  </p:stCondLst>
                                  <p:childTnLst>
                                    <p:set>
                                      <p:cBhvr>
                                        <p:cTn id="28" dur="1" fill="hold">
                                          <p:stCondLst>
                                            <p:cond delay="7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След самолета">
  <a:themeElements>
    <a:clrScheme name="След самолета">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След самолета">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ед самолета">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След самолета</Template>
  <TotalTime>17531007</TotalTime>
  <Words>3007</Words>
  <Application>Microsoft Office PowerPoint</Application>
  <PresentationFormat>Широкоэкранный</PresentationFormat>
  <Paragraphs>116</Paragraphs>
  <Slides>33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33</vt:i4>
      </vt:variant>
    </vt:vector>
  </HeadingPairs>
  <TitlesOfParts>
    <vt:vector size="39" baseType="lpstr">
      <vt:lpstr>Arial</vt:lpstr>
      <vt:lpstr>Century Gothic</vt:lpstr>
      <vt:lpstr>Gabriola</vt:lpstr>
      <vt:lpstr>Segoe Script</vt:lpstr>
      <vt:lpstr>Times New Roman</vt:lpstr>
      <vt:lpstr>След самолета</vt:lpstr>
      <vt:lpstr>       Разрешите представить - Капитан животного мира – Максим Зверев  </vt:lpstr>
      <vt:lpstr>Зверев Максим Дмитриевич (1896 – 1996)</vt:lpstr>
      <vt:lpstr>прозаик, публицист,  ученый-зоолог</vt:lpstr>
      <vt:lpstr>Юность будущего писателя</vt:lpstr>
      <vt:lpstr>Образование </vt:lpstr>
      <vt:lpstr>Семья зверевых</vt:lpstr>
      <vt:lpstr>Очарован Алматой</vt:lpstr>
      <vt:lpstr>Трудовой стаж </vt:lpstr>
      <vt:lpstr>Первые пробы</vt:lpstr>
      <vt:lpstr> ГУЛАГ </vt:lpstr>
      <vt:lpstr>Простое везение и удача</vt:lpstr>
      <vt:lpstr>25 лет в науке</vt:lpstr>
      <vt:lpstr>Великая Отечественная война </vt:lpstr>
      <vt:lpstr>родовое гнездо</vt:lpstr>
      <vt:lpstr>Критерии должностей</vt:lpstr>
      <vt:lpstr>Лик земли</vt:lpstr>
      <vt:lpstr>Жизнь в Алма-Ате</vt:lpstr>
      <vt:lpstr>Максим Зверев – личность легендарная для Казахстана</vt:lpstr>
      <vt:lpstr>Презентация PowerPoint</vt:lpstr>
      <vt:lpstr>викторина</vt:lpstr>
      <vt:lpstr>Презентация PowerPoint</vt:lpstr>
      <vt:lpstr>Произведения: </vt:lpstr>
      <vt:lpstr>Презентация PowerPoint</vt:lpstr>
      <vt:lpstr>Презентация PowerPoint</vt:lpstr>
      <vt:lpstr>Презентация PowerPoint</vt:lpstr>
      <vt:lpstr> Награды, медали  </vt:lpstr>
      <vt:lpstr>Не дожив до 100 лет</vt:lpstr>
      <vt:lpstr>Ольга Демченко — внучка Максима Зверева</vt:lpstr>
      <vt:lpstr>Природа — наше спасение и главная медитация</vt:lpstr>
      <vt:lpstr>Жизнь со смыслом</vt:lpstr>
      <vt:lpstr>память</vt:lpstr>
      <vt:lpstr>К 125-летию Максима Дмитриевича Зверева</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«Разрешите представить - Капитан животного мира – Максим Зверев»</dc:title>
  <dc:creator>Пользователь</dc:creator>
  <cp:lastModifiedBy>Пользователь</cp:lastModifiedBy>
  <cp:revision>49</cp:revision>
  <dcterms:created xsi:type="dcterms:W3CDTF">2009-09-21T23:55:52Z</dcterms:created>
  <dcterms:modified xsi:type="dcterms:W3CDTF">2020-11-30T11:03:46Z</dcterms:modified>
</cp:coreProperties>
</file>