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4047" y="2914190"/>
            <a:ext cx="5958916" cy="1204306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инновационных технологий на уроках русского языка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965465"/>
            <a:ext cx="5184575" cy="864096"/>
          </a:xfrm>
        </p:spPr>
        <p:txBody>
          <a:bodyPr>
            <a:noAutofit/>
          </a:bodyPr>
          <a:lstStyle/>
          <a:p>
            <a:pPr algn="r"/>
            <a:r>
              <a:rPr lang="ru-RU" sz="1600" b="1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pPr algn="r"/>
            <a:r>
              <a:rPr lang="ru-RU" sz="1600" b="1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Шевчук </a:t>
            </a:r>
            <a:r>
              <a:rPr lang="ru-RU" sz="1600" b="1" spc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софья</a:t>
            </a:r>
            <a:r>
              <a:rPr lang="ru-RU" sz="1600" b="1" spc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  <a:endParaRPr lang="ru-RU" sz="1600" b="1" spc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6632"/>
            <a:ext cx="8604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«Средняя общеобразовательная профильная школа № 36 экологического направления»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г.Павлодар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bs.twimg.com/profile_images/960210671454449665/80eW8E-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69343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5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nicepng.com/png/detail/98-988132_creative-brain-clipart-png-creative-brain-vector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44824"/>
            <a:ext cx="2259037" cy="20882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4005064"/>
            <a:ext cx="288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нетрадиционные уроки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1259632" y="1340768"/>
            <a:ext cx="1872208" cy="648072"/>
          </a:xfrm>
          <a:prstGeom prst="cloudCallout">
            <a:avLst>
              <a:gd name="adj1" fmla="val 58533"/>
              <a:gd name="adj2" fmla="val 6837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урок-семинар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0" y="1988840"/>
            <a:ext cx="1944216" cy="864096"/>
          </a:xfrm>
          <a:prstGeom prst="cloudCallout">
            <a:avLst>
              <a:gd name="adj1" fmla="val 115853"/>
              <a:gd name="adj2" fmla="val 1510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урок-лекция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467544" y="3140968"/>
            <a:ext cx="1800200" cy="720080"/>
          </a:xfrm>
          <a:prstGeom prst="cloudCallout">
            <a:avLst>
              <a:gd name="adj1" fmla="val 107740"/>
              <a:gd name="adj2" fmla="val -5390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урок-беседа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7164288" y="116632"/>
            <a:ext cx="1979712" cy="1368152"/>
          </a:xfrm>
          <a:prstGeom prst="cloudCallout">
            <a:avLst>
              <a:gd name="adj1" fmla="val -150392"/>
              <a:gd name="adj2" fmla="val 12515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Урок-практикум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5076056" y="0"/>
            <a:ext cx="2088232" cy="908720"/>
          </a:xfrm>
          <a:prstGeom prst="cloudCallout">
            <a:avLst>
              <a:gd name="adj1" fmla="val -45876"/>
              <a:gd name="adj2" fmla="val 21448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Урок-экскурсия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2411760" y="116632"/>
            <a:ext cx="2592288" cy="864096"/>
          </a:xfrm>
          <a:prstGeom prst="cloudCallout">
            <a:avLst>
              <a:gd name="adj1" fmla="val 17197"/>
              <a:gd name="adj2" fmla="val 1899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урок-исследование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539552" y="260648"/>
            <a:ext cx="1512168" cy="864096"/>
          </a:xfrm>
          <a:prstGeom prst="cloudCallout">
            <a:avLst>
              <a:gd name="adj1" fmla="val 159946"/>
              <a:gd name="adj2" fmla="val 14517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урок-игра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611560" y="4149080"/>
            <a:ext cx="1512168" cy="720080"/>
          </a:xfrm>
          <a:prstGeom prst="cloudCallout">
            <a:avLst>
              <a:gd name="adj1" fmla="val 130341"/>
              <a:gd name="adj2" fmla="val -14385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Урок-КВН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7308304" y="1700808"/>
            <a:ext cx="1835696" cy="1296144"/>
          </a:xfrm>
          <a:prstGeom prst="cloudCallout">
            <a:avLst>
              <a:gd name="adj1" fmla="val -157298"/>
              <a:gd name="adj2" fmla="val 2428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урок- защита проекта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7668344" y="3284984"/>
            <a:ext cx="1475656" cy="864096"/>
          </a:xfrm>
          <a:prstGeom prst="cloudCallout">
            <a:avLst>
              <a:gd name="adj1" fmla="val -240123"/>
              <a:gd name="adj2" fmla="val -8410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урок-диспут</a:t>
            </a:r>
          </a:p>
        </p:txBody>
      </p:sp>
      <p:sp>
        <p:nvSpPr>
          <p:cNvPr id="15" name="Выноска-облако 14"/>
          <p:cNvSpPr/>
          <p:nvPr/>
        </p:nvSpPr>
        <p:spPr>
          <a:xfrm>
            <a:off x="6372200" y="4293096"/>
            <a:ext cx="2520280" cy="792088"/>
          </a:xfrm>
          <a:prstGeom prst="cloudCallout">
            <a:avLst>
              <a:gd name="adj1" fmla="val -100199"/>
              <a:gd name="adj2" fmla="val -14553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урок-конференция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0501">
            <a:off x="213503" y="353602"/>
            <a:ext cx="234654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fsd.multiurok.ru/html/2017/07/24/s_597610efa7c2d/664185_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591">
            <a:off x="6199054" y="433143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1110951/pub_5c05266b51823903ece51698_5c0527232c5a9503d91b32c0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2656227" cy="15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резентация по русскому языку&amp;quot; Урок -&amp;quot;Путешествие в страну русского языка&amp;quot;  2 клас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564904"/>
            <a:ext cx="3072342" cy="2304256"/>
          </a:xfrm>
          <a:prstGeom prst="rect">
            <a:avLst/>
          </a:prstGeom>
          <a:noFill/>
        </p:spPr>
      </p:pic>
      <p:pic>
        <p:nvPicPr>
          <p:cNvPr id="1030" name="Picture 6" descr="Урок -зачет &amp;quot;Имя существительное&amp;quot; - русский язык, презентац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564904"/>
            <a:ext cx="3096344" cy="2322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047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Урок-дискуссия о нормах русского язы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Урок-дискуссия о нормах русского язы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2917329" cy="24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378151" cy="202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https://unimind.com.ua/images/o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20888"/>
            <a:ext cx="3243908" cy="215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2.infourok.ru/uploads/ex/09ef/000107d6-480c5219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360373" cy="2520280"/>
          </a:xfrm>
          <a:prstGeom prst="rect">
            <a:avLst/>
          </a:prstGeom>
          <a:noFill/>
        </p:spPr>
      </p:pic>
      <p:pic>
        <p:nvPicPr>
          <p:cNvPr id="25604" name="Picture 4" descr="https://fsd.kopilkaurokov.ru/uploads/user_file_551123325b42c/img_user_file_551123325b42c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20888"/>
            <a:ext cx="3168352" cy="2376264"/>
          </a:xfrm>
          <a:prstGeom prst="rect">
            <a:avLst/>
          </a:prstGeom>
          <a:noFill/>
        </p:spPr>
      </p:pic>
      <p:pic>
        <p:nvPicPr>
          <p:cNvPr id="25606" name="Picture 6" descr="https://fs.znanio.ru/methodology/images/3d/93/3d936962e06b0a9b5d12be2c1940667eecc5a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-99392"/>
            <a:ext cx="2595110" cy="3672408"/>
          </a:xfrm>
          <a:prstGeom prst="rect">
            <a:avLst/>
          </a:prstGeom>
          <a:noFill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04864"/>
            <a:ext cx="2830662" cy="169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221260" cy="168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s://www.maam.ru/upload/blogs/detsad-95778-1402482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8680"/>
            <a:ext cx="2785970" cy="2088232"/>
          </a:xfrm>
          <a:prstGeom prst="rect">
            <a:avLst/>
          </a:prstGeom>
          <a:noFill/>
        </p:spPr>
      </p:pic>
      <p:pic>
        <p:nvPicPr>
          <p:cNvPr id="26630" name="Picture 6" descr="https://ds01.infourok.ru/uploads/ex/0ca5/000081d4-7c27d31e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6872"/>
            <a:ext cx="2400266" cy="1800200"/>
          </a:xfrm>
          <a:prstGeom prst="rect">
            <a:avLst/>
          </a:prstGeom>
          <a:noFill/>
        </p:spPr>
      </p:pic>
      <p:pic>
        <p:nvPicPr>
          <p:cNvPr id="26632" name="Picture 8" descr="https://ds04.infourok.ru/uploads/ex/0e71/000bf550-093a6dcd/im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492896"/>
            <a:ext cx="2784309" cy="2088232"/>
          </a:xfrm>
          <a:prstGeom prst="rect">
            <a:avLst/>
          </a:prstGeom>
          <a:noFill/>
        </p:spPr>
      </p:pic>
      <p:pic>
        <p:nvPicPr>
          <p:cNvPr id="26634" name="Picture 10" descr="https://ds03.infourok.ru/uploads/ex/05fd/00066e9c-c6942948/img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88640"/>
            <a:ext cx="2880319" cy="2160240"/>
          </a:xfrm>
          <a:prstGeom prst="rect">
            <a:avLst/>
          </a:prstGeom>
          <a:noFill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348880"/>
            <a:ext cx="299134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4.infourok.ru/uploads/ex/1316/000e1cd5-6afc1093/hello_html_m7342e23e.jpg"/>
          <p:cNvPicPr>
            <a:picLocks noChangeAspect="1" noChangeArrowheads="1"/>
          </p:cNvPicPr>
          <p:nvPr/>
        </p:nvPicPr>
        <p:blipFill>
          <a:blip r:embed="rId2" cstate="print"/>
          <a:srcRect t="4167"/>
          <a:stretch>
            <a:fillRect/>
          </a:stretch>
        </p:blipFill>
        <p:spPr bwMode="auto">
          <a:xfrm>
            <a:off x="323529" y="332656"/>
            <a:ext cx="2473704" cy="2304256"/>
          </a:xfrm>
          <a:prstGeom prst="rect">
            <a:avLst/>
          </a:prstGeom>
          <a:noFill/>
        </p:spPr>
      </p:pic>
      <p:pic>
        <p:nvPicPr>
          <p:cNvPr id="27652" name="Picture 4" descr="https://ds04.infourok.ru/uploads/ex/07e2/0001dca1-f52066b0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608511" cy="2592288"/>
          </a:xfrm>
          <a:prstGeom prst="rect">
            <a:avLst/>
          </a:prstGeom>
          <a:noFill/>
        </p:spPr>
      </p:pic>
      <p:pic>
        <p:nvPicPr>
          <p:cNvPr id="27654" name="Picture 6" descr="https://fsd.multiurok.ru/html/2017/02/17/s_58a6eaa44b6de/img_s564614_8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32656"/>
            <a:ext cx="3072341" cy="2304256"/>
          </a:xfrm>
          <a:prstGeom prst="rect">
            <a:avLst/>
          </a:prstGeom>
          <a:noFill/>
        </p:spPr>
      </p:pic>
      <p:pic>
        <p:nvPicPr>
          <p:cNvPr id="27656" name="Picture 8" descr="https://ru.brainerbro.com/tpl/images/3736/1741/22d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8396" y="188640"/>
            <a:ext cx="2162402" cy="2880320"/>
          </a:xfrm>
          <a:prstGeom prst="rect">
            <a:avLst/>
          </a:prstGeom>
          <a:noFill/>
        </p:spPr>
      </p:pic>
      <p:pic>
        <p:nvPicPr>
          <p:cNvPr id="27658" name="Picture 10" descr="https://mogu-pisat.ru/upload/medialibrary/b69/%D1%81%D1%85%D0%B5%D0%BC%D0%B0%20%D1%81%D0%B8%D1%82%D0%B4%D0%B8%D0%BA%D0%BE%D0%B2%D0%BE%D0%B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996952"/>
            <a:ext cx="2572457" cy="3608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9974" y="2325901"/>
            <a:ext cx="5648623" cy="1204306"/>
          </a:xfrm>
        </p:spPr>
        <p:txBody>
          <a:bodyPr/>
          <a:lstStyle/>
          <a:p>
            <a:r>
              <a:rPr lang="ru-RU" dirty="0"/>
              <a:t>Спасибо за внимание!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5/image029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18725"/>
            <a:ext cx="475252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836710"/>
            <a:ext cx="5904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урок интересным, ярким?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увлечь ребят своим предметом?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на уроке ситуацию успеха для каждого ученика?</a:t>
            </a:r>
          </a:p>
        </p:txBody>
      </p:sp>
    </p:spTree>
    <p:extLst>
      <p:ext uri="{BB962C8B-B14F-4D97-AF65-F5344CB8AC3E}">
        <p14:creationId xmlns:p14="http://schemas.microsoft.com/office/powerpoint/2010/main" val="173884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cpaexchange.ru/Content/UploadedFiles/b2d1mrmg.ti3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12" y="1412776"/>
            <a:ext cx="4448088" cy="25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4030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Инновационное обучение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англ.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нововведение) – новый подход к обучению, включающий в себя личностный подход, фундаментальность образования, творческое начало, профессионализм, использование новейших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53133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3501008"/>
            <a:ext cx="55081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 целями определяются и задачи инновационного обучения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оптимизация учебно-воспитательного процесса;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обстановки сотрудничества ученика и учителя;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долговременной положительной мотивации к обучению;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тщательный отбор материала и способов его подачи.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803"/>
            <a:ext cx="5275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инновационного обучения являются: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интеллектуальных, коммуникативных, лингвистических и творческих способностей учащихся;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личностных качеств учащихся;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умений, влияющих на учебно-познавательную деятельность и переход на уровень продуктивного творчества;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ключевых компетентностей учащихся.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"/>
          <a:stretch/>
        </p:blipFill>
        <p:spPr bwMode="auto">
          <a:xfrm>
            <a:off x="6803850" y="840509"/>
            <a:ext cx="21817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09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2791396" cy="274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5436096" y="332656"/>
            <a:ext cx="2880320" cy="1296144"/>
          </a:xfrm>
          <a:prstGeom prst="cloudCallout">
            <a:avLst>
              <a:gd name="adj1" fmla="val -49263"/>
              <a:gd name="adj2" fmla="val 951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Развивающее обучение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6732240" y="1772816"/>
            <a:ext cx="2249164" cy="1218589"/>
          </a:xfrm>
          <a:prstGeom prst="cloudCallout">
            <a:avLst>
              <a:gd name="adj1" fmla="val -97289"/>
              <a:gd name="adj2" fmla="val 1546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Проблемное обучение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5436096" y="3501008"/>
            <a:ext cx="3096344" cy="1512168"/>
          </a:xfrm>
          <a:prstGeom prst="cloudCallout">
            <a:avLst>
              <a:gd name="adj1" fmla="val -49483"/>
              <a:gd name="adj2" fmla="val -674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критического мышления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827584" y="3789040"/>
            <a:ext cx="2880320" cy="1224136"/>
          </a:xfrm>
          <a:prstGeom prst="cloudCallout">
            <a:avLst>
              <a:gd name="adj1" fmla="val 38396"/>
              <a:gd name="adj2" fmla="val -10672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Технология «метод проектов»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0" y="2246415"/>
            <a:ext cx="3131840" cy="1110577"/>
          </a:xfrm>
          <a:prstGeom prst="cloudCallout">
            <a:avLst>
              <a:gd name="adj1" fmla="val 61071"/>
              <a:gd name="adj2" fmla="val -321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Информационные технологии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0" y="332656"/>
            <a:ext cx="3995936" cy="1512168"/>
          </a:xfrm>
          <a:prstGeom prst="cloudCallout">
            <a:avLst>
              <a:gd name="adj1" fmla="val 61964"/>
              <a:gd name="adj2" fmla="val 4986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Дифференцированный подход к обучению</a:t>
            </a:r>
          </a:p>
        </p:txBody>
      </p:sp>
    </p:spTree>
    <p:extLst>
      <p:ext uri="{BB962C8B-B14F-4D97-AF65-F5344CB8AC3E}">
        <p14:creationId xmlns:p14="http://schemas.microsoft.com/office/powerpoint/2010/main" val="50349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e7/70/8f/e7708fe482bf47b9b8a2123b9d3a76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3838949" cy="19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0" y="116632"/>
            <a:ext cx="2915816" cy="1107504"/>
          </a:xfrm>
          <a:prstGeom prst="cloudCallout">
            <a:avLst>
              <a:gd name="adj1" fmla="val 70692"/>
              <a:gd name="adj2" fmla="val 23398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ассоциативный ряд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2915816" y="0"/>
            <a:ext cx="2448272" cy="1224136"/>
          </a:xfrm>
          <a:prstGeom prst="cloudCallout">
            <a:avLst>
              <a:gd name="adj1" fmla="val -32539"/>
              <a:gd name="adj2" fmla="val 22973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опорный конспект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5508104" y="0"/>
            <a:ext cx="2160240" cy="1224136"/>
          </a:xfrm>
          <a:prstGeom prst="cloudCallout">
            <a:avLst>
              <a:gd name="adj1" fmla="val -87169"/>
              <a:gd name="adj2" fmla="val 23419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мозговая атака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6588224" y="1412776"/>
            <a:ext cx="2448272" cy="1008112"/>
          </a:xfrm>
          <a:prstGeom prst="cloudCallout">
            <a:avLst>
              <a:gd name="adj1" fmla="val -95531"/>
              <a:gd name="adj2" fmla="val 12748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групповая дискуссия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7236296" y="2636912"/>
            <a:ext cx="1800200" cy="864096"/>
          </a:xfrm>
          <a:prstGeom prst="cloudCallout">
            <a:avLst>
              <a:gd name="adj1" fmla="val -112566"/>
              <a:gd name="adj2" fmla="val 356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синквейн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7668344" y="3789040"/>
            <a:ext cx="1368152" cy="936104"/>
          </a:xfrm>
          <a:prstGeom prst="cloudCallout">
            <a:avLst>
              <a:gd name="adj1" fmla="val -151510"/>
              <a:gd name="adj2" fmla="val -5850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эссе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20026" y="1405274"/>
            <a:ext cx="2232248" cy="871598"/>
          </a:xfrm>
          <a:prstGeom prst="cloudCallout">
            <a:avLst>
              <a:gd name="adj1" fmla="val 91052"/>
              <a:gd name="adj2" fmla="val 14778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ключевые термины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179512" y="2420888"/>
            <a:ext cx="2736304" cy="1224136"/>
          </a:xfrm>
          <a:prstGeom prst="cloudCallout">
            <a:avLst>
              <a:gd name="adj1" fmla="val 33394"/>
              <a:gd name="adj2" fmla="val 6696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перепутанные логические цепочки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89756" y="4041480"/>
            <a:ext cx="2826060" cy="981527"/>
          </a:xfrm>
          <a:prstGeom prst="cloudCallout">
            <a:avLst>
              <a:gd name="adj1" fmla="val 39712"/>
              <a:gd name="adj2" fmla="val -6125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дидактические игры</a:t>
            </a:r>
          </a:p>
        </p:txBody>
      </p:sp>
    </p:spTree>
    <p:extLst>
      <p:ext uri="{BB962C8B-B14F-4D97-AF65-F5344CB8AC3E}">
        <p14:creationId xmlns:p14="http://schemas.microsoft.com/office/powerpoint/2010/main" val="214152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Эссе</a:t>
            </a:r>
            <a:r>
              <a:rPr lang="ru-RU" dirty="0"/>
              <a:t> – прозаическое сочинение небольшого объёма и свободной композиции.</a:t>
            </a:r>
          </a:p>
          <a:p>
            <a:r>
              <a:rPr lang="ru-RU" dirty="0"/>
              <a:t>Главное правило свободного письма – не останавливаться, не перечитывать, не исправлять. 5-минутное эссе обычно применяется в конце занятия, чтобы помочь учащимся подытожить свои знания по изученной теме.</a:t>
            </a:r>
          </a:p>
        </p:txBody>
      </p:sp>
      <p:pic>
        <p:nvPicPr>
          <p:cNvPr id="1028" name="Picture 4" descr="https://my-dict.ru/media/q/2021/06/07/608f4ad8b03bbf1f00375788/0_608fe4cfe4da53.71132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4320481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Кластер</a:t>
            </a:r>
            <a:r>
              <a:rPr lang="kk-KZ" dirty="0"/>
              <a:t>-это способ графической организации материала, позволяющий сделать наглядными те мыслительные процессы, которые происходят при погружении в ту или иную тему. </a:t>
            </a: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62128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Синквейн</a:t>
            </a:r>
            <a:r>
              <a:rPr lang="ru-RU" b="1" dirty="0"/>
              <a:t> </a:t>
            </a:r>
            <a:r>
              <a:rPr lang="ru-RU" dirty="0"/>
              <a:t>— это игровая форма обучения, суть которой состоит в необходимости написать нерифмованный стих на заданную тему.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73" y="1052736"/>
            <a:ext cx="6226646" cy="355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309</TotalTime>
  <Words>307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Franklin Gothic Book</vt:lpstr>
      <vt:lpstr>Franklin Gothic Medium</vt:lpstr>
      <vt:lpstr>Times New Roman</vt:lpstr>
      <vt:lpstr>Wingdings</vt:lpstr>
      <vt:lpstr>Углы</vt:lpstr>
      <vt:lpstr>Применение инновационных технологий на уроках русского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инновационных технологий на уроках русского языка</dc:title>
  <dc:creator>User</dc:creator>
  <cp:lastModifiedBy>Пользователь</cp:lastModifiedBy>
  <cp:revision>33</cp:revision>
  <dcterms:created xsi:type="dcterms:W3CDTF">2021-12-23T08:30:20Z</dcterms:created>
  <dcterms:modified xsi:type="dcterms:W3CDTF">2022-04-19T03:28:14Z</dcterms:modified>
</cp:coreProperties>
</file>