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434" autoAdjust="0"/>
  </p:normalViewPr>
  <p:slideViewPr>
    <p:cSldViewPr snapToGrid="0">
      <p:cViewPr varScale="1">
        <p:scale>
          <a:sx n="82" d="100"/>
          <a:sy n="82" d="100"/>
        </p:scale>
        <p:origin x="307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2A04F-B171-4FEE-B910-801893E50E2E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F88AC-0E03-4BCB-A154-B016C7458D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332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2A04F-B171-4FEE-B910-801893E50E2E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F88AC-0E03-4BCB-A154-B016C7458D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160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2A04F-B171-4FEE-B910-801893E50E2E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F88AC-0E03-4BCB-A154-B016C7458D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8295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2A04F-B171-4FEE-B910-801893E50E2E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F88AC-0E03-4BCB-A154-B016C7458D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856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2A04F-B171-4FEE-B910-801893E50E2E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F88AC-0E03-4BCB-A154-B016C7458D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601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2A04F-B171-4FEE-B910-801893E50E2E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F88AC-0E03-4BCB-A154-B016C7458D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900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2A04F-B171-4FEE-B910-801893E50E2E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F88AC-0E03-4BCB-A154-B016C7458D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31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2A04F-B171-4FEE-B910-801893E50E2E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F88AC-0E03-4BCB-A154-B016C7458D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387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2A04F-B171-4FEE-B910-801893E50E2E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F88AC-0E03-4BCB-A154-B016C7458D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3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2A04F-B171-4FEE-B910-801893E50E2E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F88AC-0E03-4BCB-A154-B016C7458D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8482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2A04F-B171-4FEE-B910-801893E50E2E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F88AC-0E03-4BCB-A154-B016C7458D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7191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02A04F-B171-4FEE-B910-801893E50E2E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4F88AC-0E03-4BCB-A154-B016C7458D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833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pinimg.com/236x/09/e4/0e/09e40ea7146a7da0047978786c9f66a4.jpg?nii=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144192" y="1169811"/>
            <a:ext cx="9153553" cy="68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49580" y="180106"/>
            <a:ext cx="47852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B050"/>
                </a:solidFill>
                <a:latin typeface="Arial Black" panose="020B0A04020102020204" pitchFamily="34" charset="0"/>
              </a:rPr>
              <a:t>ЛИЧНАЯ КАРТА ПРЕДСТАВИТЕЛЯ </a:t>
            </a:r>
          </a:p>
          <a:p>
            <a:r>
              <a:rPr lang="ru-RU" dirty="0">
                <a:solidFill>
                  <a:srgbClr val="00B050"/>
                </a:solidFill>
                <a:latin typeface="Arial Black" panose="020B0A04020102020204" pitchFamily="34" charset="0"/>
              </a:rPr>
              <a:t>     ШКОЛЬНОГО ПАРЛАМЕНТА</a:t>
            </a:r>
          </a:p>
          <a:p>
            <a:r>
              <a:rPr lang="ru-RU" dirty="0">
                <a:solidFill>
                  <a:srgbClr val="00B050"/>
                </a:solidFill>
                <a:latin typeface="Arial Black" panose="020B0A04020102020204" pitchFamily="34" charset="0"/>
              </a:rPr>
              <a:t>                   «</a:t>
            </a:r>
            <a:r>
              <a:rPr lang="kk-KZ" dirty="0">
                <a:solidFill>
                  <a:srgbClr val="00B050"/>
                </a:solidFill>
                <a:latin typeface="Arial Black" panose="020B0A04020102020204" pitchFamily="34" charset="0"/>
              </a:rPr>
              <a:t>БІРЛІК</a:t>
            </a:r>
            <a:r>
              <a:rPr lang="ru-RU" dirty="0">
                <a:solidFill>
                  <a:srgbClr val="00B050"/>
                </a:solidFill>
                <a:latin typeface="Arial Black" panose="020B0A04020102020204" pitchFamily="34" charset="0"/>
              </a:rPr>
              <a:t>»</a:t>
            </a:r>
          </a:p>
        </p:txBody>
      </p:sp>
      <p:pic>
        <p:nvPicPr>
          <p:cNvPr id="5" name="Рисунок 4"/>
          <p:cNvPicPr/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4085" t="16181" r="12407" b="12226"/>
          <a:stretch/>
        </p:blipFill>
        <p:spPr bwMode="auto">
          <a:xfrm>
            <a:off x="5020825" y="773173"/>
            <a:ext cx="1714039" cy="1633149"/>
          </a:xfrm>
          <a:prstGeom prst="ellipse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85750" y="266700"/>
            <a:ext cx="1533525" cy="23050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84045" y="2584618"/>
            <a:ext cx="368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u="sng" dirty="0" err="1">
                <a:solidFill>
                  <a:srgbClr val="00B050"/>
                </a:solidFill>
              </a:rPr>
              <a:t>Ф.И.учащегося</a:t>
            </a:r>
            <a:r>
              <a:rPr lang="ru-RU" dirty="0">
                <a:solidFill>
                  <a:srgbClr val="0070C0"/>
                </a:solidFill>
              </a:rPr>
              <a:t>         Нуриева Карина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4045" y="2935048"/>
            <a:ext cx="2764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u="sng" dirty="0">
                <a:solidFill>
                  <a:srgbClr val="00B050"/>
                </a:solidFill>
              </a:rPr>
              <a:t>Класс    </a:t>
            </a:r>
            <a:r>
              <a:rPr lang="ru-RU" dirty="0">
                <a:solidFill>
                  <a:srgbClr val="00B050"/>
                </a:solidFill>
              </a:rPr>
              <a:t>             </a:t>
            </a:r>
            <a:r>
              <a:rPr lang="ru-RU" dirty="0">
                <a:solidFill>
                  <a:srgbClr val="0070C0"/>
                </a:solidFill>
              </a:rPr>
              <a:t>         11 «А»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4045" y="3777156"/>
            <a:ext cx="3270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u="sng" dirty="0">
                <a:solidFill>
                  <a:srgbClr val="00B050"/>
                </a:solidFill>
              </a:rPr>
              <a:t>Должность в ШП </a:t>
            </a:r>
            <a:r>
              <a:rPr lang="ru-RU" dirty="0">
                <a:solidFill>
                  <a:srgbClr val="00B050"/>
                </a:solidFill>
              </a:rPr>
              <a:t>     </a:t>
            </a:r>
            <a:r>
              <a:rPr lang="ru-RU" dirty="0">
                <a:solidFill>
                  <a:srgbClr val="0070C0"/>
                </a:solidFill>
              </a:rPr>
              <a:t> Президент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6944" y="4193069"/>
            <a:ext cx="6628225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u="sng" dirty="0">
                <a:solidFill>
                  <a:srgbClr val="00B050"/>
                </a:solidFill>
              </a:rPr>
              <a:t>Деятельность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>
                <a:solidFill>
                  <a:srgbClr val="0070C0"/>
                </a:solidFill>
              </a:rPr>
              <a:t> руководит деятельностью Парламента и несёт</a:t>
            </a:r>
          </a:p>
          <a:p>
            <a:pPr algn="just">
              <a:lnSpc>
                <a:spcPct val="150000"/>
              </a:lnSpc>
            </a:pPr>
            <a:r>
              <a:rPr lang="ru-RU" dirty="0">
                <a:solidFill>
                  <a:srgbClr val="0070C0"/>
                </a:solidFill>
              </a:rPr>
              <a:t>                           персональную ответственность за выполнение</a:t>
            </a:r>
          </a:p>
          <a:p>
            <a:pPr algn="just">
              <a:lnSpc>
                <a:spcPct val="150000"/>
              </a:lnSpc>
            </a:pPr>
            <a:r>
              <a:rPr lang="ru-RU" dirty="0">
                <a:solidFill>
                  <a:srgbClr val="0070C0"/>
                </a:solidFill>
              </a:rPr>
              <a:t>                           возложенных на него задач и осуществление</a:t>
            </a:r>
          </a:p>
          <a:p>
            <a:pPr algn="just">
              <a:lnSpc>
                <a:spcPct val="150000"/>
              </a:lnSpc>
            </a:pPr>
            <a:r>
              <a:rPr lang="ru-RU" dirty="0">
                <a:solidFill>
                  <a:srgbClr val="0070C0"/>
                </a:solidFill>
              </a:rPr>
              <a:t>                            им своих функций: распределяет обязанности</a:t>
            </a:r>
          </a:p>
          <a:p>
            <a:pPr algn="just">
              <a:lnSpc>
                <a:spcPct val="150000"/>
              </a:lnSpc>
            </a:pPr>
            <a:r>
              <a:rPr lang="ru-RU" dirty="0">
                <a:solidFill>
                  <a:srgbClr val="0070C0"/>
                </a:solidFill>
              </a:rPr>
              <a:t>                           между своими заместителями, лидерами фракций</a:t>
            </a:r>
          </a:p>
          <a:p>
            <a:pPr algn="just">
              <a:lnSpc>
                <a:spcPct val="150000"/>
              </a:lnSpc>
            </a:pPr>
            <a:r>
              <a:rPr lang="ru-RU" dirty="0">
                <a:solidFill>
                  <a:srgbClr val="0070C0"/>
                </a:solidFill>
              </a:rPr>
              <a:t>                           и координирует их деятельность; </a:t>
            </a:r>
          </a:p>
          <a:p>
            <a:pPr algn="just">
              <a:lnSpc>
                <a:spcPct val="150000"/>
              </a:lnSpc>
            </a:pPr>
            <a:r>
              <a:rPr lang="ru-RU" dirty="0">
                <a:solidFill>
                  <a:srgbClr val="0070C0"/>
                </a:solidFill>
              </a:rPr>
              <a:t>                           при выполнении своих обязанностей </a:t>
            </a:r>
          </a:p>
          <a:p>
            <a:pPr algn="just">
              <a:lnSpc>
                <a:spcPct val="150000"/>
              </a:lnSpc>
            </a:pPr>
            <a:r>
              <a:rPr lang="ru-RU" dirty="0">
                <a:solidFill>
                  <a:srgbClr val="0070C0"/>
                </a:solidFill>
              </a:rPr>
              <a:t>                           пользуется правами, предоставленными</a:t>
            </a:r>
          </a:p>
          <a:p>
            <a:pPr algn="just">
              <a:lnSpc>
                <a:spcPct val="150000"/>
              </a:lnSpc>
            </a:pPr>
            <a:r>
              <a:rPr lang="ru-RU" dirty="0">
                <a:solidFill>
                  <a:srgbClr val="0070C0"/>
                </a:solidFill>
              </a:rPr>
              <a:t>                            руководством школы;</a:t>
            </a:r>
          </a:p>
          <a:p>
            <a:pPr algn="just">
              <a:lnSpc>
                <a:spcPct val="150000"/>
              </a:lnSpc>
            </a:pPr>
            <a:r>
              <a:rPr lang="kk-KZ" dirty="0">
                <a:solidFill>
                  <a:srgbClr val="0070C0"/>
                </a:solidFill>
              </a:rPr>
              <a:t>                            служит примером для всех обучающихся школы.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4045" y="3361243"/>
            <a:ext cx="3721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u="sng" dirty="0">
                <a:solidFill>
                  <a:srgbClr val="00B050"/>
                </a:solidFill>
              </a:rPr>
              <a:t>Дата рождения</a:t>
            </a:r>
            <a:r>
              <a:rPr lang="ru-RU" dirty="0">
                <a:solidFill>
                  <a:srgbClr val="00B050"/>
                </a:solidFill>
              </a:rPr>
              <a:t>         </a:t>
            </a:r>
            <a:r>
              <a:rPr lang="kk-KZ" dirty="0">
                <a:solidFill>
                  <a:srgbClr val="0070C0"/>
                </a:solidFill>
              </a:rPr>
              <a:t>22.04.2005</a:t>
            </a:r>
            <a:r>
              <a:rPr lang="ru-RU" dirty="0">
                <a:solidFill>
                  <a:srgbClr val="0070C0"/>
                </a:solidFill>
              </a:rPr>
              <a:t> г.</a:t>
            </a:r>
            <a:r>
              <a:rPr lang="ru-RU" dirty="0">
                <a:solidFill>
                  <a:srgbClr val="00B050"/>
                </a:solidFill>
              </a:rPr>
              <a:t>      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79D1AA3-262C-4A47-2C1A-053A6A6261F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6" t="25773" r="24474" b="24429"/>
          <a:stretch/>
        </p:blipFill>
        <p:spPr>
          <a:xfrm>
            <a:off x="342649" y="513947"/>
            <a:ext cx="1419726" cy="179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736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s://i.pinimg.com/236x/09/e4/0e/09e40ea7146a7da0047978786c9f66a4.jpg?nii=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144192" y="1169811"/>
            <a:ext cx="9153553" cy="68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15527" y="57558"/>
            <a:ext cx="38010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B050"/>
                </a:solidFill>
                <a:latin typeface="Arial Black" panose="020B0A04020102020204" pitchFamily="34" charset="0"/>
              </a:rPr>
              <a:t>          ЛИЧНАЯ КАРТА </a:t>
            </a:r>
          </a:p>
          <a:p>
            <a:r>
              <a:rPr lang="ru-RU" dirty="0">
                <a:solidFill>
                  <a:srgbClr val="00B050"/>
                </a:solidFill>
                <a:latin typeface="Arial Black" panose="020B0A04020102020204" pitchFamily="34" charset="0"/>
              </a:rPr>
              <a:t>ШКОЛЬНОГО ПАРЛАМЕНТА</a:t>
            </a:r>
          </a:p>
          <a:p>
            <a:r>
              <a:rPr lang="ru-RU" dirty="0">
                <a:solidFill>
                  <a:srgbClr val="00B050"/>
                </a:solidFill>
                <a:latin typeface="Arial Black" panose="020B0A04020102020204" pitchFamily="34" charset="0"/>
              </a:rPr>
              <a:t>               «</a:t>
            </a:r>
            <a:r>
              <a:rPr lang="kk-KZ" dirty="0">
                <a:solidFill>
                  <a:srgbClr val="00B050"/>
                </a:solidFill>
                <a:latin typeface="Arial Black" panose="020B0A04020102020204" pitchFamily="34" charset="0"/>
              </a:rPr>
              <a:t>БІРЛІК</a:t>
            </a:r>
            <a:r>
              <a:rPr lang="ru-RU" dirty="0">
                <a:solidFill>
                  <a:srgbClr val="00B050"/>
                </a:solidFill>
                <a:latin typeface="Arial Black" panose="020B0A04020102020204" pitchFamily="34" charset="0"/>
              </a:rPr>
              <a:t>»</a:t>
            </a:r>
          </a:p>
        </p:txBody>
      </p:sp>
      <p:pic>
        <p:nvPicPr>
          <p:cNvPr id="5" name="Рисунок 4"/>
          <p:cNvPicPr/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4085" t="16181" r="12407" b="12226"/>
          <a:stretch/>
        </p:blipFill>
        <p:spPr bwMode="auto">
          <a:xfrm>
            <a:off x="4746918" y="809261"/>
            <a:ext cx="1714039" cy="1633149"/>
          </a:xfrm>
          <a:prstGeom prst="ellipse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85750" y="266700"/>
            <a:ext cx="1533525" cy="23050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84045" y="2821705"/>
            <a:ext cx="3547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u="sng" dirty="0" err="1">
                <a:solidFill>
                  <a:srgbClr val="00B050"/>
                </a:solidFill>
              </a:rPr>
              <a:t>Ф.И.учащегося</a:t>
            </a:r>
            <a:r>
              <a:rPr lang="ru-RU" dirty="0">
                <a:solidFill>
                  <a:srgbClr val="0070C0"/>
                </a:solidFill>
              </a:rPr>
              <a:t>       Хабиров  Раиль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4045" y="3349272"/>
            <a:ext cx="2658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u="sng" dirty="0">
                <a:solidFill>
                  <a:srgbClr val="00B050"/>
                </a:solidFill>
              </a:rPr>
              <a:t>Класс    </a:t>
            </a:r>
            <a:r>
              <a:rPr lang="ru-RU" dirty="0">
                <a:solidFill>
                  <a:srgbClr val="00B050"/>
                </a:solidFill>
              </a:rPr>
              <a:t>             </a:t>
            </a:r>
            <a:r>
              <a:rPr lang="ru-RU" dirty="0">
                <a:solidFill>
                  <a:srgbClr val="0070C0"/>
                </a:solidFill>
              </a:rPr>
              <a:t>          9 «Г»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7614" y="4526102"/>
            <a:ext cx="5953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u="sng" dirty="0">
                <a:solidFill>
                  <a:srgbClr val="00B050"/>
                </a:solidFill>
              </a:rPr>
              <a:t>Должность в ШП </a:t>
            </a:r>
            <a:r>
              <a:rPr lang="ru-RU" dirty="0">
                <a:solidFill>
                  <a:srgbClr val="00B050"/>
                </a:solidFill>
              </a:rPr>
              <a:t>     </a:t>
            </a:r>
            <a:r>
              <a:rPr lang="ru-RU" dirty="0">
                <a:solidFill>
                  <a:srgbClr val="0070C0"/>
                </a:solidFill>
              </a:rPr>
              <a:t> Лидер Фракции </a:t>
            </a:r>
            <a:r>
              <a:rPr lang="ru-RU" dirty="0" err="1">
                <a:solidFill>
                  <a:srgbClr val="0070C0"/>
                </a:solidFill>
              </a:rPr>
              <a:t>дебатного</a:t>
            </a:r>
            <a:r>
              <a:rPr lang="ru-RU" dirty="0">
                <a:solidFill>
                  <a:srgbClr val="0070C0"/>
                </a:solidFill>
              </a:rPr>
              <a:t> движения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68241" y="5070355"/>
            <a:ext cx="7201587" cy="41088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u="sng" dirty="0">
                <a:solidFill>
                  <a:srgbClr val="00B050"/>
                </a:solidFill>
              </a:rPr>
              <a:t>Деятельность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>
                <a:solidFill>
                  <a:srgbClr val="0070C0"/>
                </a:solidFill>
              </a:rPr>
              <a:t> координирует деятельность Комитета </a:t>
            </a:r>
            <a:r>
              <a:rPr lang="ru-RU" dirty="0" err="1">
                <a:solidFill>
                  <a:srgbClr val="0070C0"/>
                </a:solidFill>
              </a:rPr>
              <a:t>дебатного</a:t>
            </a:r>
            <a:endParaRPr lang="ru-RU" dirty="0">
              <a:solidFill>
                <a:srgbClr val="0070C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ru-RU" dirty="0">
                <a:solidFill>
                  <a:srgbClr val="0070C0"/>
                </a:solidFill>
              </a:rPr>
              <a:t>                          движения;</a:t>
            </a:r>
          </a:p>
          <a:p>
            <a:pPr algn="just">
              <a:lnSpc>
                <a:spcPct val="150000"/>
              </a:lnSpc>
            </a:pPr>
            <a:r>
              <a:rPr lang="ru-RU" dirty="0">
                <a:solidFill>
                  <a:srgbClr val="0070C0"/>
                </a:solidFill>
              </a:rPr>
              <a:t>                           участвует в организации школьных </a:t>
            </a:r>
            <a:r>
              <a:rPr lang="ru-RU" dirty="0" err="1">
                <a:solidFill>
                  <a:srgbClr val="0070C0"/>
                </a:solidFill>
              </a:rPr>
              <a:t>дебатных</a:t>
            </a:r>
            <a:r>
              <a:rPr lang="ru-RU" dirty="0">
                <a:solidFill>
                  <a:srgbClr val="0070C0"/>
                </a:solidFill>
              </a:rPr>
              <a:t> турниров;</a:t>
            </a:r>
          </a:p>
          <a:p>
            <a:pPr algn="just">
              <a:lnSpc>
                <a:spcPct val="150000"/>
              </a:lnSpc>
            </a:pPr>
            <a:r>
              <a:rPr lang="kk-KZ" dirty="0">
                <a:solidFill>
                  <a:srgbClr val="0070C0"/>
                </a:solidFill>
              </a:rPr>
              <a:t>                           быть  образцом для остальных, вести здоровый образ</a:t>
            </a:r>
          </a:p>
          <a:p>
            <a:pPr algn="just">
              <a:lnSpc>
                <a:spcPct val="150000"/>
              </a:lnSpc>
            </a:pPr>
            <a:r>
              <a:rPr lang="kk-KZ" dirty="0">
                <a:solidFill>
                  <a:srgbClr val="0070C0"/>
                </a:solidFill>
              </a:rPr>
              <a:t>                           жизни, делать людям добро, проявлять чувство </a:t>
            </a:r>
          </a:p>
          <a:p>
            <a:pPr algn="just">
              <a:lnSpc>
                <a:spcPct val="150000"/>
              </a:lnSpc>
            </a:pPr>
            <a:r>
              <a:rPr lang="kk-KZ" dirty="0">
                <a:solidFill>
                  <a:srgbClr val="0070C0"/>
                </a:solidFill>
              </a:rPr>
              <a:t>                           толерантности и уважения к ближнему;</a:t>
            </a:r>
          </a:p>
          <a:p>
            <a:pPr algn="just">
              <a:lnSpc>
                <a:spcPct val="150000"/>
              </a:lnSpc>
            </a:pPr>
            <a:r>
              <a:rPr lang="kk-KZ" dirty="0">
                <a:solidFill>
                  <a:srgbClr val="0070C0"/>
                </a:solidFill>
              </a:rPr>
              <a:t>                           формирует механизмы привлечения учащихся в</a:t>
            </a:r>
          </a:p>
          <a:p>
            <a:pPr algn="just">
              <a:lnSpc>
                <a:spcPct val="150000"/>
              </a:lnSpc>
            </a:pPr>
            <a:r>
              <a:rPr lang="kk-KZ" dirty="0">
                <a:solidFill>
                  <a:srgbClr val="0070C0"/>
                </a:solidFill>
              </a:rPr>
              <a:t>                           деятельность дебатного движения.</a:t>
            </a:r>
          </a:p>
          <a:p>
            <a:pPr algn="just">
              <a:lnSpc>
                <a:spcPct val="150000"/>
              </a:lnSpc>
            </a:pPr>
            <a:endParaRPr lang="kk-KZ" dirty="0">
              <a:solidFill>
                <a:srgbClr val="0070C0"/>
              </a:solidFill>
            </a:endParaRPr>
          </a:p>
          <a:p>
            <a:pPr algn="just"/>
            <a:endParaRPr lang="kk-KZ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5410" y="3916138"/>
            <a:ext cx="3721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u="sng" dirty="0">
                <a:solidFill>
                  <a:srgbClr val="00B050"/>
                </a:solidFill>
              </a:rPr>
              <a:t>Дата рождения</a:t>
            </a:r>
            <a:r>
              <a:rPr lang="ru-RU" dirty="0">
                <a:solidFill>
                  <a:srgbClr val="00B050"/>
                </a:solidFill>
              </a:rPr>
              <a:t>         </a:t>
            </a:r>
            <a:r>
              <a:rPr lang="ru-RU" dirty="0">
                <a:solidFill>
                  <a:srgbClr val="0070C0"/>
                </a:solidFill>
              </a:rPr>
              <a:t>26.06.</a:t>
            </a:r>
            <a:r>
              <a:rPr lang="kk-KZ" dirty="0">
                <a:solidFill>
                  <a:srgbClr val="0070C0"/>
                </a:solidFill>
              </a:rPr>
              <a:t>2007</a:t>
            </a:r>
            <a:r>
              <a:rPr lang="ru-RU" dirty="0">
                <a:solidFill>
                  <a:srgbClr val="0070C0"/>
                </a:solidFill>
              </a:rPr>
              <a:t> г.</a:t>
            </a:r>
            <a:r>
              <a:rPr lang="ru-RU" dirty="0">
                <a:solidFill>
                  <a:srgbClr val="00B050"/>
                </a:solidFill>
              </a:rPr>
              <a:t>      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D17B012-7B2D-6F69-D344-C14CD5D4C47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32" y="266701"/>
            <a:ext cx="1546044" cy="230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843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s://i.pinimg.com/236x/09/e4/0e/09e40ea7146a7da0047978786c9f66a4.jpg?nii=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151974" y="1144192"/>
            <a:ext cx="9153553" cy="68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15527" y="57558"/>
            <a:ext cx="38010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B050"/>
                </a:solidFill>
                <a:latin typeface="Arial Black" panose="020B0A04020102020204" pitchFamily="34" charset="0"/>
              </a:rPr>
              <a:t>          ЛИЧНАЯ КАРТА </a:t>
            </a:r>
          </a:p>
          <a:p>
            <a:r>
              <a:rPr lang="ru-RU" dirty="0">
                <a:solidFill>
                  <a:srgbClr val="00B050"/>
                </a:solidFill>
                <a:latin typeface="Arial Black" panose="020B0A04020102020204" pitchFamily="34" charset="0"/>
              </a:rPr>
              <a:t>ШКОЛЬНОГО ПАРЛАМЕНТА</a:t>
            </a:r>
          </a:p>
          <a:p>
            <a:r>
              <a:rPr lang="ru-RU" dirty="0">
                <a:solidFill>
                  <a:srgbClr val="00B050"/>
                </a:solidFill>
                <a:latin typeface="Arial Black" panose="020B0A04020102020204" pitchFamily="34" charset="0"/>
              </a:rPr>
              <a:t>               «</a:t>
            </a:r>
            <a:r>
              <a:rPr lang="kk-KZ" dirty="0">
                <a:solidFill>
                  <a:srgbClr val="00B050"/>
                </a:solidFill>
                <a:latin typeface="Arial Black" panose="020B0A04020102020204" pitchFamily="34" charset="0"/>
              </a:rPr>
              <a:t>БІРЛІК</a:t>
            </a:r>
            <a:r>
              <a:rPr lang="ru-RU" dirty="0">
                <a:solidFill>
                  <a:srgbClr val="00B050"/>
                </a:solidFill>
                <a:latin typeface="Arial Black" panose="020B0A04020102020204" pitchFamily="34" charset="0"/>
              </a:rPr>
              <a:t>»</a:t>
            </a:r>
          </a:p>
        </p:txBody>
      </p:sp>
      <p:pic>
        <p:nvPicPr>
          <p:cNvPr id="5" name="Рисунок 4"/>
          <p:cNvPicPr/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4085" t="16181" r="12407" b="12226"/>
          <a:stretch/>
        </p:blipFill>
        <p:spPr bwMode="auto">
          <a:xfrm>
            <a:off x="4746918" y="809261"/>
            <a:ext cx="1714039" cy="1633149"/>
          </a:xfrm>
          <a:prstGeom prst="ellipse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85750" y="266700"/>
            <a:ext cx="1533525" cy="23050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84045" y="2821705"/>
            <a:ext cx="3848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u="sng" dirty="0" err="1">
                <a:solidFill>
                  <a:srgbClr val="00B050"/>
                </a:solidFill>
              </a:rPr>
              <a:t>Ф.И.учащегося</a:t>
            </a:r>
            <a:r>
              <a:rPr lang="ru-RU" dirty="0">
                <a:solidFill>
                  <a:srgbClr val="0070C0"/>
                </a:solidFill>
              </a:rPr>
              <a:t>          Погребная Алина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4045" y="3349272"/>
            <a:ext cx="2817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u="sng" dirty="0">
                <a:solidFill>
                  <a:srgbClr val="00B050"/>
                </a:solidFill>
              </a:rPr>
              <a:t>Класс    </a:t>
            </a:r>
            <a:r>
              <a:rPr lang="ru-RU" dirty="0">
                <a:solidFill>
                  <a:srgbClr val="00B050"/>
                </a:solidFill>
              </a:rPr>
              <a:t>             </a:t>
            </a:r>
            <a:r>
              <a:rPr lang="ru-RU" dirty="0">
                <a:solidFill>
                  <a:srgbClr val="0070C0"/>
                </a:solidFill>
              </a:rPr>
              <a:t>          11 «А»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7614" y="4526102"/>
            <a:ext cx="4649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u="sng" dirty="0">
                <a:solidFill>
                  <a:srgbClr val="00B050"/>
                </a:solidFill>
              </a:rPr>
              <a:t>Должность в ШП </a:t>
            </a:r>
            <a:r>
              <a:rPr lang="ru-RU" dirty="0">
                <a:solidFill>
                  <a:srgbClr val="00B050"/>
                </a:solidFill>
              </a:rPr>
              <a:t>     </a:t>
            </a:r>
            <a:r>
              <a:rPr lang="ru-RU" dirty="0">
                <a:solidFill>
                  <a:srgbClr val="0070C0"/>
                </a:solidFill>
              </a:rPr>
              <a:t> Заместитель Президента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8620" y="5040068"/>
            <a:ext cx="7001212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u="sng" dirty="0">
                <a:solidFill>
                  <a:srgbClr val="00B050"/>
                </a:solidFill>
              </a:rPr>
              <a:t>Деятельность</a:t>
            </a:r>
            <a:r>
              <a:rPr lang="ru-RU" dirty="0">
                <a:solidFill>
                  <a:srgbClr val="00B050"/>
                </a:solidFill>
              </a:rPr>
              <a:t>  </a:t>
            </a:r>
            <a:r>
              <a:rPr lang="ru-RU" dirty="0">
                <a:solidFill>
                  <a:srgbClr val="0070C0"/>
                </a:solidFill>
              </a:rPr>
              <a:t>координирует деятельность всех Комитетов </a:t>
            </a:r>
          </a:p>
          <a:p>
            <a:pPr algn="just"/>
            <a:r>
              <a:rPr lang="ru-RU" dirty="0">
                <a:solidFill>
                  <a:srgbClr val="0070C0"/>
                </a:solidFill>
              </a:rPr>
              <a:t>                           Парламента;</a:t>
            </a:r>
          </a:p>
          <a:p>
            <a:pPr algn="just"/>
            <a:r>
              <a:rPr lang="ru-RU" dirty="0">
                <a:solidFill>
                  <a:srgbClr val="0070C0"/>
                </a:solidFill>
              </a:rPr>
              <a:t>                           замещает Президента и выполняет его обязанности</a:t>
            </a:r>
          </a:p>
          <a:p>
            <a:pPr algn="just"/>
            <a:r>
              <a:rPr lang="kk-KZ" dirty="0">
                <a:solidFill>
                  <a:srgbClr val="0070C0"/>
                </a:solidFill>
              </a:rPr>
              <a:t>                           в случае его отсутствия; </a:t>
            </a:r>
          </a:p>
          <a:p>
            <a:pPr algn="just"/>
            <a:r>
              <a:rPr lang="kk-KZ" dirty="0">
                <a:solidFill>
                  <a:srgbClr val="0070C0"/>
                </a:solidFill>
              </a:rPr>
              <a:t>                           ведет документацию Парламента (отчеты Комитетов),</a:t>
            </a:r>
          </a:p>
          <a:p>
            <a:pPr algn="just"/>
            <a:r>
              <a:rPr lang="kk-KZ" dirty="0">
                <a:solidFill>
                  <a:srgbClr val="0070C0"/>
                </a:solidFill>
              </a:rPr>
              <a:t>                           издает Указы Президента и контролирует их</a:t>
            </a:r>
            <a:endParaRPr lang="ru-RU" dirty="0">
              <a:solidFill>
                <a:srgbClr val="0070C0"/>
              </a:solidFill>
            </a:endParaRPr>
          </a:p>
          <a:p>
            <a:pPr algn="just"/>
            <a:r>
              <a:rPr lang="ru-RU" dirty="0">
                <a:solidFill>
                  <a:srgbClr val="0070C0"/>
                </a:solidFill>
              </a:rPr>
              <a:t>                           выполнение; </a:t>
            </a:r>
          </a:p>
          <a:p>
            <a:pPr algn="just"/>
            <a:r>
              <a:rPr lang="ru-RU" dirty="0">
                <a:solidFill>
                  <a:srgbClr val="0070C0"/>
                </a:solidFill>
              </a:rPr>
              <a:t>                           соблюдает все пункты Устава школы и настоящего</a:t>
            </a:r>
          </a:p>
          <a:p>
            <a:pPr algn="just"/>
            <a:r>
              <a:rPr lang="ru-RU" dirty="0">
                <a:solidFill>
                  <a:srgbClr val="0070C0"/>
                </a:solidFill>
              </a:rPr>
              <a:t>                           Положения; </a:t>
            </a:r>
          </a:p>
          <a:p>
            <a:pPr algn="just"/>
            <a:r>
              <a:rPr lang="ru-RU" dirty="0">
                <a:solidFill>
                  <a:srgbClr val="0070C0"/>
                </a:solidFill>
              </a:rPr>
              <a:t>                           добивается выполнения принятых на заседаниях</a:t>
            </a:r>
          </a:p>
          <a:p>
            <a:pPr algn="just"/>
            <a:r>
              <a:rPr lang="ru-RU" dirty="0">
                <a:solidFill>
                  <a:srgbClr val="0070C0"/>
                </a:solidFill>
              </a:rPr>
              <a:t>                           Парламента решений;</a:t>
            </a:r>
          </a:p>
          <a:p>
            <a:pPr algn="just"/>
            <a:r>
              <a:rPr lang="ru-RU" dirty="0">
                <a:solidFill>
                  <a:srgbClr val="0070C0"/>
                </a:solidFill>
              </a:rPr>
              <a:t>                           выполняет все пункты Плана работы Парламента на </a:t>
            </a:r>
          </a:p>
          <a:p>
            <a:pPr algn="just"/>
            <a:r>
              <a:rPr lang="ru-RU" dirty="0">
                <a:solidFill>
                  <a:srgbClr val="0070C0"/>
                </a:solidFill>
              </a:rPr>
              <a:t>                            учебный год.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5410" y="3916138"/>
            <a:ext cx="3721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u="sng" dirty="0">
                <a:solidFill>
                  <a:srgbClr val="00B050"/>
                </a:solidFill>
              </a:rPr>
              <a:t>Дата рождения</a:t>
            </a:r>
            <a:r>
              <a:rPr lang="ru-RU" dirty="0">
                <a:solidFill>
                  <a:srgbClr val="00B050"/>
                </a:solidFill>
              </a:rPr>
              <a:t>         </a:t>
            </a:r>
            <a:r>
              <a:rPr lang="kk-KZ" dirty="0">
                <a:solidFill>
                  <a:srgbClr val="0070C0"/>
                </a:solidFill>
              </a:rPr>
              <a:t>05.01.2005</a:t>
            </a:r>
            <a:r>
              <a:rPr lang="ru-RU" dirty="0">
                <a:solidFill>
                  <a:srgbClr val="0070C0"/>
                </a:solidFill>
              </a:rPr>
              <a:t> г.</a:t>
            </a:r>
            <a:r>
              <a:rPr lang="ru-RU" dirty="0">
                <a:solidFill>
                  <a:srgbClr val="00B050"/>
                </a:solidFill>
              </a:rPr>
              <a:t>      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1D0DC98-B56F-53C8-7DE2-2C8428421D4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49" y="322203"/>
            <a:ext cx="1533526" cy="219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285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s://i.pinimg.com/236x/09/e4/0e/09e40ea7146a7da0047978786c9f66a4.jpg?nii=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144192" y="1169811"/>
            <a:ext cx="9153553" cy="68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15527" y="57558"/>
            <a:ext cx="38010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B050"/>
                </a:solidFill>
                <a:latin typeface="Arial Black" panose="020B0A04020102020204" pitchFamily="34" charset="0"/>
              </a:rPr>
              <a:t>          ЛИЧНАЯ КАРТА </a:t>
            </a:r>
          </a:p>
          <a:p>
            <a:r>
              <a:rPr lang="ru-RU" dirty="0">
                <a:solidFill>
                  <a:srgbClr val="00B050"/>
                </a:solidFill>
                <a:latin typeface="Arial Black" panose="020B0A04020102020204" pitchFamily="34" charset="0"/>
              </a:rPr>
              <a:t>ШКОЛЬНОГО ПАРЛАМЕНТА</a:t>
            </a:r>
          </a:p>
          <a:p>
            <a:r>
              <a:rPr lang="ru-RU" dirty="0">
                <a:solidFill>
                  <a:srgbClr val="00B050"/>
                </a:solidFill>
                <a:latin typeface="Arial Black" panose="020B0A04020102020204" pitchFamily="34" charset="0"/>
              </a:rPr>
              <a:t>               «</a:t>
            </a:r>
            <a:r>
              <a:rPr lang="kk-KZ" dirty="0">
                <a:solidFill>
                  <a:srgbClr val="00B050"/>
                </a:solidFill>
                <a:latin typeface="Arial Black" panose="020B0A04020102020204" pitchFamily="34" charset="0"/>
              </a:rPr>
              <a:t>БІРЛІК</a:t>
            </a:r>
            <a:r>
              <a:rPr lang="ru-RU" dirty="0">
                <a:solidFill>
                  <a:srgbClr val="00B050"/>
                </a:solidFill>
                <a:latin typeface="Arial Black" panose="020B0A04020102020204" pitchFamily="34" charset="0"/>
              </a:rPr>
              <a:t>»</a:t>
            </a:r>
          </a:p>
        </p:txBody>
      </p:sp>
      <p:pic>
        <p:nvPicPr>
          <p:cNvPr id="5" name="Рисунок 4"/>
          <p:cNvPicPr/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4085" t="16181" r="12407" b="12226"/>
          <a:stretch/>
        </p:blipFill>
        <p:spPr bwMode="auto">
          <a:xfrm>
            <a:off x="4760566" y="682804"/>
            <a:ext cx="1714039" cy="1633149"/>
          </a:xfrm>
          <a:prstGeom prst="ellipse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85750" y="266700"/>
            <a:ext cx="1533525" cy="23050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84045" y="2821705"/>
            <a:ext cx="4226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u="sng" dirty="0" err="1">
                <a:solidFill>
                  <a:srgbClr val="00B050"/>
                </a:solidFill>
              </a:rPr>
              <a:t>Ф.И.учащегося</a:t>
            </a:r>
            <a:r>
              <a:rPr lang="ru-RU" dirty="0">
                <a:solidFill>
                  <a:srgbClr val="0070C0"/>
                </a:solidFill>
              </a:rPr>
              <a:t>         </a:t>
            </a:r>
            <a:r>
              <a:rPr lang="ru-RU" dirty="0" err="1">
                <a:solidFill>
                  <a:srgbClr val="0070C0"/>
                </a:solidFill>
              </a:rPr>
              <a:t>Куприанова</a:t>
            </a:r>
            <a:r>
              <a:rPr lang="ru-RU" dirty="0">
                <a:solidFill>
                  <a:srgbClr val="0070C0"/>
                </a:solidFill>
              </a:rPr>
              <a:t> Виктория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4045" y="3349272"/>
            <a:ext cx="2606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u="sng" dirty="0">
                <a:solidFill>
                  <a:srgbClr val="00B050"/>
                </a:solidFill>
              </a:rPr>
              <a:t>Класс    </a:t>
            </a:r>
            <a:r>
              <a:rPr lang="ru-RU" dirty="0">
                <a:solidFill>
                  <a:srgbClr val="00B050"/>
                </a:solidFill>
              </a:rPr>
              <a:t>             </a:t>
            </a:r>
            <a:r>
              <a:rPr lang="ru-RU" dirty="0">
                <a:solidFill>
                  <a:srgbClr val="0070C0"/>
                </a:solidFill>
              </a:rPr>
              <a:t>         8 «Г»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7614" y="4526102"/>
            <a:ext cx="6123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u="sng" dirty="0">
                <a:solidFill>
                  <a:srgbClr val="00B050"/>
                </a:solidFill>
              </a:rPr>
              <a:t>Должность в ШП </a:t>
            </a:r>
            <a:r>
              <a:rPr lang="ru-RU" dirty="0">
                <a:solidFill>
                  <a:srgbClr val="00B050"/>
                </a:solidFill>
              </a:rPr>
              <a:t>     </a:t>
            </a:r>
            <a:r>
              <a:rPr lang="ru-RU" dirty="0">
                <a:solidFill>
                  <a:srgbClr val="0070C0"/>
                </a:solidFill>
              </a:rPr>
              <a:t> Лидер Фракции заботы (</a:t>
            </a:r>
            <a:r>
              <a:rPr lang="ru-RU" dirty="0" err="1">
                <a:solidFill>
                  <a:srgbClr val="0070C0"/>
                </a:solidFill>
              </a:rPr>
              <a:t>волонтерство</a:t>
            </a:r>
            <a:r>
              <a:rPr lang="ru-RU" dirty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9630" y="5339027"/>
            <a:ext cx="6769995" cy="32778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u="sng" dirty="0">
                <a:solidFill>
                  <a:srgbClr val="00B050"/>
                </a:solidFill>
              </a:rPr>
              <a:t>Деятельность</a:t>
            </a:r>
            <a:r>
              <a:rPr lang="ru-RU" dirty="0">
                <a:solidFill>
                  <a:srgbClr val="00B050"/>
                </a:solidFill>
              </a:rPr>
              <a:t>   </a:t>
            </a:r>
            <a:r>
              <a:rPr lang="ru-RU" dirty="0">
                <a:solidFill>
                  <a:srgbClr val="0070C0"/>
                </a:solidFill>
              </a:rPr>
              <a:t> планирует с другими членами Фракции работу</a:t>
            </a:r>
          </a:p>
          <a:p>
            <a:pPr algn="just">
              <a:lnSpc>
                <a:spcPct val="150000"/>
              </a:lnSpc>
            </a:pPr>
            <a:r>
              <a:rPr lang="ru-RU" dirty="0">
                <a:solidFill>
                  <a:srgbClr val="0070C0"/>
                </a:solidFill>
              </a:rPr>
              <a:t>                             движения, организует мероприятия и акции;</a:t>
            </a:r>
          </a:p>
          <a:p>
            <a:pPr algn="just">
              <a:lnSpc>
                <a:spcPct val="150000"/>
              </a:lnSpc>
            </a:pPr>
            <a:r>
              <a:rPr lang="ru-RU" dirty="0">
                <a:solidFill>
                  <a:srgbClr val="0070C0"/>
                </a:solidFill>
              </a:rPr>
              <a:t>                             ведет необходимую документацию движения</a:t>
            </a:r>
          </a:p>
          <a:p>
            <a:pPr algn="just">
              <a:lnSpc>
                <a:spcPct val="150000"/>
              </a:lnSpc>
            </a:pPr>
            <a:r>
              <a:rPr lang="ru-RU" dirty="0">
                <a:solidFill>
                  <a:srgbClr val="0070C0"/>
                </a:solidFill>
              </a:rPr>
              <a:t>                             (план работы, учет членов отряда, готовит проекты</a:t>
            </a:r>
          </a:p>
          <a:p>
            <a:pPr algn="just">
              <a:lnSpc>
                <a:spcPct val="150000"/>
              </a:lnSpc>
            </a:pPr>
            <a:r>
              <a:rPr lang="ru-RU" dirty="0">
                <a:solidFill>
                  <a:srgbClr val="0070C0"/>
                </a:solidFill>
              </a:rPr>
              <a:t>                             Приказов и др.);</a:t>
            </a:r>
          </a:p>
          <a:p>
            <a:pPr algn="just">
              <a:lnSpc>
                <a:spcPct val="150000"/>
              </a:lnSpc>
            </a:pPr>
            <a:r>
              <a:rPr lang="ru-RU" dirty="0">
                <a:solidFill>
                  <a:srgbClr val="0070C0"/>
                </a:solidFill>
              </a:rPr>
              <a:t>                             организует работу  по ведению «Летописи добрых</a:t>
            </a:r>
          </a:p>
          <a:p>
            <a:pPr algn="just">
              <a:lnSpc>
                <a:spcPct val="150000"/>
              </a:lnSpc>
            </a:pPr>
            <a:r>
              <a:rPr lang="ru-RU" dirty="0">
                <a:solidFill>
                  <a:srgbClr val="0070C0"/>
                </a:solidFill>
              </a:rPr>
              <a:t>                             дел». </a:t>
            </a:r>
          </a:p>
          <a:p>
            <a:pPr algn="just"/>
            <a:r>
              <a:rPr lang="ru-RU" dirty="0">
                <a:solidFill>
                  <a:srgbClr val="0070C0"/>
                </a:solidFill>
              </a:rPr>
              <a:t>                           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5410" y="3916138"/>
            <a:ext cx="3721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u="sng" dirty="0">
                <a:solidFill>
                  <a:srgbClr val="00B050"/>
                </a:solidFill>
              </a:rPr>
              <a:t>Дата рождения</a:t>
            </a:r>
            <a:r>
              <a:rPr lang="ru-RU" dirty="0">
                <a:solidFill>
                  <a:srgbClr val="00B050"/>
                </a:solidFill>
              </a:rPr>
              <a:t>         </a:t>
            </a:r>
            <a:r>
              <a:rPr lang="kk-KZ" dirty="0">
                <a:solidFill>
                  <a:srgbClr val="0070C0"/>
                </a:solidFill>
              </a:rPr>
              <a:t>20.12.2007</a:t>
            </a:r>
            <a:r>
              <a:rPr lang="ru-RU" dirty="0">
                <a:solidFill>
                  <a:srgbClr val="0070C0"/>
                </a:solidFill>
              </a:rPr>
              <a:t> г.</a:t>
            </a:r>
            <a:r>
              <a:rPr lang="ru-RU" dirty="0">
                <a:solidFill>
                  <a:srgbClr val="00B050"/>
                </a:solidFill>
              </a:rPr>
              <a:t>      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A7D7453-0C59-66CC-E926-0B50D527FA2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42" y="231281"/>
            <a:ext cx="1545233" cy="2340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167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s://i.pinimg.com/236x/09/e4/0e/09e40ea7146a7da0047978786c9f66a4.jpg?nii=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144192" y="1169811"/>
            <a:ext cx="9153553" cy="68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15527" y="57558"/>
            <a:ext cx="38010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B050"/>
                </a:solidFill>
                <a:latin typeface="Arial Black" panose="020B0A04020102020204" pitchFamily="34" charset="0"/>
              </a:rPr>
              <a:t>          ЛИЧНАЯ КАРТА </a:t>
            </a:r>
          </a:p>
          <a:p>
            <a:r>
              <a:rPr lang="ru-RU" dirty="0">
                <a:solidFill>
                  <a:srgbClr val="00B050"/>
                </a:solidFill>
                <a:latin typeface="Arial Black" panose="020B0A04020102020204" pitchFamily="34" charset="0"/>
              </a:rPr>
              <a:t>ШКОЛЬНОГО ПАРЛАМЕНТА</a:t>
            </a:r>
          </a:p>
          <a:p>
            <a:r>
              <a:rPr lang="ru-RU" dirty="0">
                <a:solidFill>
                  <a:srgbClr val="00B050"/>
                </a:solidFill>
                <a:latin typeface="Arial Black" panose="020B0A04020102020204" pitchFamily="34" charset="0"/>
              </a:rPr>
              <a:t>               «</a:t>
            </a:r>
            <a:r>
              <a:rPr lang="kk-KZ" dirty="0">
                <a:solidFill>
                  <a:srgbClr val="00B050"/>
                </a:solidFill>
                <a:latin typeface="Arial Black" panose="020B0A04020102020204" pitchFamily="34" charset="0"/>
              </a:rPr>
              <a:t>БІРЛІК</a:t>
            </a:r>
            <a:r>
              <a:rPr lang="ru-RU" dirty="0">
                <a:solidFill>
                  <a:srgbClr val="00B050"/>
                </a:solidFill>
                <a:latin typeface="Arial Black" panose="020B0A04020102020204" pitchFamily="34" charset="0"/>
              </a:rPr>
              <a:t>»</a:t>
            </a:r>
          </a:p>
        </p:txBody>
      </p:sp>
      <p:pic>
        <p:nvPicPr>
          <p:cNvPr id="5" name="Рисунок 4"/>
          <p:cNvPicPr/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4085" t="16181" r="12407" b="12226"/>
          <a:stretch/>
        </p:blipFill>
        <p:spPr bwMode="auto">
          <a:xfrm>
            <a:off x="4859548" y="642711"/>
            <a:ext cx="1714039" cy="1633149"/>
          </a:xfrm>
          <a:prstGeom prst="ellipse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85750" y="266700"/>
            <a:ext cx="1533525" cy="23050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84045" y="2821705"/>
            <a:ext cx="3704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u="sng" dirty="0" err="1">
                <a:solidFill>
                  <a:srgbClr val="00B050"/>
                </a:solidFill>
              </a:rPr>
              <a:t>Ф.И.учащегося</a:t>
            </a:r>
            <a:r>
              <a:rPr lang="ru-RU" dirty="0">
                <a:solidFill>
                  <a:srgbClr val="0070C0"/>
                </a:solidFill>
              </a:rPr>
              <a:t>         </a:t>
            </a:r>
            <a:r>
              <a:rPr lang="ru-RU" dirty="0" err="1">
                <a:solidFill>
                  <a:srgbClr val="0070C0"/>
                </a:solidFill>
              </a:rPr>
              <a:t>Дробошко</a:t>
            </a:r>
            <a:r>
              <a:rPr lang="ru-RU" dirty="0">
                <a:solidFill>
                  <a:srgbClr val="0070C0"/>
                </a:solidFill>
              </a:rPr>
              <a:t> Илья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4045" y="3349272"/>
            <a:ext cx="2606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u="sng" dirty="0">
                <a:solidFill>
                  <a:srgbClr val="00B050"/>
                </a:solidFill>
              </a:rPr>
              <a:t>Класс    </a:t>
            </a:r>
            <a:r>
              <a:rPr lang="ru-RU" dirty="0">
                <a:solidFill>
                  <a:srgbClr val="00B050"/>
                </a:solidFill>
              </a:rPr>
              <a:t>             </a:t>
            </a:r>
            <a:r>
              <a:rPr lang="ru-RU" dirty="0">
                <a:solidFill>
                  <a:srgbClr val="0070C0"/>
                </a:solidFill>
              </a:rPr>
              <a:t>         8 «Г»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7614" y="4526102"/>
            <a:ext cx="5265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u="sng" dirty="0">
                <a:solidFill>
                  <a:srgbClr val="00B050"/>
                </a:solidFill>
              </a:rPr>
              <a:t>Должность в ШП </a:t>
            </a:r>
            <a:r>
              <a:rPr lang="ru-RU" dirty="0">
                <a:solidFill>
                  <a:srgbClr val="00B050"/>
                </a:solidFill>
              </a:rPr>
              <a:t>     </a:t>
            </a:r>
            <a:r>
              <a:rPr lang="ru-RU" dirty="0">
                <a:solidFill>
                  <a:srgbClr val="0070C0"/>
                </a:solidFill>
              </a:rPr>
              <a:t> Лидер Фракции спорта и ЗОЖ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5410" y="5132466"/>
            <a:ext cx="7057009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u="sng" dirty="0">
                <a:solidFill>
                  <a:srgbClr val="00B050"/>
                </a:solidFill>
              </a:rPr>
              <a:t>Деятельность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>
                <a:solidFill>
                  <a:srgbClr val="0070C0"/>
                </a:solidFill>
              </a:rPr>
              <a:t> координирует деятельность Комитета спорта и ЗОЖ;</a:t>
            </a:r>
          </a:p>
          <a:p>
            <a:pPr algn="just">
              <a:lnSpc>
                <a:spcPct val="150000"/>
              </a:lnSpc>
            </a:pPr>
            <a:r>
              <a:rPr lang="ru-RU" dirty="0">
                <a:solidFill>
                  <a:srgbClr val="0070C0"/>
                </a:solidFill>
              </a:rPr>
              <a:t>                           отвечает за подготовку и проведение спортивно-</a:t>
            </a:r>
          </a:p>
          <a:p>
            <a:pPr algn="just">
              <a:lnSpc>
                <a:spcPct val="150000"/>
              </a:lnSpc>
            </a:pPr>
            <a:r>
              <a:rPr lang="ru-RU" dirty="0">
                <a:solidFill>
                  <a:srgbClr val="0070C0"/>
                </a:solidFill>
              </a:rPr>
              <a:t>                           оздоровительных  мероприятий в школе;</a:t>
            </a:r>
          </a:p>
          <a:p>
            <a:pPr algn="just">
              <a:lnSpc>
                <a:spcPct val="150000"/>
              </a:lnSpc>
            </a:pPr>
            <a:r>
              <a:rPr lang="ru-RU" dirty="0">
                <a:solidFill>
                  <a:srgbClr val="0070C0"/>
                </a:solidFill>
              </a:rPr>
              <a:t>                          помогает в формировании школьной команды                           </a:t>
            </a:r>
          </a:p>
          <a:p>
            <a:pPr algn="just">
              <a:lnSpc>
                <a:spcPct val="150000"/>
              </a:lnSpc>
            </a:pPr>
            <a:r>
              <a:rPr lang="ru-RU" dirty="0">
                <a:solidFill>
                  <a:srgbClr val="0070C0"/>
                </a:solidFill>
              </a:rPr>
              <a:t>                          для участия в соревнованиях;</a:t>
            </a:r>
          </a:p>
          <a:p>
            <a:pPr algn="just">
              <a:lnSpc>
                <a:spcPct val="150000"/>
              </a:lnSpc>
            </a:pPr>
            <a:r>
              <a:rPr lang="ru-RU" dirty="0">
                <a:solidFill>
                  <a:srgbClr val="0070C0"/>
                </a:solidFill>
              </a:rPr>
              <a:t>                         осуществляет планирование и координацию </a:t>
            </a:r>
          </a:p>
          <a:p>
            <a:pPr algn="just">
              <a:lnSpc>
                <a:spcPct val="150000"/>
              </a:lnSpc>
            </a:pPr>
            <a:r>
              <a:rPr lang="ru-RU" dirty="0">
                <a:solidFill>
                  <a:srgbClr val="0070C0"/>
                </a:solidFill>
              </a:rPr>
              <a:t>                          Фракции спорта  и ЗОЖ;</a:t>
            </a:r>
          </a:p>
          <a:p>
            <a:pPr algn="just">
              <a:lnSpc>
                <a:spcPct val="150000"/>
              </a:lnSpc>
            </a:pPr>
            <a:r>
              <a:rPr lang="kk-KZ" dirty="0">
                <a:solidFill>
                  <a:srgbClr val="0070C0"/>
                </a:solidFill>
              </a:rPr>
              <a:t>                          осуществляет совместную работу со спортивными</a:t>
            </a:r>
          </a:p>
          <a:p>
            <a:pPr algn="just">
              <a:lnSpc>
                <a:spcPct val="150000"/>
              </a:lnSpc>
            </a:pPr>
            <a:r>
              <a:rPr lang="kk-KZ" dirty="0">
                <a:solidFill>
                  <a:srgbClr val="0070C0"/>
                </a:solidFill>
              </a:rPr>
              <a:t>                          секциями.</a:t>
            </a:r>
            <a:endParaRPr lang="ru-RU" dirty="0">
              <a:solidFill>
                <a:srgbClr val="0070C0"/>
              </a:solidFill>
            </a:endParaRPr>
          </a:p>
          <a:p>
            <a:pPr algn="just"/>
            <a:r>
              <a:rPr lang="ru-RU" dirty="0">
                <a:solidFill>
                  <a:srgbClr val="0070C0"/>
                </a:solidFill>
              </a:rPr>
              <a:t>                                                          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25410" y="3916138"/>
            <a:ext cx="3721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u="sng" dirty="0">
                <a:solidFill>
                  <a:srgbClr val="00B050"/>
                </a:solidFill>
              </a:rPr>
              <a:t>Дата рождения</a:t>
            </a:r>
            <a:r>
              <a:rPr lang="ru-RU" dirty="0">
                <a:solidFill>
                  <a:srgbClr val="00B050"/>
                </a:solidFill>
              </a:rPr>
              <a:t>         </a:t>
            </a:r>
            <a:r>
              <a:rPr lang="kk-KZ" dirty="0">
                <a:solidFill>
                  <a:srgbClr val="0070C0"/>
                </a:solidFill>
              </a:rPr>
              <a:t>09.01.2009</a:t>
            </a:r>
            <a:r>
              <a:rPr lang="ru-RU" dirty="0">
                <a:solidFill>
                  <a:srgbClr val="0070C0"/>
                </a:solidFill>
              </a:rPr>
              <a:t> г.</a:t>
            </a:r>
            <a:r>
              <a:rPr lang="ru-RU" dirty="0">
                <a:solidFill>
                  <a:srgbClr val="00B050"/>
                </a:solidFill>
              </a:rPr>
              <a:t>      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4E4477E-864F-47EE-4EA6-7E905AB8FEB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13" y="278879"/>
            <a:ext cx="1533525" cy="2292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493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s://i.pinimg.com/236x/09/e4/0e/09e40ea7146a7da0047978786c9f66a4.jpg?nii=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144192" y="1169811"/>
            <a:ext cx="9153553" cy="68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15527" y="57558"/>
            <a:ext cx="38010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B050"/>
                </a:solidFill>
                <a:latin typeface="Arial Black" panose="020B0A04020102020204" pitchFamily="34" charset="0"/>
              </a:rPr>
              <a:t>          ЛИЧНАЯ КАРТА </a:t>
            </a:r>
          </a:p>
          <a:p>
            <a:r>
              <a:rPr lang="ru-RU" dirty="0">
                <a:solidFill>
                  <a:srgbClr val="00B050"/>
                </a:solidFill>
                <a:latin typeface="Arial Black" panose="020B0A04020102020204" pitchFamily="34" charset="0"/>
              </a:rPr>
              <a:t>ШКОЛЬНОГО ПАРЛАМЕНТА</a:t>
            </a:r>
          </a:p>
          <a:p>
            <a:r>
              <a:rPr lang="ru-RU" dirty="0">
                <a:solidFill>
                  <a:srgbClr val="00B050"/>
                </a:solidFill>
                <a:latin typeface="Arial Black" panose="020B0A04020102020204" pitchFamily="34" charset="0"/>
              </a:rPr>
              <a:t>               «</a:t>
            </a:r>
            <a:r>
              <a:rPr lang="kk-KZ" dirty="0">
                <a:solidFill>
                  <a:srgbClr val="00B050"/>
                </a:solidFill>
                <a:latin typeface="Arial Black" panose="020B0A04020102020204" pitchFamily="34" charset="0"/>
              </a:rPr>
              <a:t>БІРЛІК</a:t>
            </a:r>
            <a:r>
              <a:rPr lang="ru-RU" dirty="0">
                <a:solidFill>
                  <a:srgbClr val="00B050"/>
                </a:solidFill>
                <a:latin typeface="Arial Black" panose="020B0A04020102020204" pitchFamily="34" charset="0"/>
              </a:rPr>
              <a:t>»</a:t>
            </a:r>
          </a:p>
        </p:txBody>
      </p:sp>
      <p:pic>
        <p:nvPicPr>
          <p:cNvPr id="5" name="Рисунок 4"/>
          <p:cNvPicPr/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4085" t="16181" r="12407" b="12226"/>
          <a:stretch/>
        </p:blipFill>
        <p:spPr bwMode="auto">
          <a:xfrm>
            <a:off x="4746918" y="809261"/>
            <a:ext cx="1714039" cy="1633149"/>
          </a:xfrm>
          <a:prstGeom prst="ellipse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85750" y="266700"/>
            <a:ext cx="1533525" cy="23050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84045" y="2821705"/>
            <a:ext cx="4389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u="sng" dirty="0" err="1">
                <a:solidFill>
                  <a:srgbClr val="00B050"/>
                </a:solidFill>
              </a:rPr>
              <a:t>Ф.И.учащегося</a:t>
            </a:r>
            <a:r>
              <a:rPr lang="ru-RU" dirty="0">
                <a:solidFill>
                  <a:srgbClr val="0070C0"/>
                </a:solidFill>
              </a:rPr>
              <a:t>      </a:t>
            </a:r>
            <a:r>
              <a:rPr lang="ru-RU" dirty="0" err="1">
                <a:solidFill>
                  <a:srgbClr val="0070C0"/>
                </a:solidFill>
              </a:rPr>
              <a:t>Аксенчикова</a:t>
            </a:r>
            <a:r>
              <a:rPr lang="ru-RU" dirty="0">
                <a:solidFill>
                  <a:srgbClr val="0070C0"/>
                </a:solidFill>
              </a:rPr>
              <a:t> Анастасия 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4045" y="3349272"/>
            <a:ext cx="2658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u="sng" dirty="0">
                <a:solidFill>
                  <a:srgbClr val="00B050"/>
                </a:solidFill>
              </a:rPr>
              <a:t>Класс    </a:t>
            </a:r>
            <a:r>
              <a:rPr lang="ru-RU" dirty="0">
                <a:solidFill>
                  <a:srgbClr val="00B050"/>
                </a:solidFill>
              </a:rPr>
              <a:t>             </a:t>
            </a:r>
            <a:r>
              <a:rPr lang="ru-RU" dirty="0">
                <a:solidFill>
                  <a:srgbClr val="0070C0"/>
                </a:solidFill>
              </a:rPr>
              <a:t>          9 «Г»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7614" y="4526102"/>
            <a:ext cx="5958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u="sng" dirty="0">
                <a:solidFill>
                  <a:srgbClr val="00B050"/>
                </a:solidFill>
              </a:rPr>
              <a:t>Должность в ШП </a:t>
            </a:r>
            <a:r>
              <a:rPr lang="ru-RU" dirty="0">
                <a:solidFill>
                  <a:srgbClr val="00B050"/>
                </a:solidFill>
              </a:rPr>
              <a:t>     </a:t>
            </a:r>
            <a:r>
              <a:rPr lang="ru-RU" dirty="0">
                <a:solidFill>
                  <a:srgbClr val="0070C0"/>
                </a:solidFill>
              </a:rPr>
              <a:t> Лидер Фракции культуры и искусства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2060" y="5274729"/>
            <a:ext cx="6782370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u="sng" dirty="0">
                <a:solidFill>
                  <a:srgbClr val="00B050"/>
                </a:solidFill>
              </a:rPr>
              <a:t>Деятельность</a:t>
            </a:r>
            <a:r>
              <a:rPr lang="ru-RU" dirty="0">
                <a:solidFill>
                  <a:srgbClr val="00B050"/>
                </a:solidFill>
              </a:rPr>
              <a:t>  </a:t>
            </a:r>
            <a:r>
              <a:rPr lang="ru-RU" dirty="0">
                <a:solidFill>
                  <a:srgbClr val="0070C0"/>
                </a:solidFill>
              </a:rPr>
              <a:t>проводит совещания членов советов классов,  </a:t>
            </a:r>
          </a:p>
          <a:p>
            <a:pPr algn="just"/>
            <a:r>
              <a:rPr lang="kk-KZ" dirty="0">
                <a:solidFill>
                  <a:srgbClr val="0070C0"/>
                </a:solidFill>
              </a:rPr>
              <a:t>                            ответственных за культурно-массовую работу;</a:t>
            </a:r>
            <a:endParaRPr lang="ru-RU" dirty="0">
              <a:solidFill>
                <a:srgbClr val="0070C0"/>
              </a:solidFill>
            </a:endParaRPr>
          </a:p>
          <a:p>
            <a:pPr algn="just"/>
            <a:r>
              <a:rPr lang="kk-KZ" dirty="0">
                <a:solidFill>
                  <a:srgbClr val="0070C0"/>
                </a:solidFill>
              </a:rPr>
              <a:t>                            осуществляет планирование  и координацию</a:t>
            </a:r>
          </a:p>
          <a:p>
            <a:pPr algn="just"/>
            <a:r>
              <a:rPr lang="kk-KZ" dirty="0">
                <a:solidFill>
                  <a:srgbClr val="0070C0"/>
                </a:solidFill>
              </a:rPr>
              <a:t>                            работы Фракции с другими структурами</a:t>
            </a:r>
            <a:endParaRPr lang="ru-RU" dirty="0">
              <a:solidFill>
                <a:srgbClr val="0070C0"/>
              </a:solidFill>
            </a:endParaRPr>
          </a:p>
          <a:p>
            <a:pPr algn="just"/>
            <a:r>
              <a:rPr lang="kk-KZ" dirty="0">
                <a:solidFill>
                  <a:srgbClr val="0070C0"/>
                </a:solidFill>
              </a:rPr>
              <a:t>                            ШП;</a:t>
            </a:r>
            <a:endParaRPr lang="ru-RU" dirty="0">
              <a:solidFill>
                <a:srgbClr val="0070C0"/>
              </a:solidFill>
            </a:endParaRPr>
          </a:p>
          <a:p>
            <a:pPr algn="just"/>
            <a:r>
              <a:rPr lang="kk-KZ" dirty="0">
                <a:solidFill>
                  <a:srgbClr val="0070C0"/>
                </a:solidFill>
              </a:rPr>
              <a:t>                            участвует в организации всех культурно-</a:t>
            </a:r>
            <a:endParaRPr lang="ru-RU" dirty="0">
              <a:solidFill>
                <a:srgbClr val="0070C0"/>
              </a:solidFill>
            </a:endParaRPr>
          </a:p>
          <a:p>
            <a:pPr algn="just"/>
            <a:r>
              <a:rPr lang="kk-KZ" dirty="0">
                <a:solidFill>
                  <a:srgbClr val="0070C0"/>
                </a:solidFill>
              </a:rPr>
              <a:t>                            массовых мероприятий;</a:t>
            </a:r>
            <a:endParaRPr lang="ru-RU" dirty="0">
              <a:solidFill>
                <a:srgbClr val="0070C0"/>
              </a:solidFill>
            </a:endParaRPr>
          </a:p>
          <a:p>
            <a:pPr algn="just"/>
            <a:r>
              <a:rPr lang="ru-RU" dirty="0">
                <a:solidFill>
                  <a:srgbClr val="0070C0"/>
                </a:solidFill>
              </a:rPr>
              <a:t>                            организует музыкальное и художественное</a:t>
            </a:r>
          </a:p>
          <a:p>
            <a:pPr algn="just"/>
            <a:r>
              <a:rPr lang="ru-RU" dirty="0">
                <a:solidFill>
                  <a:srgbClr val="0070C0"/>
                </a:solidFill>
              </a:rPr>
              <a:t>                            оформление общешкольных мероприятий;</a:t>
            </a:r>
          </a:p>
          <a:p>
            <a:pPr algn="just"/>
            <a:r>
              <a:rPr lang="ru-RU" dirty="0">
                <a:solidFill>
                  <a:srgbClr val="0070C0"/>
                </a:solidFill>
              </a:rPr>
              <a:t>                            осуществляет совместную работу с художественно-</a:t>
            </a:r>
          </a:p>
          <a:p>
            <a:pPr algn="just"/>
            <a:r>
              <a:rPr lang="ru-RU" dirty="0">
                <a:solidFill>
                  <a:srgbClr val="0070C0"/>
                </a:solidFill>
              </a:rPr>
              <a:t>                            эстетическими кружками;</a:t>
            </a:r>
          </a:p>
          <a:p>
            <a:pPr algn="just"/>
            <a:r>
              <a:rPr lang="ru-RU" dirty="0">
                <a:solidFill>
                  <a:srgbClr val="0070C0"/>
                </a:solidFill>
              </a:rPr>
              <a:t>                            организует различные фестивали, праздники,</a:t>
            </a:r>
          </a:p>
          <a:p>
            <a:pPr algn="just"/>
            <a:r>
              <a:rPr lang="ru-RU" dirty="0">
                <a:solidFill>
                  <a:srgbClr val="0070C0"/>
                </a:solidFill>
              </a:rPr>
              <a:t>                            музыкальные вечера и т.д..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5410" y="3916138"/>
            <a:ext cx="3721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u="sng" dirty="0">
                <a:solidFill>
                  <a:srgbClr val="00B050"/>
                </a:solidFill>
              </a:rPr>
              <a:t>Дата рождения</a:t>
            </a:r>
            <a:r>
              <a:rPr lang="ru-RU" dirty="0">
                <a:solidFill>
                  <a:srgbClr val="00B050"/>
                </a:solidFill>
              </a:rPr>
              <a:t>         </a:t>
            </a:r>
            <a:r>
              <a:rPr lang="kk-KZ" dirty="0">
                <a:solidFill>
                  <a:srgbClr val="0070C0"/>
                </a:solidFill>
              </a:rPr>
              <a:t>23.04.2007</a:t>
            </a:r>
            <a:r>
              <a:rPr lang="ru-RU" dirty="0">
                <a:solidFill>
                  <a:srgbClr val="0070C0"/>
                </a:solidFill>
              </a:rPr>
              <a:t> г.</a:t>
            </a:r>
            <a:r>
              <a:rPr lang="ru-RU" dirty="0">
                <a:solidFill>
                  <a:srgbClr val="00B050"/>
                </a:solidFill>
              </a:rPr>
              <a:t>      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451C087-83FE-3CCE-5CF3-EA4862E4A7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266701"/>
            <a:ext cx="1533525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769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s://i.pinimg.com/236x/09/e4/0e/09e40ea7146a7da0047978786c9f66a4.jpg?nii=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144192" y="1169811"/>
            <a:ext cx="9153553" cy="68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15527" y="57558"/>
            <a:ext cx="38010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B050"/>
                </a:solidFill>
                <a:latin typeface="Arial Black" panose="020B0A04020102020204" pitchFamily="34" charset="0"/>
              </a:rPr>
              <a:t>          ЛИЧНАЯ КАРТА </a:t>
            </a:r>
          </a:p>
          <a:p>
            <a:r>
              <a:rPr lang="ru-RU" dirty="0">
                <a:solidFill>
                  <a:srgbClr val="00B050"/>
                </a:solidFill>
                <a:latin typeface="Arial Black" panose="020B0A04020102020204" pitchFamily="34" charset="0"/>
              </a:rPr>
              <a:t>ШКОЛЬНОГО ПАРЛАМЕНТА</a:t>
            </a:r>
          </a:p>
          <a:p>
            <a:r>
              <a:rPr lang="ru-RU" dirty="0">
                <a:solidFill>
                  <a:srgbClr val="00B050"/>
                </a:solidFill>
                <a:latin typeface="Arial Black" panose="020B0A04020102020204" pitchFamily="34" charset="0"/>
              </a:rPr>
              <a:t>               «</a:t>
            </a:r>
            <a:r>
              <a:rPr lang="kk-KZ" dirty="0">
                <a:solidFill>
                  <a:srgbClr val="00B050"/>
                </a:solidFill>
                <a:latin typeface="Arial Black" panose="020B0A04020102020204" pitchFamily="34" charset="0"/>
              </a:rPr>
              <a:t>БІРЛІК</a:t>
            </a:r>
            <a:r>
              <a:rPr lang="ru-RU" dirty="0">
                <a:solidFill>
                  <a:srgbClr val="00B050"/>
                </a:solidFill>
                <a:latin typeface="Arial Black" panose="020B0A04020102020204" pitchFamily="34" charset="0"/>
              </a:rPr>
              <a:t>»</a:t>
            </a:r>
          </a:p>
        </p:txBody>
      </p:sp>
      <p:pic>
        <p:nvPicPr>
          <p:cNvPr id="5" name="Рисунок 4"/>
          <p:cNvPicPr/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4085" t="16181" r="12407" b="12226"/>
          <a:stretch/>
        </p:blipFill>
        <p:spPr bwMode="auto">
          <a:xfrm>
            <a:off x="4746918" y="809261"/>
            <a:ext cx="1714039" cy="1633149"/>
          </a:xfrm>
          <a:prstGeom prst="ellipse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85750" y="266700"/>
            <a:ext cx="1533525" cy="23050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84045" y="2821705"/>
            <a:ext cx="3687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u="sng" dirty="0" err="1">
                <a:solidFill>
                  <a:srgbClr val="00B050"/>
                </a:solidFill>
              </a:rPr>
              <a:t>Ф.И.учащегося</a:t>
            </a:r>
            <a:r>
              <a:rPr lang="ru-RU" dirty="0">
                <a:solidFill>
                  <a:srgbClr val="0070C0"/>
                </a:solidFill>
              </a:rPr>
              <a:t>         Куклина Рамина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4045" y="3349272"/>
            <a:ext cx="2606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u="sng" dirty="0">
                <a:solidFill>
                  <a:srgbClr val="00B050"/>
                </a:solidFill>
              </a:rPr>
              <a:t>Класс    </a:t>
            </a:r>
            <a:r>
              <a:rPr lang="ru-RU" dirty="0">
                <a:solidFill>
                  <a:srgbClr val="00B050"/>
                </a:solidFill>
              </a:rPr>
              <a:t>             </a:t>
            </a:r>
            <a:r>
              <a:rPr lang="ru-RU" dirty="0">
                <a:solidFill>
                  <a:srgbClr val="0070C0"/>
                </a:solidFill>
              </a:rPr>
              <a:t>         8 «Г»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7614" y="4526102"/>
            <a:ext cx="5642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u="sng" dirty="0">
                <a:solidFill>
                  <a:srgbClr val="00B050"/>
                </a:solidFill>
              </a:rPr>
              <a:t>Должность в ШП </a:t>
            </a:r>
            <a:r>
              <a:rPr lang="ru-RU" dirty="0">
                <a:solidFill>
                  <a:srgbClr val="00B050"/>
                </a:solidFill>
              </a:rPr>
              <a:t>     </a:t>
            </a:r>
            <a:r>
              <a:rPr lang="ru-RU" dirty="0">
                <a:solidFill>
                  <a:srgbClr val="0070C0"/>
                </a:solidFill>
              </a:rPr>
              <a:t> Лидер Фракции права и порядка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29189" y="5339027"/>
            <a:ext cx="7007624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u="sng" dirty="0">
                <a:solidFill>
                  <a:srgbClr val="00B050"/>
                </a:solidFill>
              </a:rPr>
              <a:t>Деятельность</a:t>
            </a:r>
            <a:r>
              <a:rPr lang="ru-RU" dirty="0">
                <a:solidFill>
                  <a:srgbClr val="00B050"/>
                </a:solidFill>
              </a:rPr>
              <a:t>   </a:t>
            </a:r>
            <a:r>
              <a:rPr lang="ru-RU" dirty="0">
                <a:solidFill>
                  <a:srgbClr val="0070C0"/>
                </a:solidFill>
              </a:rPr>
              <a:t> координирует деятельность Комитета права и</a:t>
            </a:r>
          </a:p>
          <a:p>
            <a:pPr algn="just">
              <a:lnSpc>
                <a:spcPct val="150000"/>
              </a:lnSpc>
            </a:pPr>
            <a:r>
              <a:rPr lang="ru-RU" dirty="0">
                <a:solidFill>
                  <a:srgbClr val="0070C0"/>
                </a:solidFill>
              </a:rPr>
              <a:t>                             порядка;</a:t>
            </a:r>
          </a:p>
          <a:p>
            <a:pPr algn="just">
              <a:lnSpc>
                <a:spcPct val="150000"/>
              </a:lnSpc>
            </a:pPr>
            <a:r>
              <a:rPr lang="ru-RU" dirty="0">
                <a:solidFill>
                  <a:srgbClr val="0070C0"/>
                </a:solidFill>
              </a:rPr>
              <a:t>                             отвечает за дежурство по школе;</a:t>
            </a:r>
          </a:p>
          <a:p>
            <a:pPr algn="just">
              <a:lnSpc>
                <a:spcPct val="150000"/>
              </a:lnSpc>
            </a:pPr>
            <a:r>
              <a:rPr lang="ru-RU" dirty="0">
                <a:solidFill>
                  <a:srgbClr val="0070C0"/>
                </a:solidFill>
              </a:rPr>
              <a:t>                             координирует работу по охране порядка на </a:t>
            </a:r>
          </a:p>
          <a:p>
            <a:pPr algn="just">
              <a:lnSpc>
                <a:spcPct val="150000"/>
              </a:lnSpc>
            </a:pPr>
            <a:r>
              <a:rPr lang="ru-RU" dirty="0">
                <a:solidFill>
                  <a:srgbClr val="0070C0"/>
                </a:solidFill>
              </a:rPr>
              <a:t>                             мероприятиях;</a:t>
            </a:r>
          </a:p>
          <a:p>
            <a:pPr algn="just">
              <a:lnSpc>
                <a:spcPct val="150000"/>
              </a:lnSpc>
            </a:pPr>
            <a:r>
              <a:rPr lang="ru-RU" dirty="0">
                <a:solidFill>
                  <a:srgbClr val="0070C0"/>
                </a:solidFill>
              </a:rPr>
              <a:t>                             следит за осуществлением контроля за выполнением</a:t>
            </a:r>
          </a:p>
          <a:p>
            <a:pPr algn="just">
              <a:lnSpc>
                <a:spcPct val="150000"/>
              </a:lnSpc>
            </a:pPr>
            <a:r>
              <a:rPr lang="ru-RU" dirty="0">
                <a:solidFill>
                  <a:srgbClr val="0070C0"/>
                </a:solidFill>
              </a:rPr>
              <a:t>                             требований внутреннего распорядка.</a:t>
            </a:r>
          </a:p>
          <a:p>
            <a:pPr algn="just">
              <a:lnSpc>
                <a:spcPct val="150000"/>
              </a:lnSpc>
            </a:pPr>
            <a:r>
              <a:rPr lang="kk-KZ" dirty="0">
                <a:solidFill>
                  <a:srgbClr val="0070C0"/>
                </a:solidFill>
              </a:rPr>
              <a:t>                             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5410" y="3916138"/>
            <a:ext cx="3721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u="sng" dirty="0">
                <a:solidFill>
                  <a:srgbClr val="00B050"/>
                </a:solidFill>
              </a:rPr>
              <a:t>Дата рождения</a:t>
            </a:r>
            <a:r>
              <a:rPr lang="ru-RU" dirty="0">
                <a:solidFill>
                  <a:srgbClr val="00B050"/>
                </a:solidFill>
              </a:rPr>
              <a:t>         </a:t>
            </a:r>
            <a:r>
              <a:rPr lang="kk-KZ" dirty="0">
                <a:solidFill>
                  <a:srgbClr val="0070C0"/>
                </a:solidFill>
              </a:rPr>
              <a:t>12.02.2009</a:t>
            </a:r>
            <a:r>
              <a:rPr lang="ru-RU" dirty="0">
                <a:solidFill>
                  <a:srgbClr val="0070C0"/>
                </a:solidFill>
              </a:rPr>
              <a:t> г.</a:t>
            </a:r>
            <a:r>
              <a:rPr lang="ru-RU" dirty="0">
                <a:solidFill>
                  <a:srgbClr val="00B050"/>
                </a:solidFill>
              </a:rPr>
              <a:t>      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0E988E7-8D16-F712-1D8A-797972B8522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08" y="289294"/>
            <a:ext cx="1506853" cy="2282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39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s://i.pinimg.com/236x/09/e4/0e/09e40ea7146a7da0047978786c9f66a4.jpg?nii=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144192" y="1169811"/>
            <a:ext cx="9153553" cy="68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15527" y="57558"/>
            <a:ext cx="38010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B050"/>
                </a:solidFill>
                <a:latin typeface="Arial Black" panose="020B0A04020102020204" pitchFamily="34" charset="0"/>
              </a:rPr>
              <a:t>          ЛИЧНАЯ КАРТА </a:t>
            </a:r>
          </a:p>
          <a:p>
            <a:r>
              <a:rPr lang="ru-RU" dirty="0">
                <a:solidFill>
                  <a:srgbClr val="00B050"/>
                </a:solidFill>
                <a:latin typeface="Arial Black" panose="020B0A04020102020204" pitchFamily="34" charset="0"/>
              </a:rPr>
              <a:t>ШКОЛЬНОГО ПАРЛАМЕНТА</a:t>
            </a:r>
          </a:p>
          <a:p>
            <a:r>
              <a:rPr lang="ru-RU" dirty="0">
                <a:solidFill>
                  <a:srgbClr val="00B050"/>
                </a:solidFill>
                <a:latin typeface="Arial Black" panose="020B0A04020102020204" pitchFamily="34" charset="0"/>
              </a:rPr>
              <a:t>               «</a:t>
            </a:r>
            <a:r>
              <a:rPr lang="kk-KZ" dirty="0">
                <a:solidFill>
                  <a:srgbClr val="00B050"/>
                </a:solidFill>
                <a:latin typeface="Arial Black" panose="020B0A04020102020204" pitchFamily="34" charset="0"/>
              </a:rPr>
              <a:t>БІРЛІК</a:t>
            </a:r>
            <a:r>
              <a:rPr lang="ru-RU" dirty="0">
                <a:solidFill>
                  <a:srgbClr val="00B050"/>
                </a:solidFill>
                <a:latin typeface="Arial Black" panose="020B0A04020102020204" pitchFamily="34" charset="0"/>
              </a:rPr>
              <a:t>»</a:t>
            </a:r>
          </a:p>
        </p:txBody>
      </p:sp>
      <p:pic>
        <p:nvPicPr>
          <p:cNvPr id="5" name="Рисунок 4"/>
          <p:cNvPicPr/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4085" t="16181" r="12407" b="12226"/>
          <a:stretch/>
        </p:blipFill>
        <p:spPr bwMode="auto">
          <a:xfrm>
            <a:off x="4746918" y="809261"/>
            <a:ext cx="1714039" cy="1633149"/>
          </a:xfrm>
          <a:prstGeom prst="ellipse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85750" y="266700"/>
            <a:ext cx="1533525" cy="23050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84045" y="2821705"/>
            <a:ext cx="4062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u="sng" dirty="0" err="1">
                <a:solidFill>
                  <a:srgbClr val="00B050"/>
                </a:solidFill>
              </a:rPr>
              <a:t>Ф.И.учащегося</a:t>
            </a:r>
            <a:r>
              <a:rPr lang="ru-RU" dirty="0">
                <a:solidFill>
                  <a:srgbClr val="0070C0"/>
                </a:solidFill>
              </a:rPr>
              <a:t>         </a:t>
            </a:r>
            <a:r>
              <a:rPr lang="ru-RU" dirty="0" err="1">
                <a:solidFill>
                  <a:srgbClr val="0070C0"/>
                </a:solidFill>
              </a:rPr>
              <a:t>Тусупбекова</a:t>
            </a:r>
            <a:r>
              <a:rPr lang="ru-RU" dirty="0">
                <a:solidFill>
                  <a:srgbClr val="0070C0"/>
                </a:solidFill>
              </a:rPr>
              <a:t> Сабина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4045" y="3349272"/>
            <a:ext cx="2606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u="sng" dirty="0">
                <a:solidFill>
                  <a:srgbClr val="00B050"/>
                </a:solidFill>
              </a:rPr>
              <a:t>Класс    </a:t>
            </a:r>
            <a:r>
              <a:rPr lang="ru-RU" dirty="0">
                <a:solidFill>
                  <a:srgbClr val="00B050"/>
                </a:solidFill>
              </a:rPr>
              <a:t>             </a:t>
            </a:r>
            <a:r>
              <a:rPr lang="ru-RU" dirty="0">
                <a:solidFill>
                  <a:srgbClr val="0070C0"/>
                </a:solidFill>
              </a:rPr>
              <a:t>         9 «Г»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7614" y="4526102"/>
            <a:ext cx="5690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u="sng" dirty="0">
                <a:solidFill>
                  <a:srgbClr val="00B050"/>
                </a:solidFill>
              </a:rPr>
              <a:t>Должность в ШП </a:t>
            </a:r>
            <a:r>
              <a:rPr lang="ru-RU" dirty="0">
                <a:solidFill>
                  <a:srgbClr val="00B050"/>
                </a:solidFill>
              </a:rPr>
              <a:t>     </a:t>
            </a:r>
            <a:r>
              <a:rPr lang="ru-RU" dirty="0">
                <a:solidFill>
                  <a:srgbClr val="0070C0"/>
                </a:solidFill>
              </a:rPr>
              <a:t> Лидер Фракции экологии и труда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6799" y="5339027"/>
            <a:ext cx="6655668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u="sng" dirty="0">
                <a:solidFill>
                  <a:srgbClr val="00B050"/>
                </a:solidFill>
              </a:rPr>
              <a:t>Деятельность</a:t>
            </a:r>
            <a:r>
              <a:rPr lang="ru-RU" dirty="0">
                <a:solidFill>
                  <a:srgbClr val="00B050"/>
                </a:solidFill>
              </a:rPr>
              <a:t>   </a:t>
            </a:r>
            <a:r>
              <a:rPr lang="ru-RU" dirty="0">
                <a:solidFill>
                  <a:srgbClr val="0070C0"/>
                </a:solidFill>
              </a:rPr>
              <a:t> проводит совещания членов классов, </a:t>
            </a:r>
          </a:p>
          <a:p>
            <a:pPr algn="just"/>
            <a:r>
              <a:rPr lang="ru-RU" dirty="0">
                <a:solidFill>
                  <a:srgbClr val="0070C0"/>
                </a:solidFill>
              </a:rPr>
              <a:t>                             ответственных за озеленение классов, разъясняет</a:t>
            </a:r>
          </a:p>
          <a:p>
            <a:pPr algn="just"/>
            <a:r>
              <a:rPr lang="ru-RU" dirty="0">
                <a:solidFill>
                  <a:srgbClr val="0070C0"/>
                </a:solidFill>
              </a:rPr>
              <a:t>                             им цели, задачи и обязанности;</a:t>
            </a:r>
          </a:p>
          <a:p>
            <a:pPr algn="just"/>
            <a:r>
              <a:rPr lang="ru-RU" dirty="0">
                <a:solidFill>
                  <a:srgbClr val="0070C0"/>
                </a:solidFill>
              </a:rPr>
              <a:t>                             разрабатывает и предлагает на рассмотрение</a:t>
            </a:r>
          </a:p>
          <a:p>
            <a:pPr algn="just"/>
            <a:r>
              <a:rPr lang="ru-RU" dirty="0">
                <a:solidFill>
                  <a:srgbClr val="0070C0"/>
                </a:solidFill>
              </a:rPr>
              <a:t>                             Парламенту план облагораживания школы и </a:t>
            </a:r>
          </a:p>
          <a:p>
            <a:pPr algn="just"/>
            <a:r>
              <a:rPr lang="ru-RU" dirty="0">
                <a:solidFill>
                  <a:srgbClr val="0070C0"/>
                </a:solidFill>
              </a:rPr>
              <a:t>                             школьной территории с указанием целей;</a:t>
            </a:r>
          </a:p>
          <a:p>
            <a:pPr algn="just"/>
            <a:r>
              <a:rPr lang="ru-RU" dirty="0">
                <a:solidFill>
                  <a:srgbClr val="0070C0"/>
                </a:solidFill>
              </a:rPr>
              <a:t>                             организует познавательные мероприятия </a:t>
            </a:r>
          </a:p>
          <a:p>
            <a:pPr algn="just"/>
            <a:r>
              <a:rPr lang="ru-RU" dirty="0">
                <a:solidFill>
                  <a:srgbClr val="0070C0"/>
                </a:solidFill>
              </a:rPr>
              <a:t>                             по экологическому направлению;</a:t>
            </a:r>
          </a:p>
          <a:p>
            <a:pPr algn="just"/>
            <a:r>
              <a:rPr lang="kk-KZ" dirty="0">
                <a:solidFill>
                  <a:srgbClr val="0070C0"/>
                </a:solidFill>
              </a:rPr>
              <a:t>                             организует Акции;</a:t>
            </a:r>
            <a:endParaRPr lang="ru-RU" dirty="0">
              <a:solidFill>
                <a:srgbClr val="0070C0"/>
              </a:solidFill>
            </a:endParaRPr>
          </a:p>
          <a:p>
            <a:pPr algn="just"/>
            <a:r>
              <a:rPr lang="kk-KZ" dirty="0">
                <a:solidFill>
                  <a:srgbClr val="0070C0"/>
                </a:solidFill>
              </a:rPr>
              <a:t>                             организует дежурство по школе.</a:t>
            </a:r>
          </a:p>
          <a:p>
            <a:pPr algn="just"/>
            <a:r>
              <a:rPr lang="kk-KZ" dirty="0">
                <a:solidFill>
                  <a:srgbClr val="0070C0"/>
                </a:solidFill>
              </a:rPr>
              <a:t>                             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5410" y="3916138"/>
            <a:ext cx="3721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u="sng" dirty="0">
                <a:solidFill>
                  <a:srgbClr val="00B050"/>
                </a:solidFill>
              </a:rPr>
              <a:t>Дата рождения</a:t>
            </a:r>
            <a:r>
              <a:rPr lang="ru-RU" dirty="0">
                <a:solidFill>
                  <a:srgbClr val="00B050"/>
                </a:solidFill>
              </a:rPr>
              <a:t>         </a:t>
            </a:r>
            <a:r>
              <a:rPr lang="kk-KZ" dirty="0">
                <a:solidFill>
                  <a:srgbClr val="0070C0"/>
                </a:solidFill>
              </a:rPr>
              <a:t>11.10.2007</a:t>
            </a:r>
            <a:r>
              <a:rPr lang="ru-RU" dirty="0">
                <a:solidFill>
                  <a:srgbClr val="0070C0"/>
                </a:solidFill>
              </a:rPr>
              <a:t> г.</a:t>
            </a:r>
            <a:r>
              <a:rPr lang="ru-RU" dirty="0">
                <a:solidFill>
                  <a:srgbClr val="00B050"/>
                </a:solidFill>
              </a:rPr>
              <a:t>      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971E49F-6811-E6EF-50A7-E6CE02EE37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266701"/>
            <a:ext cx="1533525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476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s://i.pinimg.com/236x/09/e4/0e/09e40ea7146a7da0047978786c9f66a4.jpg?nii=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144192" y="1169811"/>
            <a:ext cx="9153553" cy="68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15527" y="57558"/>
            <a:ext cx="38010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B050"/>
                </a:solidFill>
                <a:latin typeface="Arial Black" panose="020B0A04020102020204" pitchFamily="34" charset="0"/>
              </a:rPr>
              <a:t>          ЛИЧНАЯ КАРТА </a:t>
            </a:r>
          </a:p>
          <a:p>
            <a:r>
              <a:rPr lang="ru-RU" dirty="0">
                <a:solidFill>
                  <a:srgbClr val="00B050"/>
                </a:solidFill>
                <a:latin typeface="Arial Black" panose="020B0A04020102020204" pitchFamily="34" charset="0"/>
              </a:rPr>
              <a:t>ШКОЛЬНОГО ПАРЛАМЕНТА</a:t>
            </a:r>
          </a:p>
          <a:p>
            <a:r>
              <a:rPr lang="ru-RU" dirty="0">
                <a:solidFill>
                  <a:srgbClr val="00B050"/>
                </a:solidFill>
                <a:latin typeface="Arial Black" panose="020B0A04020102020204" pitchFamily="34" charset="0"/>
              </a:rPr>
              <a:t>               «</a:t>
            </a:r>
            <a:r>
              <a:rPr lang="kk-KZ" dirty="0">
                <a:solidFill>
                  <a:srgbClr val="00B050"/>
                </a:solidFill>
                <a:latin typeface="Arial Black" panose="020B0A04020102020204" pitchFamily="34" charset="0"/>
              </a:rPr>
              <a:t>БІРЛІК</a:t>
            </a:r>
            <a:r>
              <a:rPr lang="ru-RU" dirty="0">
                <a:solidFill>
                  <a:srgbClr val="00B050"/>
                </a:solidFill>
                <a:latin typeface="Arial Black" panose="020B0A04020102020204" pitchFamily="34" charset="0"/>
              </a:rPr>
              <a:t>»</a:t>
            </a:r>
          </a:p>
        </p:txBody>
      </p:sp>
      <p:pic>
        <p:nvPicPr>
          <p:cNvPr id="5" name="Рисунок 4"/>
          <p:cNvPicPr/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4085" t="16181" r="12407" b="12226"/>
          <a:stretch/>
        </p:blipFill>
        <p:spPr bwMode="auto">
          <a:xfrm>
            <a:off x="4746918" y="809261"/>
            <a:ext cx="1714039" cy="1633149"/>
          </a:xfrm>
          <a:prstGeom prst="ellipse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85750" y="266700"/>
            <a:ext cx="1533525" cy="23050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84045" y="2821705"/>
            <a:ext cx="3940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u="sng" dirty="0" err="1">
                <a:solidFill>
                  <a:srgbClr val="00B050"/>
                </a:solidFill>
              </a:rPr>
              <a:t>Ф.И.учащегося</a:t>
            </a:r>
            <a:r>
              <a:rPr lang="ru-RU" dirty="0">
                <a:solidFill>
                  <a:srgbClr val="0070C0"/>
                </a:solidFill>
              </a:rPr>
              <a:t>         </a:t>
            </a:r>
            <a:r>
              <a:rPr lang="ru-RU" dirty="0" err="1">
                <a:solidFill>
                  <a:srgbClr val="0070C0"/>
                </a:solidFill>
              </a:rPr>
              <a:t>Зубрилкин</a:t>
            </a:r>
            <a:r>
              <a:rPr lang="ru-RU" dirty="0">
                <a:solidFill>
                  <a:srgbClr val="0070C0"/>
                </a:solidFill>
              </a:rPr>
              <a:t> Матвей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4045" y="3349272"/>
            <a:ext cx="2658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u="sng" dirty="0">
                <a:solidFill>
                  <a:srgbClr val="00B050"/>
                </a:solidFill>
              </a:rPr>
              <a:t>Класс    </a:t>
            </a:r>
            <a:r>
              <a:rPr lang="ru-RU" dirty="0">
                <a:solidFill>
                  <a:srgbClr val="00B050"/>
                </a:solidFill>
              </a:rPr>
              <a:t>             </a:t>
            </a:r>
            <a:r>
              <a:rPr lang="ru-RU" dirty="0">
                <a:solidFill>
                  <a:srgbClr val="0070C0"/>
                </a:solidFill>
              </a:rPr>
              <a:t>          8 «Г»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7614" y="4526102"/>
            <a:ext cx="5086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u="sng" dirty="0">
                <a:solidFill>
                  <a:srgbClr val="00B050"/>
                </a:solidFill>
              </a:rPr>
              <a:t>Должность в ШП </a:t>
            </a:r>
            <a:r>
              <a:rPr lang="ru-RU" dirty="0">
                <a:solidFill>
                  <a:srgbClr val="00B050"/>
                </a:solidFill>
              </a:rPr>
              <a:t>     </a:t>
            </a:r>
            <a:r>
              <a:rPr lang="ru-RU" dirty="0">
                <a:solidFill>
                  <a:srgbClr val="0070C0"/>
                </a:solidFill>
              </a:rPr>
              <a:t> Лидер Фракции информации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727" y="5339027"/>
            <a:ext cx="690381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u="sng" dirty="0">
                <a:solidFill>
                  <a:srgbClr val="00B050"/>
                </a:solidFill>
              </a:rPr>
              <a:t>Деятельность</a:t>
            </a:r>
            <a:r>
              <a:rPr lang="ru-RU" dirty="0">
                <a:solidFill>
                  <a:srgbClr val="00B050"/>
                </a:solidFill>
              </a:rPr>
              <a:t>   </a:t>
            </a:r>
            <a:r>
              <a:rPr lang="ru-RU" dirty="0">
                <a:solidFill>
                  <a:srgbClr val="0070C0"/>
                </a:solidFill>
              </a:rPr>
              <a:t> руководит редколлегией активов классов;</a:t>
            </a:r>
          </a:p>
          <a:p>
            <a:pPr algn="just"/>
            <a:r>
              <a:rPr lang="ru-RU" dirty="0">
                <a:solidFill>
                  <a:srgbClr val="0070C0"/>
                </a:solidFill>
              </a:rPr>
              <a:t>                             отвечает за освещение всех массовых мероприятий,</a:t>
            </a:r>
          </a:p>
          <a:p>
            <a:pPr algn="just"/>
            <a:r>
              <a:rPr lang="ru-RU" dirty="0">
                <a:solidFill>
                  <a:srgbClr val="0070C0"/>
                </a:solidFill>
              </a:rPr>
              <a:t>                             проводимых в школе через страницу школы,</a:t>
            </a:r>
          </a:p>
          <a:p>
            <a:pPr algn="just"/>
            <a:r>
              <a:rPr lang="ru-RU" dirty="0">
                <a:solidFill>
                  <a:srgbClr val="0070C0"/>
                </a:solidFill>
              </a:rPr>
              <a:t>                             школьный </a:t>
            </a:r>
            <a:r>
              <a:rPr lang="ru-RU" dirty="0" err="1">
                <a:solidFill>
                  <a:srgbClr val="0070C0"/>
                </a:solidFill>
              </a:rPr>
              <a:t>инстаграмм</a:t>
            </a:r>
            <a:r>
              <a:rPr lang="ru-RU" dirty="0">
                <a:solidFill>
                  <a:srgbClr val="0070C0"/>
                </a:solidFill>
              </a:rPr>
              <a:t>;</a:t>
            </a:r>
          </a:p>
          <a:p>
            <a:pPr algn="just"/>
            <a:r>
              <a:rPr lang="ru-RU" dirty="0">
                <a:solidFill>
                  <a:srgbClr val="0070C0"/>
                </a:solidFill>
              </a:rPr>
              <a:t>                             отвечает за информационное обеспечение работы</a:t>
            </a:r>
          </a:p>
          <a:p>
            <a:pPr algn="just"/>
            <a:r>
              <a:rPr lang="ru-RU" dirty="0">
                <a:solidFill>
                  <a:srgbClr val="0070C0"/>
                </a:solidFill>
              </a:rPr>
              <a:t>                             Парламента;</a:t>
            </a:r>
          </a:p>
          <a:p>
            <a:pPr algn="just"/>
            <a:r>
              <a:rPr lang="ru-RU" dirty="0">
                <a:solidFill>
                  <a:srgbClr val="0070C0"/>
                </a:solidFill>
              </a:rPr>
              <a:t>                             курирует информационную работу в классах;</a:t>
            </a:r>
          </a:p>
          <a:p>
            <a:pPr algn="just"/>
            <a:r>
              <a:rPr lang="ru-RU" dirty="0">
                <a:solidFill>
                  <a:srgbClr val="0070C0"/>
                </a:solidFill>
              </a:rPr>
              <a:t>                             является членом всех комиссий связанных с , </a:t>
            </a:r>
          </a:p>
          <a:p>
            <a:pPr algn="just"/>
            <a:r>
              <a:rPr lang="ru-RU" dirty="0">
                <a:solidFill>
                  <a:srgbClr val="0070C0"/>
                </a:solidFill>
              </a:rPr>
              <a:t>                             художественной, печатной, информационной</a:t>
            </a:r>
          </a:p>
          <a:p>
            <a:pPr algn="just"/>
            <a:r>
              <a:rPr lang="kk-KZ" dirty="0">
                <a:solidFill>
                  <a:srgbClr val="0070C0"/>
                </a:solidFill>
              </a:rPr>
              <a:t>                             деятельности школы.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5410" y="3916138"/>
            <a:ext cx="3721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u="sng" dirty="0">
                <a:solidFill>
                  <a:srgbClr val="00B050"/>
                </a:solidFill>
              </a:rPr>
              <a:t>Дата рождения</a:t>
            </a:r>
            <a:r>
              <a:rPr lang="ru-RU" dirty="0">
                <a:solidFill>
                  <a:srgbClr val="00B050"/>
                </a:solidFill>
              </a:rPr>
              <a:t>         </a:t>
            </a:r>
            <a:r>
              <a:rPr lang="ru-RU" dirty="0">
                <a:solidFill>
                  <a:srgbClr val="0070C0"/>
                </a:solidFill>
              </a:rPr>
              <a:t>23.04.2008 г.      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141B39B-4546-3E1B-659E-D3BD165E85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48" y="252950"/>
            <a:ext cx="1497028" cy="231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835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s://i.pinimg.com/236x/09/e4/0e/09e40ea7146a7da0047978786c9f66a4.jpg?nii=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144192" y="1169811"/>
            <a:ext cx="9153553" cy="68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15527" y="57558"/>
            <a:ext cx="38010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B050"/>
                </a:solidFill>
                <a:latin typeface="Arial Black" panose="020B0A04020102020204" pitchFamily="34" charset="0"/>
              </a:rPr>
              <a:t>          ЛИЧНАЯ КАРТА </a:t>
            </a:r>
          </a:p>
          <a:p>
            <a:r>
              <a:rPr lang="ru-RU" dirty="0">
                <a:solidFill>
                  <a:srgbClr val="00B050"/>
                </a:solidFill>
                <a:latin typeface="Arial Black" panose="020B0A04020102020204" pitchFamily="34" charset="0"/>
              </a:rPr>
              <a:t>ШКОЛЬНОГО ПАРЛАМЕНТА</a:t>
            </a:r>
          </a:p>
          <a:p>
            <a:r>
              <a:rPr lang="ru-RU" dirty="0">
                <a:solidFill>
                  <a:srgbClr val="00B050"/>
                </a:solidFill>
                <a:latin typeface="Arial Black" panose="020B0A04020102020204" pitchFamily="34" charset="0"/>
              </a:rPr>
              <a:t>               «</a:t>
            </a:r>
            <a:r>
              <a:rPr lang="kk-KZ" dirty="0">
                <a:solidFill>
                  <a:srgbClr val="00B050"/>
                </a:solidFill>
                <a:latin typeface="Arial Black" panose="020B0A04020102020204" pitchFamily="34" charset="0"/>
              </a:rPr>
              <a:t>БІРЛІК</a:t>
            </a:r>
            <a:r>
              <a:rPr lang="ru-RU" dirty="0">
                <a:solidFill>
                  <a:srgbClr val="00B050"/>
                </a:solidFill>
                <a:latin typeface="Arial Black" panose="020B0A04020102020204" pitchFamily="34" charset="0"/>
              </a:rPr>
              <a:t>»</a:t>
            </a:r>
          </a:p>
        </p:txBody>
      </p:sp>
      <p:pic>
        <p:nvPicPr>
          <p:cNvPr id="5" name="Рисунок 4"/>
          <p:cNvPicPr/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4085" t="16181" r="12407" b="12226"/>
          <a:stretch/>
        </p:blipFill>
        <p:spPr bwMode="auto">
          <a:xfrm>
            <a:off x="4746918" y="809261"/>
            <a:ext cx="1714039" cy="1633149"/>
          </a:xfrm>
          <a:prstGeom prst="ellipse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85750" y="266700"/>
            <a:ext cx="1533525" cy="23050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84045" y="2821705"/>
            <a:ext cx="4180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u="sng" dirty="0" err="1">
                <a:solidFill>
                  <a:srgbClr val="00B050"/>
                </a:solidFill>
              </a:rPr>
              <a:t>Ф.И.учащегося</a:t>
            </a:r>
            <a:r>
              <a:rPr lang="ru-RU" u="sng" dirty="0">
                <a:solidFill>
                  <a:srgbClr val="00B050"/>
                </a:solidFill>
              </a:rPr>
              <a:t> </a:t>
            </a:r>
            <a:r>
              <a:rPr lang="ru-RU" dirty="0">
                <a:solidFill>
                  <a:srgbClr val="0070C0"/>
                </a:solidFill>
              </a:rPr>
              <a:t>     </a:t>
            </a:r>
            <a:r>
              <a:rPr lang="ru-RU" dirty="0" err="1">
                <a:solidFill>
                  <a:srgbClr val="0070C0"/>
                </a:solidFill>
              </a:rPr>
              <a:t>Шынгыскызы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Нуриля</a:t>
            </a:r>
            <a:r>
              <a:rPr lang="ru-RU" dirty="0">
                <a:solidFill>
                  <a:srgbClr val="0070C0"/>
                </a:solidFill>
              </a:rPr>
              <a:t> 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4045" y="3349272"/>
            <a:ext cx="2606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u="sng" dirty="0">
                <a:solidFill>
                  <a:srgbClr val="00B050"/>
                </a:solidFill>
              </a:rPr>
              <a:t>Класс    </a:t>
            </a:r>
            <a:r>
              <a:rPr lang="ru-RU" dirty="0">
                <a:solidFill>
                  <a:srgbClr val="00B050"/>
                </a:solidFill>
              </a:rPr>
              <a:t>             </a:t>
            </a:r>
            <a:r>
              <a:rPr lang="ru-RU" dirty="0">
                <a:solidFill>
                  <a:srgbClr val="0070C0"/>
                </a:solidFill>
              </a:rPr>
              <a:t>         9 «Г»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7614" y="4526102"/>
            <a:ext cx="4584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u="sng" dirty="0">
                <a:solidFill>
                  <a:srgbClr val="00B050"/>
                </a:solidFill>
              </a:rPr>
              <a:t>Должность в ШП </a:t>
            </a:r>
            <a:r>
              <a:rPr lang="ru-RU" dirty="0">
                <a:solidFill>
                  <a:srgbClr val="00B050"/>
                </a:solidFill>
              </a:rPr>
              <a:t>     </a:t>
            </a:r>
            <a:r>
              <a:rPr lang="ru-RU" dirty="0">
                <a:solidFill>
                  <a:srgbClr val="0070C0"/>
                </a:solidFill>
              </a:rPr>
              <a:t> Лидер Фракции счастья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284" y="5339027"/>
            <a:ext cx="690868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u="sng" dirty="0">
                <a:solidFill>
                  <a:srgbClr val="00B050"/>
                </a:solidFill>
              </a:rPr>
              <a:t>Деятельность</a:t>
            </a:r>
            <a:r>
              <a:rPr lang="ru-RU" dirty="0">
                <a:solidFill>
                  <a:srgbClr val="00B050"/>
                </a:solidFill>
              </a:rPr>
              <a:t>   </a:t>
            </a:r>
            <a:r>
              <a:rPr lang="ru-RU" dirty="0">
                <a:solidFill>
                  <a:srgbClr val="0070C0"/>
                </a:solidFill>
              </a:rPr>
              <a:t> координирует деятельностью Комитета </a:t>
            </a:r>
            <a:r>
              <a:rPr lang="ru-RU" dirty="0" err="1">
                <a:solidFill>
                  <a:srgbClr val="0070C0"/>
                </a:solidFill>
              </a:rPr>
              <a:t>самопозна</a:t>
            </a:r>
            <a:r>
              <a:rPr lang="ru-RU" dirty="0">
                <a:solidFill>
                  <a:srgbClr val="0070C0"/>
                </a:solidFill>
              </a:rPr>
              <a:t>-</a:t>
            </a:r>
          </a:p>
          <a:p>
            <a:pPr algn="just"/>
            <a:r>
              <a:rPr lang="ru-RU" dirty="0">
                <a:solidFill>
                  <a:srgbClr val="0070C0"/>
                </a:solidFill>
              </a:rPr>
              <a:t>                             </a:t>
            </a:r>
            <a:r>
              <a:rPr lang="ru-RU" dirty="0" err="1">
                <a:solidFill>
                  <a:srgbClr val="0070C0"/>
                </a:solidFill>
              </a:rPr>
              <a:t>ния</a:t>
            </a:r>
            <a:r>
              <a:rPr lang="ru-RU" dirty="0">
                <a:solidFill>
                  <a:srgbClr val="0070C0"/>
                </a:solidFill>
              </a:rPr>
              <a:t> и счастья;</a:t>
            </a:r>
          </a:p>
          <a:p>
            <a:pPr algn="just"/>
            <a:r>
              <a:rPr lang="ru-RU" dirty="0">
                <a:solidFill>
                  <a:srgbClr val="0070C0"/>
                </a:solidFill>
              </a:rPr>
              <a:t>                             участвует в организации мероприятий, акций и др.;</a:t>
            </a:r>
          </a:p>
          <a:p>
            <a:pPr algn="just"/>
            <a:r>
              <a:rPr lang="ru-RU" dirty="0">
                <a:solidFill>
                  <a:srgbClr val="0070C0"/>
                </a:solidFill>
              </a:rPr>
              <a:t>                             участвует в неделях «Самопознания»;</a:t>
            </a:r>
          </a:p>
          <a:p>
            <a:pPr algn="just"/>
            <a:r>
              <a:rPr lang="ru-RU" dirty="0">
                <a:solidFill>
                  <a:srgbClr val="0070C0"/>
                </a:solidFill>
              </a:rPr>
              <a:t>                             </a:t>
            </a:r>
          </a:p>
          <a:p>
            <a:pPr algn="just"/>
            <a:r>
              <a:rPr lang="ru-RU" dirty="0">
                <a:solidFill>
                  <a:srgbClr val="0070C0"/>
                </a:solidFill>
              </a:rPr>
              <a:t>                             и координирует их деятельность; при выполнении</a:t>
            </a:r>
          </a:p>
          <a:p>
            <a:pPr algn="just"/>
            <a:r>
              <a:rPr lang="ru-RU" dirty="0">
                <a:solidFill>
                  <a:srgbClr val="0070C0"/>
                </a:solidFill>
              </a:rPr>
              <a:t>                             своих обязанностей пользуется правами, </a:t>
            </a:r>
          </a:p>
          <a:p>
            <a:pPr algn="just"/>
            <a:r>
              <a:rPr lang="ru-RU" dirty="0">
                <a:solidFill>
                  <a:srgbClr val="0070C0"/>
                </a:solidFill>
              </a:rPr>
              <a:t>                             предоставленными руководством школы.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5410" y="3916138"/>
            <a:ext cx="3721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u="sng" dirty="0">
                <a:solidFill>
                  <a:srgbClr val="00B050"/>
                </a:solidFill>
              </a:rPr>
              <a:t>Дата рождения</a:t>
            </a:r>
            <a:r>
              <a:rPr lang="ru-RU" dirty="0">
                <a:solidFill>
                  <a:srgbClr val="00B050"/>
                </a:solidFill>
              </a:rPr>
              <a:t>         </a:t>
            </a:r>
            <a:r>
              <a:rPr lang="kk-KZ" dirty="0">
                <a:solidFill>
                  <a:srgbClr val="0070C0"/>
                </a:solidFill>
              </a:rPr>
              <a:t>26.04.2007</a:t>
            </a:r>
            <a:r>
              <a:rPr lang="ru-RU" dirty="0">
                <a:solidFill>
                  <a:srgbClr val="0070C0"/>
                </a:solidFill>
              </a:rPr>
              <a:t> г.</a:t>
            </a:r>
            <a:r>
              <a:rPr lang="ru-RU" dirty="0">
                <a:solidFill>
                  <a:srgbClr val="00B050"/>
                </a:solidFill>
              </a:rPr>
              <a:t>      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4E8FAA3-C1A5-22F0-83BA-4A29430FD2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253647"/>
            <a:ext cx="1533525" cy="2318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7829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1691</TotalTime>
  <Words>895</Words>
  <Application>Microsoft Office PowerPoint</Application>
  <PresentationFormat>Экран (4:3)</PresentationFormat>
  <Paragraphs>169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Arial Black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</dc:creator>
  <cp:lastModifiedBy>user</cp:lastModifiedBy>
  <cp:revision>40</cp:revision>
  <dcterms:created xsi:type="dcterms:W3CDTF">2022-01-15T12:38:16Z</dcterms:created>
  <dcterms:modified xsi:type="dcterms:W3CDTF">2022-11-09T08:29:00Z</dcterms:modified>
</cp:coreProperties>
</file>