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57" r:id="rId7"/>
    <p:sldId id="260" r:id="rId8"/>
    <p:sldId id="258" r:id="rId9"/>
    <p:sldId id="264" r:id="rId10"/>
    <p:sldId id="265" r:id="rId11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8" autoAdjust="0"/>
    <p:restoredTop sz="94660"/>
  </p:normalViewPr>
  <p:slideViewPr>
    <p:cSldViewPr>
      <p:cViewPr varScale="1">
        <p:scale>
          <a:sx n="108" d="100"/>
          <a:sy n="108" d="100"/>
        </p:scale>
        <p:origin x="218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0086-A62E-4C44-9BB6-EB56EE8BCE96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F49F3-AD4F-4084-9145-CBE7751D5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46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6F2F-5035-44A9-84EF-1414B47C9A27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8070-D5FD-4F86-88B1-65AF0EA02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0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D3EE-2B36-43CF-B2A2-482B57D48A0F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58BCE-40F8-45DE-ABB9-7AB907623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7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FD82-1783-472A-9014-6F5BC4AEBB05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1119-909C-482E-B04D-0CBBE110E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23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10C0-F5D8-4BEB-A319-450D7C10F9DA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4F01-A9B6-405C-A54E-B745850E1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86FA-7C08-4194-970F-28B742C708A2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9C2B-1FB4-4DA2-8F6E-3C56413CD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2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EDBBF-BAC5-47EE-B71A-5586EFDA3C70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31C1D-EA48-40A3-ADD5-8C42B4AFC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1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2ACB-490E-485F-9177-3D1D52FA45D3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FE61-9267-42A8-BC4D-26309B51F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E58C-5C19-40F7-BEFB-B96714C498ED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D971-5F0F-4BEB-8131-9865CE507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6E5F-69BD-45F7-B9A4-05CF77A1992D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E158-5920-43C7-89C2-E082CC48F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273A-890D-4D2B-BBD8-4DBBBA8DF2B6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C95E-7CB6-48C5-9306-028551700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2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D6FA4C-9BD0-4AEA-AD84-DAB710EBD8A9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3ACAE9-3749-479A-9B85-93183D19D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18" y="2852936"/>
            <a:ext cx="9144000" cy="23100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ШКОЛЬНЫЙ ПАРЛАМЕНТ «</a:t>
            </a:r>
            <a:r>
              <a:rPr lang="kk-KZ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БІРЛІК</a:t>
            </a:r>
            <a:r>
              <a:rPr lang="ru-RU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Arial Narrow" pitchFamily="34" charset="0"/>
              </a:rPr>
              <a:t>Модель ученического (школьного) самоуправления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КГУ «СОШ </a:t>
            </a:r>
            <a:r>
              <a:rPr lang="ru-RU" sz="2000" b="1" dirty="0" err="1">
                <a:solidFill>
                  <a:srgbClr val="0070C0"/>
                </a:solidFill>
                <a:latin typeface="Arial Narrow" pitchFamily="34" charset="0"/>
              </a:rPr>
              <a:t>им.К.Макпалеева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 города Павлодара»</a:t>
            </a:r>
          </a:p>
        </p:txBody>
      </p:sp>
      <p:pic>
        <p:nvPicPr>
          <p:cNvPr id="2053" name="Picture 2" descr="C:\Users\Пользователь\Desktop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216" y="5429526"/>
            <a:ext cx="1274316" cy="127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9017438-3143-467A-A76F-9FFD9862A1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352" y="548679"/>
            <a:ext cx="1527316" cy="20376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2DA4022-6456-4F0B-820D-4C096594E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83109"/>
            <a:ext cx="4737927" cy="473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BBCA058F-AA80-4183-AC4B-A2F6AE1956F8}"/>
              </a:ext>
            </a:extLst>
          </p:cNvPr>
          <p:cNvSpPr/>
          <p:nvPr/>
        </p:nvSpPr>
        <p:spPr>
          <a:xfrm>
            <a:off x="4247963" y="2496003"/>
            <a:ext cx="648072" cy="30701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977E95-B8D2-45A8-A473-30618D7EC827}"/>
              </a:ext>
            </a:extLst>
          </p:cNvPr>
          <p:cNvSpPr/>
          <p:nvPr/>
        </p:nvSpPr>
        <p:spPr>
          <a:xfrm>
            <a:off x="4860032" y="2492896"/>
            <a:ext cx="864096" cy="38231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229A3D9-628C-4415-9F46-CB67E23B59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03" y="215665"/>
            <a:ext cx="1511764" cy="2016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303C53A-4ABC-4B0F-B433-D3F17801A997}"/>
              </a:ext>
            </a:extLst>
          </p:cNvPr>
          <p:cNvSpPr txBox="1"/>
          <p:nvPr/>
        </p:nvSpPr>
        <p:spPr>
          <a:xfrm>
            <a:off x="1960724" y="454695"/>
            <a:ext cx="66784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ШКОЛЬНЫЙ ПАРЛАМЕНТ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993995F-53E5-4FAC-92DE-99AAEC2CFA74}"/>
              </a:ext>
            </a:extLst>
          </p:cNvPr>
          <p:cNvSpPr/>
          <p:nvPr/>
        </p:nvSpPr>
        <p:spPr>
          <a:xfrm>
            <a:off x="4319574" y="2338188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Б</a:t>
            </a:r>
            <a:r>
              <a:rPr lang="kk-KZ" sz="2800" b="1" dirty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</a:rPr>
              <a:t>ірлік</a:t>
            </a:r>
            <a:endParaRPr lang="ru-RU" sz="2800" b="1" cap="none" spc="0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3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547813" y="1196975"/>
            <a:ext cx="6192837" cy="4318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ОБОСНОВАНИЕ</a:t>
            </a:r>
            <a:r>
              <a:rPr lang="en-US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НЕОБХОДИМОСТИ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0825" y="2174875"/>
            <a:ext cx="4249738" cy="1816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воспитание 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свободной, ответственной личности, человека культуры, который способен действовать в условиях правового государства творчески, инициативно, с пользой для себя и общества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54575" y="2189163"/>
            <a:ext cx="3940175" cy="1816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создание условий для успешной социализации и эффективной самореализации </a:t>
            </a: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детей и 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молодежи, также возможности для самостоятельного решения </a:t>
            </a: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обучающимися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 возникающих проблем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57275" y="4616450"/>
            <a:ext cx="7737475" cy="830263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600" b="1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Пункт 35 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План</a:t>
            </a: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а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 мероприятий по реализации Государственной программы развития образования и науки Республики Казахстан на 2020</a:t>
            </a: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2025 годы</a:t>
            </a: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»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cs typeface="+mn-cs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434" t="8627" r="3537" b="62519"/>
          <a:stretch/>
        </p:blipFill>
        <p:spPr>
          <a:xfrm rot="2559121">
            <a:off x="6043054" y="1540315"/>
            <a:ext cx="827858" cy="735196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434" t="8627" r="3537" b="62519"/>
          <a:stretch/>
        </p:blipFill>
        <p:spPr>
          <a:xfrm rot="7192667" flipV="1">
            <a:off x="2318878" y="1518705"/>
            <a:ext cx="716918" cy="810465"/>
          </a:xfrm>
          <a:prstGeom prst="rect">
            <a:avLst/>
          </a:prstGeom>
        </p:spPr>
      </p:pic>
      <p:pic>
        <p:nvPicPr>
          <p:cNvPr id="7177" name="Рисунок 51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019675"/>
            <a:ext cx="10826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849438" y="4102100"/>
            <a:ext cx="5862637" cy="4318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ОСНОВАНИЕ ДЛЯ РЕАЛИЗАЦИИ</a:t>
            </a:r>
          </a:p>
        </p:txBody>
      </p:sp>
      <p:sp>
        <p:nvSpPr>
          <p:cNvPr id="7179" name="TextBox 11"/>
          <p:cNvSpPr txBox="1">
            <a:spLocks noChangeArrowheads="1"/>
          </p:cNvSpPr>
          <p:nvPr/>
        </p:nvSpPr>
        <p:spPr bwMode="auto">
          <a:xfrm>
            <a:off x="684213" y="44624"/>
            <a:ext cx="7524750" cy="10763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Концепция</a:t>
            </a:r>
            <a:endParaRPr lang="ru-RU" altLang="ru-RU" sz="16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развития органов самоуправления </a:t>
            </a: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обучающихся</a:t>
            </a:r>
            <a:endParaRPr lang="ru-RU" altLang="ru-RU" sz="16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«Школьный парламент»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7275" y="5557838"/>
            <a:ext cx="7737475" cy="83099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ИНСТИТУТ ДЕТСКИХ ПРЕДСТАВИТЕЛЬСТВ 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по вопросам защиты прав детей в школах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 287 детей-представителей  городов и районов республики взаимодействуют с Комитетом (приказ КОПД №69-н от 23.11.2020)</a:t>
            </a:r>
          </a:p>
        </p:txBody>
      </p:sp>
    </p:spTree>
    <p:extLst>
      <p:ext uri="{BB962C8B-B14F-4D97-AF65-F5344CB8AC3E}">
        <p14:creationId xmlns:p14="http://schemas.microsoft.com/office/powerpoint/2010/main" val="94493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4000" y="666750"/>
            <a:ext cx="8431213" cy="6953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Парламент (самоуправление)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Обучающихся школы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4950" y="2111375"/>
            <a:ext cx="1666875" cy="4132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98713" y="4505325"/>
            <a:ext cx="6072187" cy="84023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 это</a:t>
            </a: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 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незаменимый помощник администрации </a:t>
            </a:r>
            <a:r>
              <a:rPr lang="kk-KZ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школы в решении проблем учебно-воспитательного процесса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. </a:t>
            </a:r>
          </a:p>
        </p:txBody>
      </p:sp>
      <p:pic>
        <p:nvPicPr>
          <p:cNvPr id="8197" name="Picture 14" descr="C:\Documents and Settings\Adminkz\Рабочий стол\самоуправление 2021\скачанные файл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989138"/>
            <a:ext cx="23812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 descr="C:\Documents and Settings\Adminkz\Рабочий стол\самоуправление 2021\bez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237013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370138" y="2559050"/>
            <a:ext cx="5999162" cy="120015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+mn-cs"/>
              </a:rPr>
              <a:t> 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это форма участия обучающихся в </a:t>
            </a:r>
            <a:r>
              <a:rPr lang="ru-RU" dirty="0" err="1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соуправлении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 </a:t>
            </a:r>
            <a:r>
              <a:rPr lang="kk-KZ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организацией образования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, решении вопросов при организации </a:t>
            </a:r>
            <a:r>
              <a:rPr lang="ru-RU" dirty="0" err="1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учебно</a:t>
            </a:r>
            <a:r>
              <a:rPr lang="kk-KZ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воспитательного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53574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78263"/>
            <a:ext cx="20367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950" y="85725"/>
            <a:ext cx="2938735" cy="5810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ЦЕЛЬ ПАРЛАМЕНТА школы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5113" y="2774950"/>
            <a:ext cx="2219325" cy="43815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kk-KZ" alt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14525" y="750888"/>
            <a:ext cx="6689725" cy="149225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Развитие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 у обучающихся навыков гражданской активности, социальной компетентности, гражданской ответственности</a:t>
            </a: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, воспитание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 гражданина высокой культур</a:t>
            </a: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ы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, гуманистической направленности, способного к социальному творчеству, умеющего действовать в интересах совершенствования своей личности</a:t>
            </a: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общества </a:t>
            </a: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и государства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43387" y="3626114"/>
            <a:ext cx="7110412" cy="28622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создание условий для развития способностей и интересов</a:t>
            </a: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 обучающихся,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единого правового пространства в школе, предоставление реальной возможности участвовать в управлении организацией образования.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воспитание положительного отношения к нормам коллективной жизни, законам государства, желания приносить пользу людям, помогать преодолевать трудности своим друзья и ровесникам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вовлечение каждого обучающегося в общественную жизнь организации образования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развитие самостоятельного мышления и самосознания</a:t>
            </a: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навыков лидерского поведения, организаторских знаний, умений, навыков коллективной и руководящей деятельности</a:t>
            </a:r>
            <a:endParaRPr lang="kk-KZ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5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1293813" y="1317625"/>
            <a:ext cx="6167437" cy="52212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ШКОЛЬНЫЙ ПАРЛАМЕНТ: СТРУКТУРА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2688" y="2549525"/>
            <a:ext cx="2305050" cy="771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(КАБИНЕТ, КОМИССИЯ И Т.П.)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 ЭКОЛОГИИ  И ТРУДА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38350" y="1317625"/>
            <a:ext cx="2613025" cy="968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ДЕТСКОЕ ПРЕДСТАВИТЕЛЬСТВО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МОН РК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42100" y="2746375"/>
            <a:ext cx="2322388" cy="682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(КАБИНЕТ, КОМИССИЯ И Т.П.)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ПРАВА И ПОРЯДКА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45238" y="912813"/>
            <a:ext cx="2606675" cy="296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МОДУЛИ СТРУКТУРЫ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02013" y="3440113"/>
            <a:ext cx="2232025" cy="593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ПРЕЗИДЕНТ  ШКОЛЫ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400" y="425450"/>
            <a:ext cx="83312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ОБЩЕЕ СОБРАНИЕ ДЕПУТАТОВ ПЕРЕМЕН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1475" y="3670300"/>
            <a:ext cx="2305050" cy="814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(КАБИНЕТ, КОМИССИЯ И Т.П.)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САМОПОЗНАНИЯ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08725" y="5400675"/>
            <a:ext cx="2439739" cy="692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(КАБИНЕТ, КОМИССИЯ И Т.П.)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СПОРТА И ЗОЖ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18138" y="1636712"/>
            <a:ext cx="3330326" cy="640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(КАБИНЕТ, КОМИССИЯ И Т.П.)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ЗАБОТЫ (ВОЛОНТЕРСТВО)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60232" y="3861048"/>
            <a:ext cx="2305050" cy="841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(КАБИНЕТ, КОМИССИЯ И Т.П.)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ПЕЧАТИ И ИНФОРМАЦИИ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6021288"/>
            <a:ext cx="2571030" cy="6921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(КАБИНЕТ, КОМИССИЯ И Т.П.)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 СЧАСТЬЯ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4725144"/>
            <a:ext cx="316835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(КАБИНЕТ, КОМИССИЯ И Т.П.)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КУЛЬТУРЫ И ДЕБАТНОГО ДВИЖЕНИЯ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11313" y="1438275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78400" y="155575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725144"/>
            <a:ext cx="427037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086100" y="5878513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981700" y="5113338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72200" y="3717032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2492896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5650" y="228600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2088" y="3321050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8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4181475" y="2365375"/>
            <a:ext cx="392113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2"/>
          </p:cNvCxnSpPr>
          <p:nvPr/>
        </p:nvCxnSpPr>
        <p:spPr>
          <a:xfrm flipH="1">
            <a:off x="4476750" y="4033838"/>
            <a:ext cx="41275" cy="2036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4859338" y="2347913"/>
            <a:ext cx="958850" cy="893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3586163" y="2819400"/>
            <a:ext cx="376237" cy="52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634038" y="3241675"/>
            <a:ext cx="815975" cy="198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086100" y="4113213"/>
            <a:ext cx="1020763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2676525" y="3902075"/>
            <a:ext cx="623888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978400" y="4087813"/>
            <a:ext cx="839788" cy="1085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634038" y="3929063"/>
            <a:ext cx="919162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трелка вниз 60"/>
          <p:cNvSpPr/>
          <p:nvPr/>
        </p:nvSpPr>
        <p:spPr>
          <a:xfrm>
            <a:off x="3522663" y="944563"/>
            <a:ext cx="1709737" cy="28257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07" name="Picture 2" descr="C:\Users\Пользователь\Desktop\risunok1-500x4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4503738"/>
            <a:ext cx="1546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ТЬЮТЕРЫ ШКОЛЬНОГО ПАРЛАМЕНТА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5113" y="4718050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 ЭКОЛОГИИ  И ТРУДА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16224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ДЕТСКОЕ ПРЕДСТАВИТЕЛЬСТВО МОН РК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2198688"/>
            <a:ext cx="3646488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ПРАВА И ПОРЯДКА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39975" y="1001713"/>
            <a:ext cx="1601788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ПРЕЗИДЕНТ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67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САМОПОЗНАНИЯ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6225" y="3695700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СПОРТА И ЗОЖ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5113" y="5726113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ЗАБОТЫ (ВОЛОНТЕРСТВО)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206750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ПЕЧАТИ И ИНФОРМАЦИИ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27019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 СЧАСТЬЯ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62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</a:t>
            </a: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КУЛЬТУРЫ И ДЕБАТНОГО ДВИЖЕНИЯ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91125" y="4718050"/>
            <a:ext cx="3667125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УЧИТЕЛЬ ГЕОГРАФИИ (ХИМИИ, БИОЛОГИИ)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211763" y="16224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rgbClr val="002060"/>
                </a:solidFill>
                <a:latin typeface="Arial Narrow" pitchFamily="34" charset="0"/>
              </a:rPr>
              <a:t>ШКОЛЬНЫЙ УПОЛНОМОЧЕННЫЙ ПО ПРАВАМ РЕБЕНКА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211763" y="2198688"/>
            <a:ext cx="3648075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УЧИТЕЛЬ ИСТОРИИ И ПРАВА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211763" y="1001713"/>
            <a:ext cx="3657600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РУКОВОДИТЕЛЬ ТЬЮТЕРСКОЙ  СЛУЖБЫ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1943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УЧИТЕЛЬ САМОПОЗНАНИЯ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203825" y="3709988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УЧИТЕЛЬ ФИЗИЧЕСКОЙ КУЛЬТУРЫ, ШКОЛЬНЫЙ МЕДИЦИНСКИЙ РАБОТНИК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191125" y="5726113"/>
            <a:ext cx="3667125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СОЦИАЛЬНЫЙ ПЕДАГОГ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211763" y="3206750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УЧИТЕЛЬ РУССКОГО ЯЗЫКА И ЛИТЕРАТУРЫ/ УЧИТЕЛЬ ИНФОРМАТИКИ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211763" y="27019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ПЕДАГОГ-ПСИХОЛОГ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2038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ЗАМЕСТИТЕЛЬ ДИРЕКТОРА</a:t>
            </a: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941763" y="1671638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3916363" y="2222500"/>
            <a:ext cx="1236662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Двойная стрелка влево/вправо 58"/>
          <p:cNvSpPr/>
          <p:nvPr/>
        </p:nvSpPr>
        <p:spPr>
          <a:xfrm>
            <a:off x="3941763" y="27098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Двойная стрелка влево/вправо 61"/>
          <p:cNvSpPr/>
          <p:nvPr/>
        </p:nvSpPr>
        <p:spPr>
          <a:xfrm>
            <a:off x="3924300" y="3254375"/>
            <a:ext cx="1236663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Двойная стрелка влево/вправо 62"/>
          <p:cNvSpPr/>
          <p:nvPr/>
        </p:nvSpPr>
        <p:spPr>
          <a:xfrm>
            <a:off x="3937000" y="3733800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>
          <a:xfrm>
            <a:off x="3924300" y="4238625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Двойная стрелка влево/вправо 64"/>
          <p:cNvSpPr/>
          <p:nvPr/>
        </p:nvSpPr>
        <p:spPr>
          <a:xfrm>
            <a:off x="3941763" y="4767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Двойная стрелка влево/вправо 65"/>
          <p:cNvSpPr/>
          <p:nvPr/>
        </p:nvSpPr>
        <p:spPr>
          <a:xfrm>
            <a:off x="3941763" y="5270500"/>
            <a:ext cx="1236662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Двойная стрелка влево/вправо 66"/>
          <p:cNvSpPr/>
          <p:nvPr/>
        </p:nvSpPr>
        <p:spPr>
          <a:xfrm>
            <a:off x="3941763" y="5783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6100" y="1671638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356100" y="2176463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392613" y="2701925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392613" y="3230563"/>
            <a:ext cx="358775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392613" y="3708400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379913" y="4202113"/>
            <a:ext cx="360362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392613" y="4784725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392613" y="5270500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375150" y="5743575"/>
            <a:ext cx="360363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9</a:t>
            </a:r>
          </a:p>
        </p:txBody>
      </p:sp>
      <p:pic>
        <p:nvPicPr>
          <p:cNvPr id="4137" name="Picture 2" descr="C:\Users\Пользователь\Desktop\96mWEHqu2F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804863"/>
            <a:ext cx="20542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900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ПРЕДСТАВИТЕЛЬСТВО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ШКОЛЬНОГО ПАРЛАМЕНТА В КЛАССЕ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2675" y="2249488"/>
            <a:ext cx="3201988" cy="892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ОМБУДСМЕН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 КЛАССА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4738" y="4502150"/>
            <a:ext cx="3209925" cy="871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 КОМИТЕТА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ПРАВА И ПОРЯДКА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8963" y="1073150"/>
            <a:ext cx="3665537" cy="88741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ПРЕЗИДЕНТ КЛАССА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67375" y="5589588"/>
            <a:ext cx="3019425" cy="923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 КОМИТЕТА 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ЭКОЛОГИИ  И ТРУДА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91188" y="1073150"/>
            <a:ext cx="2995612" cy="88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 КОМИТЕТА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СПОРТА И ЗОЖ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83250" y="3328988"/>
            <a:ext cx="3003550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 КОМИТЕТА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КУЛЬТУРЫ И ДЕБАТНОГО ДВИЖЕНИЯ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57275" y="5561013"/>
            <a:ext cx="3227388" cy="963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 КОМИТЕТА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ПЕЧАТИ И ИНФОРМАЦИИ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24525" y="2217738"/>
            <a:ext cx="2962275" cy="871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 КОМИТЕТА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СЧАСТЬЯ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57275" y="3389313"/>
            <a:ext cx="3227388" cy="903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 КОМИТЕТА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ЗАБОТЫ  (ВОЛОНТЕРСТВО)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691188" y="4502150"/>
            <a:ext cx="2995612" cy="912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 КОМИТЕТА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САМОПОЗНАНИЯ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88963" y="2230438"/>
            <a:ext cx="498475" cy="911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61975" y="3378200"/>
            <a:ext cx="4984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67313" y="3328988"/>
            <a:ext cx="509587" cy="96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67313" y="2197100"/>
            <a:ext cx="557212" cy="89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184775" y="1069975"/>
            <a:ext cx="498475" cy="87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61975" y="5570538"/>
            <a:ext cx="512763" cy="954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61975" y="4502150"/>
            <a:ext cx="51276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67313" y="5589588"/>
            <a:ext cx="523875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67313" y="4502150"/>
            <a:ext cx="506412" cy="912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950" y="2590800"/>
            <a:ext cx="1677988" cy="1862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ПРЕЗИДЕНТ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ШКОЛЬНОГО ПАРЛАМЕНТА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ВОВЛЕЧЕННОСТЬ В УПРАВЛЕНИЕ ШКОЛОЙ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24288" y="2301875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ПЕДАГОГИЧЕСКИЙ СОВЕТ ШКОЛЫ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24288" y="3382963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ПОПЕЧИТЕЛЬСКИЙ СОВЕТ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24288" y="4595813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СОВЕТ ПРОФИЛАКТИКИ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24288" y="5732463"/>
            <a:ext cx="5140325" cy="433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ОБЩЕШКОЛЬНЫЙ РОДИТЕЛЬСКИЙ КОМИТЕТ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24288" y="1196975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СОВЕТ ШКОЛЫ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48025" y="1196975"/>
            <a:ext cx="0" cy="49688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1" idx="1"/>
          </p:cNvCxnSpPr>
          <p:nvPr/>
        </p:nvCxnSpPr>
        <p:spPr>
          <a:xfrm>
            <a:off x="3248025" y="1412875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248025" y="2535238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36913" y="359886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36913" y="481171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65488" y="5932488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 rot="16200000">
            <a:off x="336550" y="3443288"/>
            <a:ext cx="4979987" cy="465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ПРЕДСТАВИТЕЛЬСТВО В КОЛЛЕГИАЛЬНЫХ ОРГАНАХ ШКОЛЫ</a:t>
            </a: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1674019" y="3245644"/>
            <a:ext cx="1020762" cy="6985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61" name="Picture 3" descr="C:\Users\Пользователь\Desktop\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658813"/>
            <a:ext cx="21510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4"/>
          <p:cNvSpPr>
            <a:spLocks noChangeArrowheads="1"/>
          </p:cNvSpPr>
          <p:nvPr/>
        </p:nvSpPr>
        <p:spPr bwMode="auto">
          <a:xfrm>
            <a:off x="1943100" y="1181100"/>
            <a:ext cx="5221288" cy="523875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002060"/>
                </a:solidFill>
                <a:latin typeface="Century Gothic" panose="020B0502020202020204" pitchFamily="34" charset="0"/>
              </a:rPr>
              <a:t>ОЖИДАЕМЫЕ РЕЗУЛЬТАТЫ</a:t>
            </a:r>
          </a:p>
        </p:txBody>
      </p:sp>
      <p:pic>
        <p:nvPicPr>
          <p:cNvPr id="13315" name="Picture 7" descr="C:\Documents and Settings\Adminkz\Рабочий стол\самоуправление 2021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75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1088" y="2708275"/>
            <a:ext cx="6480175" cy="2523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воспитанное молодое поколение честных, добрых и активных личностей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статуса и роли органов ученического самоуправления в трансформации и модернизации общественного (детского и молодежного) сознания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вовлечение обучающихся в проектную деятельность по интересам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стабильное и системное финансирование из бюджетов всех уровней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08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Структура Школьный парламент.pot [Режим совместимости]" id="{4B841969-E353-4893-9978-72538CAA5E79}" vid="{92DF1306-4538-420E-8B2B-637D91E35A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Структура Школьный парламент</Template>
  <TotalTime>132</TotalTime>
  <Words>632</Words>
  <Application>Microsoft Office PowerPoint</Application>
  <PresentationFormat>Экран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Century Gothic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Саина</dc:creator>
  <cp:lastModifiedBy>user</cp:lastModifiedBy>
  <cp:revision>10</cp:revision>
  <cp:lastPrinted>2021-03-12T12:26:14Z</cp:lastPrinted>
  <dcterms:created xsi:type="dcterms:W3CDTF">2021-03-10T03:35:55Z</dcterms:created>
  <dcterms:modified xsi:type="dcterms:W3CDTF">2022-01-13T11:47:35Z</dcterms:modified>
</cp:coreProperties>
</file>