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7" r:id="rId2"/>
    <p:sldId id="266" r:id="rId3"/>
    <p:sldId id="265" r:id="rId4"/>
    <p:sldId id="267" r:id="rId5"/>
    <p:sldId id="268" r:id="rId6"/>
    <p:sldId id="269" r:id="rId7"/>
    <p:sldId id="261" r:id="rId8"/>
    <p:sldId id="262" r:id="rId9"/>
    <p:sldId id="263"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7FB"/>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3042"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t>08.02.2023</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t>‹#›</a:t>
            </a:fld>
            <a:endParaRPr lang="ru-RU" dirty="0"/>
          </a:p>
        </p:txBody>
      </p:sp>
    </p:spTree>
    <p:extLst>
      <p:ext uri="{BB962C8B-B14F-4D97-AF65-F5344CB8AC3E}">
        <p14:creationId xmlns:p14="http://schemas.microsoft.com/office/powerpoint/2010/main"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010CC32-5868-4287-970E-5443C751C5C4}" type="slidenum">
              <a:rPr lang="ru-RU" smtClean="0"/>
              <a:t>3</a:t>
            </a:fld>
            <a:endParaRPr lang="ru-RU" dirty="0"/>
          </a:p>
        </p:txBody>
      </p:sp>
    </p:spTree>
    <p:extLst>
      <p:ext uri="{BB962C8B-B14F-4D97-AF65-F5344CB8AC3E}">
        <p14:creationId xmlns:p14="http://schemas.microsoft.com/office/powerpoint/2010/main" val="157004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t>7</a:t>
            </a:fld>
            <a:endParaRPr lang="ru-RU" dirty="0"/>
          </a:p>
        </p:txBody>
      </p:sp>
    </p:spTree>
    <p:extLst>
      <p:ext uri="{BB962C8B-B14F-4D97-AF65-F5344CB8AC3E}">
        <p14:creationId xmlns:p14="http://schemas.microsoft.com/office/powerpoint/2010/main"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08.02.2023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t>08.02.2023</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t>‹#›</a:t>
            </a:fld>
            <a:endParaRPr lang="ru-RU" dirty="0"/>
          </a:p>
        </p:txBody>
      </p:sp>
    </p:spTree>
    <p:extLst>
      <p:ext uri="{BB962C8B-B14F-4D97-AF65-F5344CB8AC3E}">
        <p14:creationId xmlns:p14="http://schemas.microsoft.com/office/powerpoint/2010/main"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a:solidFill>
                  <a:srgbClr val="002060"/>
                </a:solidFill>
                <a:latin typeface="+mn-lt"/>
                <a:ea typeface="+mn-ea"/>
                <a:cs typeface="+mn-cs"/>
              </a:rPr>
              <a:t>         ФОРМА ПРОВЕДЕНИЯ </a:t>
            </a:r>
            <a:br>
              <a:rPr lang="ru-RU" sz="2300" b="1" dirty="0">
                <a:solidFill>
                  <a:srgbClr val="002060"/>
                </a:solidFill>
                <a:latin typeface="+mn-lt"/>
                <a:ea typeface="+mn-ea"/>
                <a:cs typeface="+mn-cs"/>
              </a:rPr>
            </a:br>
            <a:r>
              <a:rPr lang="ru-RU" sz="2300" b="1" dirty="0">
                <a:solidFill>
                  <a:srgbClr val="002060"/>
                </a:solidFill>
                <a:latin typeface="+mn-lt"/>
                <a:ea typeface="+mn-ea"/>
                <a:cs typeface="+mn-cs"/>
              </a:rPr>
              <a:t>      И</a:t>
            </a:r>
            <a:r>
              <a:rPr lang="en-US" sz="2300" b="1" dirty="0">
                <a:solidFill>
                  <a:srgbClr val="002060"/>
                </a:solidFill>
                <a:latin typeface="+mn-lt"/>
                <a:ea typeface="+mn-ea"/>
                <a:cs typeface="+mn-cs"/>
              </a:rPr>
              <a:t>ТОГОВ</a:t>
            </a:r>
            <a:r>
              <a:rPr lang="ru-RU" sz="2300" b="1" dirty="0">
                <a:solidFill>
                  <a:srgbClr val="002060"/>
                </a:solidFill>
                <a:latin typeface="+mn-lt"/>
                <a:ea typeface="+mn-ea"/>
                <a:cs typeface="+mn-cs"/>
              </a:rPr>
              <a:t>ОЙ</a:t>
            </a:r>
            <a:r>
              <a:rPr lang="en-US" sz="2300" b="1" dirty="0">
                <a:solidFill>
                  <a:srgbClr val="002060"/>
                </a:solidFill>
                <a:latin typeface="+mn-lt"/>
                <a:ea typeface="+mn-ea"/>
                <a:cs typeface="+mn-cs"/>
              </a:rPr>
              <a:t> АТТЕСТАЦИ</a:t>
            </a:r>
            <a:r>
              <a:rPr lang="ru-RU" sz="2300" b="1" dirty="0">
                <a:solidFill>
                  <a:srgbClr val="002060"/>
                </a:solidFill>
                <a:latin typeface="+mn-lt"/>
                <a:ea typeface="+mn-ea"/>
                <a:cs typeface="+mn-cs"/>
              </a:rPr>
              <a:t>И</a:t>
            </a:r>
            <a:r>
              <a:rPr lang="en-US" sz="2300" b="1" dirty="0">
                <a:solidFill>
                  <a:srgbClr val="002060"/>
                </a:solidFill>
                <a:latin typeface="+mn-lt"/>
                <a:ea typeface="+mn-ea"/>
                <a:cs typeface="+mn-cs"/>
              </a:rPr>
              <a:t> </a:t>
            </a:r>
            <a:br>
              <a:rPr lang="ru-RU" sz="2300" b="1" dirty="0">
                <a:solidFill>
                  <a:srgbClr val="002060"/>
                </a:solidFill>
                <a:latin typeface="+mn-lt"/>
                <a:ea typeface="+mn-ea"/>
                <a:cs typeface="+mn-cs"/>
              </a:rPr>
            </a:br>
            <a:r>
              <a:rPr lang="en-US" sz="2300" b="1" dirty="0">
                <a:solidFill>
                  <a:srgbClr val="002060"/>
                </a:solidFill>
                <a:latin typeface="+mn-lt"/>
                <a:ea typeface="+mn-ea"/>
                <a:cs typeface="+mn-cs"/>
              </a:rPr>
              <a:t>ДЛЯ ОБУЧАЮЩИХСЯ 9 КЛАССА</a:t>
            </a:r>
            <a:br>
              <a:rPr lang="kk-KZ" sz="2300" b="1" dirty="0">
                <a:solidFill>
                  <a:srgbClr val="002060"/>
                </a:solidFill>
                <a:latin typeface="+mn-lt"/>
                <a:ea typeface="+mn-ea"/>
                <a:cs typeface="+mn-cs"/>
              </a:rPr>
            </a:br>
            <a:r>
              <a:rPr lang="kk-KZ" sz="2000" i="1" dirty="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p>
          <a:p>
            <a:pPr algn="just"/>
            <a:r>
              <a:rPr lang="ru-RU" sz="2200" b="1" dirty="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a:solidFill>
                <a:srgbClr val="00206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Экзаменационная 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p>
          <a:p>
            <a:pPr algn="just"/>
            <a:endParaRPr lang="kk-KZ" sz="800" dirty="0">
              <a:solidFill>
                <a:srgbClr val="0070C0"/>
              </a:solidFill>
              <a:latin typeface="Times New Roman" panose="02020603050405020304" pitchFamily="18" charset="0"/>
              <a:cs typeface="Times New Roman" panose="02020603050405020304" pitchFamily="18" charset="0"/>
            </a:endParaRPr>
          </a:p>
          <a:p>
            <a:r>
              <a:rPr lang="kk-KZ" sz="2200" b="1" dirty="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a:solidFill>
                <a:srgbClr val="FF0000"/>
              </a:solidFill>
            </a:endParaRPr>
          </a:p>
          <a:p>
            <a:endParaRPr lang="ru-RU" sz="800" dirty="0">
              <a:solidFill>
                <a:srgbClr val="FF0000"/>
              </a:solidFill>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ru-RU" sz="2000" dirty="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343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(АЛГЕБРЕ)</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выполнения  -  3 часа (астрономических)</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математические 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p>
          <a:p>
            <a:pPr algn="just"/>
            <a:endParaRPr lang="ru-RU" sz="800" dirty="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70C0"/>
              </a:solidFill>
              <a:latin typeface="Times New Roman" panose="02020603050405020304" pitchFamily="18" charset="0"/>
              <a:cs typeface="Times New Roman" panose="02020603050405020304" pitchFamily="18" charset="0"/>
            </a:endParaRPr>
          </a:p>
          <a:p>
            <a:pPr algn="just"/>
            <a:endParaRPr lang="ru-RU" sz="2200" b="1" dirty="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r>
              <a:rPr lang="ru-RU" b="1" dirty="0">
                <a:solidFill>
                  <a:srgbClr val="C00000"/>
                </a:solidFill>
              </a:rPr>
              <a:t> </a:t>
            </a:r>
          </a:p>
        </p:txBody>
      </p:sp>
      <p:graphicFrame>
        <p:nvGraphicFramePr>
          <p:cNvPr id="2" name="Таблица 1"/>
          <p:cNvGraphicFramePr>
            <a:graphicFrameLocks noGrp="1"/>
          </p:cNvGraphicFramePr>
          <p:nvPr>
            <p:extLst>
              <p:ext uri="{D42A27DB-BD31-4B8C-83A1-F6EECF244321}">
                <p14:modId xmlns:p14="http://schemas.microsoft.com/office/powerpoint/2010/main"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русским обучения ( по русскому языку и литературе в классах с казахским языком обучения)</a:t>
            </a:r>
          </a:p>
          <a:p>
            <a:pPr algn="just"/>
            <a:r>
              <a:rPr lang="ru-RU" b="1" dirty="0">
                <a:solidFill>
                  <a:srgbClr val="002060"/>
                </a:solidFill>
                <a:latin typeface="Times New Roman" panose="02020603050405020304" pitchFamily="18" charset="0"/>
                <a:cs typeface="Times New Roman" panose="02020603050405020304" pitchFamily="18" charset="0"/>
              </a:rPr>
              <a:t>О</a:t>
            </a:r>
            <a:r>
              <a:rPr lang="kk-KZ" b="1" dirty="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a:solidFill>
                  <a:srgbClr val="0070C0"/>
                </a:solidFill>
                <a:latin typeface="Times New Roman" panose="02020603050405020304" pitchFamily="18" charset="0"/>
                <a:cs typeface="Times New Roman" panose="02020603050405020304" pitchFamily="18" charset="0"/>
              </a:rPr>
              <a:t>  1-тапсырма</a:t>
            </a:r>
            <a:r>
              <a:rPr lang="kk-KZ" sz="1500" dirty="0">
                <a:solidFill>
                  <a:srgbClr val="0070C0"/>
                </a:solidFill>
                <a:latin typeface="Times New Roman" panose="02020603050405020304" pitchFamily="18" charset="0"/>
                <a:cs typeface="Times New Roman" panose="02020603050405020304" pitchFamily="18" charset="0"/>
              </a:rPr>
              <a:t> мәтін тақырыбы бойынша арнайы лексиканы түсінуге негізделеді. Мәтінде 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2-тапсырма</a:t>
            </a:r>
            <a:r>
              <a:rPr lang="kk-KZ" sz="1500" dirty="0">
                <a:solidFill>
                  <a:srgbClr val="0070C0"/>
                </a:solidFill>
                <a:latin typeface="Times New Roman" panose="02020603050405020304" pitchFamily="18" charset="0"/>
                <a:cs typeface="Times New Roman" panose="02020603050405020304" pitchFamily="18" charset="0"/>
              </a:rPr>
              <a:t> перифраз тәсілі арқылы орындалады. 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3-тапсырма</a:t>
            </a:r>
            <a:r>
              <a:rPr lang="kk-KZ" sz="1500" dirty="0">
                <a:solidFill>
                  <a:srgbClr val="0070C0"/>
                </a:solidFill>
                <a:latin typeface="Times New Roman" panose="02020603050405020304" pitchFamily="18" charset="0"/>
                <a:cs typeface="Times New Roman" panose="02020603050405020304" pitchFamily="18" charset="0"/>
              </a:rPr>
              <a:t> 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600" b="1" dirty="0"/>
              <a:t>         </a:t>
            </a:r>
          </a:p>
          <a:p>
            <a:pPr algn="just">
              <a:lnSpc>
                <a:spcPct val="115000"/>
              </a:lnSpc>
            </a:pPr>
            <a:r>
              <a:rPr lang="kk-KZ" sz="1600" b="1" dirty="0">
                <a:solidFill>
                  <a:srgbClr val="002060"/>
                </a:solidFill>
              </a:rPr>
              <a:t>    </a:t>
            </a:r>
            <a:r>
              <a:rPr lang="kk-KZ" sz="1600" b="1" dirty="0">
                <a:solidFill>
                  <a:srgbClr val="002060"/>
                </a:solidFill>
                <a:latin typeface="Times New Roman" panose="02020603050405020304" pitchFamily="18" charset="0"/>
                <a:cs typeface="Times New Roman" panose="02020603050405020304" pitchFamily="18" charset="0"/>
              </a:rPr>
              <a:t>Максимальный балл  –  50 баллов</a:t>
            </a:r>
            <a:r>
              <a:rPr lang="kk-KZ" sz="1600" b="1" dirty="0">
                <a:solidFill>
                  <a:srgbClr val="002060"/>
                </a:solidFill>
              </a:rPr>
              <a:t>    </a:t>
            </a:r>
          </a:p>
          <a:p>
            <a:pPr algn="just">
              <a:lnSpc>
                <a:spcPct val="115000"/>
              </a:lnSpc>
            </a:pPr>
            <a:r>
              <a:rPr lang="kk-KZ" sz="1600" b="1" dirty="0">
                <a:solidFill>
                  <a:srgbClr val="002060"/>
                </a:solidFill>
              </a:rPr>
              <a:t>           </a:t>
            </a:r>
            <a:r>
              <a:rPr lang="kk-KZ" sz="1600" b="1" dirty="0">
                <a:solidFill>
                  <a:srgbClr val="C00000"/>
                </a:solidFill>
              </a:rPr>
              <a:t>Емтихан балдарын емтихан бағасына ауыстыру 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762298"/>
              </p:ext>
            </p:extLst>
          </p:nvPr>
        </p:nvGraphicFramePr>
        <p:xfrm>
          <a:off x="372112" y="7488707"/>
          <a:ext cx="6113780" cy="1400114"/>
        </p:xfrm>
        <a:graphic>
          <a:graphicData uri="http://schemas.openxmlformats.org/drawingml/2006/table">
            <a:tbl>
              <a:tblPr firstRow="1" firstCol="1" bandRow="1">
                <a:tableStyleId>{5C22544A-7EE6-4342-B048-85BDC9FD1C3A}</a:tableStyleId>
              </a:tblPr>
              <a:tblGrid>
                <a:gridCol w="2037715">
                  <a:extLst>
                    <a:ext uri="{9D8B030D-6E8A-4147-A177-3AD203B41FA5}">
                      <a16:colId xmlns:a16="http://schemas.microsoft.com/office/drawing/2014/main" val="20000"/>
                    </a:ext>
                  </a:extLst>
                </a:gridCol>
                <a:gridCol w="2037715">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632" y="107504"/>
            <a:ext cx="6624736" cy="909479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4) ПИСЬМЕННЫЙ ЭКЗАМЕН ПО ВЫБОРУ </a:t>
            </a:r>
          </a:p>
          <a:p>
            <a:pPr algn="just"/>
            <a:r>
              <a:rPr lang="ru-RU" dirty="0">
                <a:solidFill>
                  <a:schemeClr val="tx2">
                    <a:lumMod val="50000"/>
                  </a:schemeClr>
                </a:solidFill>
                <a:latin typeface="Times New Roman" panose="02020603050405020304" pitchFamily="18" charset="0"/>
                <a:cs typeface="Times New Roman" panose="02020603050405020304" pitchFamily="18" charset="0"/>
              </a:rPr>
              <a:t>(физика, химия, биология, география, геометрия, история Казахстана, всемирная история, литература (по языку обучения), английский  язык, информатика). </a:t>
            </a:r>
          </a:p>
          <a:p>
            <a:pPr algn="just"/>
            <a:r>
              <a:rPr lang="ru-RU" b="1" dirty="0">
                <a:solidFill>
                  <a:srgbClr val="002060"/>
                </a:solidFill>
                <a:latin typeface="Times New Roman" panose="02020603050405020304" pitchFamily="18" charset="0"/>
                <a:cs typeface="Times New Roman" panose="02020603050405020304" pitchFamily="18" charset="0"/>
              </a:rPr>
              <a:t>Время выполнения  -  2 часа (астрономических)</a:t>
            </a:r>
          </a:p>
          <a:p>
            <a:pPr algn="just"/>
            <a:r>
              <a:rPr lang="kk-KZ" b="1" dirty="0">
                <a:solidFill>
                  <a:srgbClr val="0070C0"/>
                </a:solidFill>
                <a:latin typeface="Times New Roman" panose="02020603050405020304" pitchFamily="18" charset="0"/>
                <a:cs typeface="Times New Roman" panose="02020603050405020304" pitchFamily="18" charset="0"/>
              </a:rPr>
              <a:t>Максимальный балл  –  50 баллов</a:t>
            </a:r>
          </a:p>
          <a:p>
            <a:r>
              <a:rPr lang="ru-RU" b="1" dirty="0">
                <a:solidFill>
                  <a:srgbClr val="002060"/>
                </a:solidFill>
                <a:latin typeface="Times New Roman" panose="02020603050405020304" pitchFamily="18" charset="0"/>
                <a:cs typeface="Times New Roman" panose="02020603050405020304" pitchFamily="18" charset="0"/>
              </a:rPr>
              <a:t>Экзаменационная работа состоит из 2 частей. </a:t>
            </a:r>
          </a:p>
          <a:p>
            <a:r>
              <a:rPr lang="kk-KZ" sz="2000" b="1" dirty="0">
                <a:solidFill>
                  <a:srgbClr val="FF0000"/>
                </a:solidFill>
                <a:latin typeface="Times New Roman" panose="02020603050405020304" pitchFamily="18" charset="0"/>
                <a:cs typeface="Times New Roman" panose="02020603050405020304" pitchFamily="18" charset="0"/>
              </a:rPr>
              <a:t>Биология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 </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kk-KZ" sz="2000" b="1" dirty="0">
                <a:solidFill>
                  <a:srgbClr val="FF0000"/>
                </a:solidFill>
                <a:latin typeface="Times New Roman" panose="02020603050405020304" pitchFamily="18" charset="0"/>
                <a:cs typeface="Times New Roman" panose="02020603050405020304" pitchFamily="18" charset="0"/>
              </a:rPr>
              <a:t>Химия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ru-RU" sz="1900" dirty="0">
                <a:latin typeface="Times New Roman" panose="02020603050405020304" pitchFamily="18" charset="0"/>
                <a:cs typeface="Times New Roman" panose="02020603050405020304" pitchFamily="18" charset="0"/>
              </a:rPr>
              <a:t>Учащиеся могут использовать линейку, карандаш и ластик.</a:t>
            </a:r>
          </a:p>
          <a:p>
            <a:r>
              <a:rPr lang="ru-RU" sz="1900" dirty="0">
                <a:latin typeface="Times New Roman" panose="02020603050405020304" pitchFamily="18" charset="0"/>
                <a:cs typeface="Times New Roman" panose="02020603050405020304" pitchFamily="18" charset="0"/>
              </a:rPr>
              <a:t>Все вопросы являются обязательными для выполнения.</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kk-KZ" sz="1900" dirty="0">
              <a:solidFill>
                <a:schemeClr val="tx2">
                  <a:lumMod val="50000"/>
                </a:schemeClr>
              </a:solidFill>
              <a:latin typeface="Times New Roman" panose="02020603050405020304" pitchFamily="18" charset="0"/>
              <a:cs typeface="Times New Roman" panose="02020603050405020304" pitchFamily="18" charset="0"/>
            </a:endParaRPr>
          </a:p>
          <a:p>
            <a:r>
              <a:rPr lang="ru-RU" sz="2000" b="1" dirty="0">
                <a:solidFill>
                  <a:srgbClr val="FF0000"/>
                </a:solidFill>
                <a:latin typeface="Times New Roman" panose="02020603050405020304" pitchFamily="18" charset="0"/>
                <a:cs typeface="Times New Roman" panose="02020603050405020304" pitchFamily="18" charset="0"/>
              </a:rPr>
              <a:t>Физика </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заданий, требующих краткого или развернутого ответов. Задания оцениваются в 7-12 баллов.</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ru-RU" dirty="0">
              <a:solidFill>
                <a:schemeClr val="tx2">
                  <a:lumMod val="50000"/>
                </a:schemeClr>
              </a:solidFill>
            </a:endParaRPr>
          </a:p>
        </p:txBody>
      </p:sp>
    </p:spTree>
    <p:extLst>
      <p:ext uri="{BB962C8B-B14F-4D97-AF65-F5344CB8AC3E}">
        <p14:creationId xmlns:p14="http://schemas.microsoft.com/office/powerpoint/2010/main" val="215802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953" y="95587"/>
            <a:ext cx="6858000" cy="8940909"/>
          </a:xfrm>
          <a:prstGeom prst="rect">
            <a:avLst/>
          </a:prstGeom>
        </p:spPr>
        <p:txBody>
          <a:bodyPr wrap="square">
            <a:spAutoFit/>
          </a:bodyPr>
          <a:lstStyle/>
          <a:p>
            <a:r>
              <a:rPr lang="kk-KZ" b="1" dirty="0">
                <a:solidFill>
                  <a:srgbClr val="0070C0"/>
                </a:solidFill>
                <a:latin typeface="Times New Roman" panose="02020603050405020304" pitchFamily="18" charset="0"/>
                <a:cs typeface="Times New Roman" panose="02020603050405020304" pitchFamily="18" charset="0"/>
              </a:rPr>
              <a:t>Максимальный балл  –  30 баллов</a:t>
            </a:r>
          </a:p>
          <a:p>
            <a:r>
              <a:rPr lang="kk-KZ" sz="2000" b="1" dirty="0">
                <a:solidFill>
                  <a:srgbClr val="FF0000"/>
                </a:solidFill>
                <a:latin typeface="Times New Roman" panose="02020603050405020304" pitchFamily="18" charset="0"/>
                <a:cs typeface="Times New Roman" panose="02020603050405020304" pitchFamily="18" charset="0"/>
              </a:rPr>
              <a:t>Русская литература</a:t>
            </a:r>
          </a:p>
          <a:p>
            <a:r>
              <a:rPr lang="kk-KZ" sz="1900" b="1" dirty="0">
                <a:solidFill>
                  <a:srgbClr val="002060"/>
                </a:solidFill>
                <a:latin typeface="Times New Roman" panose="02020603050405020304" pitchFamily="18" charset="0"/>
                <a:cs typeface="Times New Roman" panose="02020603050405020304" pitchFamily="18" charset="0"/>
              </a:rPr>
              <a:t>Часть А </a:t>
            </a:r>
            <a:r>
              <a:rPr lang="kk-KZ" sz="1900" dirty="0">
                <a:solidFill>
                  <a:srgbClr val="002060"/>
                </a:solidFill>
                <a:latin typeface="Times New Roman" panose="02020603050405020304" pitchFamily="18" charset="0"/>
                <a:cs typeface="Times New Roman" panose="02020603050405020304" pitchFamily="18" charset="0"/>
              </a:rPr>
              <a:t>Обучающиеся выполняют 4 задания с выбором одного и нескольких правильных ответов.Задания оцениваются в 1балл.</a:t>
            </a:r>
          </a:p>
          <a:p>
            <a:r>
              <a:rPr lang="kk-KZ" sz="1900" b="1" dirty="0">
                <a:solidFill>
                  <a:srgbClr val="002060"/>
                </a:solidFill>
                <a:latin typeface="Times New Roman" panose="02020603050405020304" pitchFamily="18" charset="0"/>
                <a:cs typeface="Times New Roman" panose="02020603050405020304" pitchFamily="18" charset="0"/>
              </a:rPr>
              <a:t>Часть В </a:t>
            </a:r>
            <a:r>
              <a:rPr lang="en-US" sz="1900" dirty="0" err="1">
                <a:solidFill>
                  <a:srgbClr val="002060"/>
                </a:solidFill>
                <a:latin typeface="Times New Roman" panose="02020603050405020304" pitchFamily="18" charset="0"/>
                <a:cs typeface="Times New Roman" panose="02020603050405020304" pitchFamily="18" charset="0"/>
              </a:rPr>
              <a:t>Обучающиеся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выполняют</a:t>
            </a:r>
            <a:r>
              <a:rPr lang="en-US" sz="1900" dirty="0">
                <a:solidFill>
                  <a:srgbClr val="002060"/>
                </a:solidFill>
                <a:latin typeface="Times New Roman" panose="02020603050405020304" pitchFamily="18" charset="0"/>
                <a:cs typeface="Times New Roman" panose="02020603050405020304" pitchFamily="18" charset="0"/>
              </a:rPr>
              <a:t> 4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kk-KZ" sz="1900" dirty="0">
                <a:solidFill>
                  <a:srgbClr val="002060"/>
                </a:solidFill>
                <a:latin typeface="Times New Roman" panose="02020603050405020304" pitchFamily="18" charset="0"/>
                <a:cs typeface="Times New Roman" panose="02020603050405020304" pitchFamily="18" charset="0"/>
              </a:rPr>
              <a:t>, требующие развернутый ответ.</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оцениваются</a:t>
            </a:r>
            <a:r>
              <a:rPr lang="en-US" sz="1900" dirty="0">
                <a:solidFill>
                  <a:srgbClr val="002060"/>
                </a:solidFill>
                <a:latin typeface="Times New Roman" panose="02020603050405020304" pitchFamily="18" charset="0"/>
                <a:cs typeface="Times New Roman" panose="02020603050405020304" pitchFamily="18" charset="0"/>
              </a:rPr>
              <a:t> в 3-9 </a:t>
            </a:r>
            <a:r>
              <a:rPr lang="en-US" sz="1900" dirty="0" err="1">
                <a:solidFill>
                  <a:srgbClr val="002060"/>
                </a:solidFill>
                <a:latin typeface="Times New Roman" panose="02020603050405020304" pitchFamily="18" charset="0"/>
                <a:cs typeface="Times New Roman" panose="02020603050405020304" pitchFamily="18" charset="0"/>
              </a:rPr>
              <a:t>баллов</a:t>
            </a:r>
            <a:r>
              <a:rPr lang="en-US" sz="1900" dirty="0">
                <a:latin typeface="Times New Roman" panose="02020603050405020304" pitchFamily="18" charset="0"/>
                <a:cs typeface="Times New Roman" panose="02020603050405020304" pitchFamily="18" charset="0"/>
              </a:rPr>
              <a:t>.</a:t>
            </a:r>
            <a:endParaRPr lang="kk-KZ" sz="1900" dirty="0">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Геометрия </a:t>
            </a:r>
          </a:p>
          <a:p>
            <a:r>
              <a:rPr lang="ru-RU" sz="1900" dirty="0">
                <a:solidFill>
                  <a:srgbClr val="002060"/>
                </a:solidFill>
                <a:latin typeface="Times New Roman" panose="02020603050405020304" pitchFamily="18" charset="0"/>
                <a:cs typeface="Times New Roman" panose="02020603050405020304" pitchFamily="18" charset="0"/>
              </a:rPr>
              <a:t>Экзаменационная работа содержит 8-10 заданий, требующих краткого или развернутого ответов. Задания оцениваются в 2-8 баллов. </a:t>
            </a:r>
            <a:r>
              <a:rPr lang="en-US" sz="2000" b="1" dirty="0" err="1">
                <a:solidFill>
                  <a:srgbClr val="002060"/>
                </a:solidFill>
                <a:latin typeface="Times New Roman" panose="02020603050405020304" pitchFamily="18" charset="0"/>
                <a:cs typeface="Times New Roman" panose="02020603050405020304" pitchFamily="18" charset="0"/>
              </a:rPr>
              <a:t>Не</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разрешается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пользоваться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калькулятором</a:t>
            </a:r>
            <a:r>
              <a:rPr lang="en-US" sz="2000" dirty="0">
                <a:solidFill>
                  <a:srgbClr val="002060"/>
                </a:solidFill>
                <a:latin typeface="Times New Roman" panose="02020603050405020304" pitchFamily="18" charset="0"/>
                <a:cs typeface="Times New Roman" panose="02020603050405020304" pitchFamily="18" charset="0"/>
              </a:rPr>
              <a:t>. </a:t>
            </a:r>
            <a:endParaRPr lang="kk-KZ" sz="20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История Казахстана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состоит из 5 заданий требующих краткого или развернутого ответов</a:t>
            </a:r>
            <a:r>
              <a:rPr lang="kk-KZ" sz="1900"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Задания оцениваются 1-6 баллов.</a:t>
            </a:r>
          </a:p>
          <a:p>
            <a:r>
              <a:rPr lang="kk-KZ" sz="1900" dirty="0">
                <a:solidFill>
                  <a:srgbClr val="002060"/>
                </a:solidFill>
                <a:latin typeface="Times New Roman" panose="02020603050405020304" pitchFamily="18" charset="0"/>
                <a:cs typeface="Times New Roman" panose="02020603050405020304" pitchFamily="18" charset="0"/>
              </a:rPr>
              <a:t>Пользоваться исторический картой (атлас) </a:t>
            </a:r>
            <a:r>
              <a:rPr lang="kk-KZ" sz="1900" b="1" dirty="0">
                <a:solidFill>
                  <a:srgbClr val="002060"/>
                </a:solidFill>
                <a:latin typeface="Times New Roman" panose="02020603050405020304" pitchFamily="18" charset="0"/>
                <a:cs typeface="Times New Roman" panose="02020603050405020304" pitchFamily="18" charset="0"/>
              </a:rPr>
              <a:t>запрещено</a:t>
            </a:r>
            <a:r>
              <a:rPr lang="kk-KZ" sz="1900" dirty="0">
                <a:solidFill>
                  <a:srgbClr val="002060"/>
                </a:solidFill>
                <a:latin typeface="Times New Roman" panose="02020603050405020304" pitchFamily="18" charset="0"/>
                <a:cs typeface="Times New Roman" panose="02020603050405020304" pitchFamily="18" charset="0"/>
              </a:rPr>
              <a:t>. </a:t>
            </a:r>
            <a:endParaRPr lang="ru-RU"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Всемирная история</a:t>
            </a:r>
          </a:p>
          <a:p>
            <a:r>
              <a:rPr lang="ru-RU" sz="1900" b="1" dirty="0">
                <a:solidFill>
                  <a:srgbClr val="002060"/>
                </a:solidFill>
                <a:latin typeface="Times New Roman" panose="02020603050405020304" pitchFamily="18" charset="0"/>
                <a:cs typeface="Times New Roman" panose="02020603050405020304" pitchFamily="18" charset="0"/>
              </a:rPr>
              <a:t>Часть А </a:t>
            </a:r>
            <a:r>
              <a:rPr lang="ru-RU" sz="1900" dirty="0">
                <a:solidFill>
                  <a:srgbClr val="002060"/>
                </a:solidFill>
                <a:latin typeface="Times New Roman" panose="02020603050405020304" pitchFamily="18" charset="0"/>
                <a:cs typeface="Times New Roman" panose="02020603050405020304" pitchFamily="18" charset="0"/>
              </a:rPr>
              <a:t>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 </a:t>
            </a:r>
            <a:r>
              <a:rPr lang="ru-RU" sz="1900" dirty="0">
                <a:solidFill>
                  <a:srgbClr val="002060"/>
                </a:solidFill>
                <a:latin typeface="Times New Roman" panose="02020603050405020304" pitchFamily="18" charset="0"/>
                <a:cs typeface="Times New Roman" panose="02020603050405020304" pitchFamily="18" charset="0"/>
              </a:rPr>
              <a:t>состоит из 3-5 структурированных заданий, требующих краткого и развернутого ответов. Задания оцениваются в 1-6 баллов. </a:t>
            </a:r>
          </a:p>
          <a:p>
            <a:r>
              <a:rPr lang="ru-RU" sz="1900" b="1" dirty="0">
                <a:solidFill>
                  <a:srgbClr val="002060"/>
                </a:solidFill>
                <a:latin typeface="Times New Roman" panose="02020603050405020304" pitchFamily="18" charset="0"/>
                <a:cs typeface="Times New Roman" panose="02020603050405020304" pitchFamily="18" charset="0"/>
              </a:rPr>
              <a:t>Не разрешается</a:t>
            </a:r>
            <a:r>
              <a:rPr lang="ru-RU" sz="1900" dirty="0">
                <a:solidFill>
                  <a:srgbClr val="002060"/>
                </a:solidFill>
                <a:latin typeface="Times New Roman" panose="02020603050405020304" pitchFamily="18" charset="0"/>
                <a:cs typeface="Times New Roman" panose="02020603050405020304" pitchFamily="18" charset="0"/>
              </a:rPr>
              <a:t> использование исторических карт (атлас).</a:t>
            </a:r>
          </a:p>
          <a:p>
            <a:r>
              <a:rPr lang="kk-KZ" sz="2000" b="1" dirty="0">
                <a:solidFill>
                  <a:srgbClr val="FF0000"/>
                </a:solidFill>
                <a:latin typeface="Times New Roman" panose="02020603050405020304" pitchFamily="18" charset="0"/>
                <a:cs typeface="Times New Roman" panose="02020603050405020304" pitchFamily="18" charset="0"/>
              </a:rPr>
              <a:t>География</a:t>
            </a:r>
          </a:p>
          <a:p>
            <a:r>
              <a:rPr lang="kk-KZ" sz="1900" b="1" dirty="0">
                <a:solidFill>
                  <a:srgbClr val="002060"/>
                </a:solidFill>
                <a:latin typeface="Times New Roman" panose="02020603050405020304" pitchFamily="18" charset="0"/>
                <a:cs typeface="Times New Roman" panose="02020603050405020304" pitchFamily="18" charset="0"/>
              </a:rPr>
              <a:t>Время выполнения 1 час 20 минут</a:t>
            </a:r>
          </a:p>
          <a:p>
            <a:r>
              <a:rPr lang="ru-RU" sz="1900" b="1" dirty="0">
                <a:solidFill>
                  <a:srgbClr val="002060"/>
                </a:solidFill>
                <a:latin typeface="Times New Roman" panose="02020603050405020304" pitchFamily="18" charset="0"/>
                <a:cs typeface="Times New Roman" panose="02020603050405020304" pitchFamily="18" charset="0"/>
              </a:rPr>
              <a:t>Часть </a:t>
            </a:r>
            <a:r>
              <a:rPr lang="kk-KZ" sz="1900" b="1" dirty="0">
                <a:solidFill>
                  <a:srgbClr val="002060"/>
                </a:solidFill>
                <a:latin typeface="Times New Roman" panose="02020603050405020304" pitchFamily="18" charset="0"/>
                <a:cs typeface="Times New Roman" panose="02020603050405020304" pitchFamily="18" charset="0"/>
              </a:rPr>
              <a:t>А </a:t>
            </a:r>
            <a:r>
              <a:rPr lang="ru-RU" sz="1900" dirty="0">
                <a:solidFill>
                  <a:srgbClr val="002060"/>
                </a:solidFill>
                <a:latin typeface="Times New Roman" panose="02020603050405020304" pitchFamily="18" charset="0"/>
                <a:cs typeface="Times New Roman" panose="02020603050405020304" pitchFamily="18" charset="0"/>
              </a:rPr>
              <a:t>содержит</a:t>
            </a:r>
            <a:r>
              <a:rPr lang="kk-KZ" sz="1900" dirty="0">
                <a:solidFill>
                  <a:srgbClr val="002060"/>
                </a:solidFill>
                <a:latin typeface="Times New Roman" panose="02020603050405020304" pitchFamily="18" charset="0"/>
                <a:cs typeface="Times New Roman" panose="02020603050405020304" pitchFamily="18" charset="0"/>
              </a:rPr>
              <a:t> 15 заданий с множественным выбором. Каждое задание оценивается в 1 балл.</a:t>
            </a:r>
            <a:endParaRPr lang="ru-RU" sz="1900" dirty="0">
              <a:solidFill>
                <a:srgbClr val="002060"/>
              </a:solidFill>
              <a:latin typeface="Times New Roman" panose="02020603050405020304" pitchFamily="18" charset="0"/>
              <a:cs typeface="Times New Roman" panose="02020603050405020304" pitchFamily="18" charset="0"/>
            </a:endParaRPr>
          </a:p>
          <a:p>
            <a:r>
              <a:rPr lang="kk-KZ" sz="1900" b="1" dirty="0">
                <a:solidFill>
                  <a:srgbClr val="002060"/>
                </a:solidFill>
                <a:latin typeface="Times New Roman" panose="02020603050405020304" pitchFamily="18" charset="0"/>
                <a:cs typeface="Times New Roman" panose="02020603050405020304" pitchFamily="18" charset="0"/>
              </a:rPr>
              <a:t>Часть </a:t>
            </a:r>
            <a:r>
              <a:rPr lang="en-US" sz="1900" b="1" dirty="0">
                <a:solidFill>
                  <a:srgbClr val="002060"/>
                </a:solidFill>
                <a:latin typeface="Times New Roman" panose="02020603050405020304" pitchFamily="18" charset="0"/>
                <a:cs typeface="Times New Roman" panose="02020603050405020304" pitchFamily="18" charset="0"/>
              </a:rPr>
              <a:t>B</a:t>
            </a:r>
            <a:r>
              <a:rPr lang="ru-RU" sz="1900" b="1"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содержит 4 задания, требующие краткого и 2 задания, требующие развернутого  ответов. Задания оцениваются в 1-3 баллов.</a:t>
            </a:r>
            <a:endParaRPr lang="ru-RU" dirty="0">
              <a:solidFill>
                <a:schemeClr val="tx2">
                  <a:lumMod val="50000"/>
                </a:schemeClr>
              </a:solidFill>
            </a:endParaRPr>
          </a:p>
        </p:txBody>
      </p:sp>
    </p:spTree>
    <p:extLst>
      <p:ext uri="{BB962C8B-B14F-4D97-AF65-F5344CB8AC3E}">
        <p14:creationId xmlns:p14="http://schemas.microsoft.com/office/powerpoint/2010/main" val="30384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6632" y="179512"/>
            <a:ext cx="6624736" cy="7448193"/>
          </a:xfrm>
          <a:prstGeom prst="rect">
            <a:avLst/>
          </a:prstGeom>
        </p:spPr>
        <p:txBody>
          <a:bodyPr wrap="square">
            <a:spAutoFit/>
          </a:bodyPr>
          <a:lstStyle/>
          <a:p>
            <a:pPr lvl="0"/>
            <a:r>
              <a:rPr lang="kk-KZ" sz="2000" b="1" dirty="0">
                <a:solidFill>
                  <a:srgbClr val="C00000"/>
                </a:solidFill>
                <a:latin typeface="Times New Roman" pitchFamily="18" charset="0"/>
                <a:ea typeface="Calibri" pitchFamily="34" charset="0"/>
                <a:cs typeface="Times New Roman" pitchFamily="18" charset="0"/>
              </a:rPr>
              <a:t>Информатика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4 задания на знание и понимание, требую-</a:t>
            </a:r>
            <a:r>
              <a:rPr lang="ru-RU" sz="1900" dirty="0" err="1">
                <a:solidFill>
                  <a:srgbClr val="002060"/>
                </a:solidFill>
                <a:latin typeface="Times New Roman" panose="02020603050405020304" pitchFamily="18" charset="0"/>
                <a:cs typeface="Times New Roman" panose="02020603050405020304" pitchFamily="18" charset="0"/>
              </a:rPr>
              <a:t>щие</a:t>
            </a:r>
            <a:r>
              <a:rPr lang="ru-RU" sz="1900" dirty="0">
                <a:solidFill>
                  <a:srgbClr val="002060"/>
                </a:solidFill>
                <a:latin typeface="Times New Roman" panose="02020603050405020304" pitchFamily="18" charset="0"/>
                <a:cs typeface="Times New Roman" panose="02020603050405020304" pitchFamily="18" charset="0"/>
              </a:rPr>
              <a:t> краткого и развернутого ответов. Задания оцениваются от 1 до 3 баллов.</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содержит 5 заданий на навыки применения и </a:t>
            </a:r>
            <a:r>
              <a:rPr lang="ru-RU" sz="1900" dirty="0" err="1">
                <a:solidFill>
                  <a:srgbClr val="002060"/>
                </a:solidFill>
                <a:latin typeface="Times New Roman" panose="02020603050405020304" pitchFamily="18" charset="0"/>
                <a:cs typeface="Times New Roman" panose="02020603050405020304" pitchFamily="18" charset="0"/>
              </a:rPr>
              <a:t>высо</a:t>
            </a:r>
            <a:r>
              <a:rPr lang="ru-RU" sz="1900" dirty="0">
                <a:solidFill>
                  <a:srgbClr val="002060"/>
                </a:solidFill>
                <a:latin typeface="Times New Roman" panose="02020603050405020304" pitchFamily="18" charset="0"/>
                <a:cs typeface="Times New Roman" panose="02020603050405020304" pitchFamily="18" charset="0"/>
              </a:rPr>
              <a:t>-кого порядка, требующие краткого и развернутого ответов. Задания оцениваются от 1 до 4 баллов. </a:t>
            </a:r>
          </a:p>
          <a:p>
            <a:r>
              <a:rPr lang="kk-KZ" sz="2000" b="1" dirty="0">
                <a:solidFill>
                  <a:srgbClr val="C00000"/>
                </a:solidFill>
                <a:latin typeface="Times New Roman" panose="02020603050405020304" pitchFamily="18" charset="0"/>
                <a:cs typeface="Times New Roman" panose="02020603050405020304" pitchFamily="18" charset="0"/>
              </a:rPr>
              <a:t>Английский язык</a:t>
            </a:r>
          </a:p>
          <a:p>
            <a:r>
              <a:rPr lang="en-US" sz="1900" dirty="0">
                <a:solidFill>
                  <a:srgbClr val="002060"/>
                </a:solidFill>
                <a:latin typeface="Times New Roman" panose="02020603050405020304" pitchFamily="18" charset="0"/>
                <a:cs typeface="Times New Roman" panose="02020603050405020304" pitchFamily="18" charset="0"/>
              </a:rPr>
              <a:t>The paper consists of three tasks of 18 questions based on a text of a range of styles and genres within the framework of familiar topics. The volume of the text is 270-320 words.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The paper assesses learners’ ability to work with texts, find appropriate information, </a:t>
            </a:r>
            <a:r>
              <a:rPr lang="en-US" sz="1900" dirty="0" err="1">
                <a:solidFill>
                  <a:srgbClr val="002060"/>
                </a:solidFill>
                <a:latin typeface="Times New Roman" panose="02020603050405020304" pitchFamily="18" charset="0"/>
                <a:cs typeface="Times New Roman" panose="02020603050405020304" pitchFamily="18" charset="0"/>
              </a:rPr>
              <a:t>analyse</a:t>
            </a:r>
            <a:r>
              <a:rPr lang="en-US" sz="1900" dirty="0">
                <a:solidFill>
                  <a:srgbClr val="002060"/>
                </a:solidFill>
                <a:latin typeface="Times New Roman" panose="02020603050405020304" pitchFamily="18" charset="0"/>
                <a:cs typeface="Times New Roman" panose="02020603050405020304" pitchFamily="18" charset="0"/>
              </a:rPr>
              <a:t> and answer questions using the information from the texts read.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Learners read a text and perform tasks of following types:</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A consists of 5 questions where learners are expected to understand the meaning and usage of particular words / phrases in context.</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B consists of 10 questions where learners are expected to paraphrase them using the words/phrases given.</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C consists of 3 questions, one is closed-ended and two are open-ended questions where learners are expected to demonstrate reading comprehension.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Dictionaries may not be used at the examination.</a:t>
            </a:r>
            <a:endParaRPr lang="kk-KZ"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0070C0"/>
                </a:solidFill>
                <a:latin typeface="Times New Roman" panose="02020603050405020304" pitchFamily="18" charset="0"/>
                <a:cs typeface="Times New Roman" panose="02020603050405020304" pitchFamily="18" charset="0"/>
              </a:rPr>
              <a:t>Максимальный балл  –  20 баллов</a:t>
            </a:r>
            <a:endParaRPr lang="ru-RU" dirty="0">
              <a:solidFill>
                <a:srgbClr val="C00000"/>
              </a:solidFill>
              <a:latin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974006953"/>
              </p:ext>
            </p:extLst>
          </p:nvPr>
        </p:nvGraphicFramePr>
        <p:xfrm>
          <a:off x="342900" y="7627705"/>
          <a:ext cx="6172200" cy="1268095"/>
        </p:xfrm>
        <a:graphic>
          <a:graphicData uri="http://schemas.openxmlformats.org/drawingml/2006/table">
            <a:tbl>
              <a:tblPr firstRow="1" firstCol="1" bandRow="1">
                <a:tableStyleId>{5C22544A-7EE6-4342-B048-85BDC9FD1C3A}</a:tableStyleId>
              </a:tblPr>
              <a:tblGrid>
                <a:gridCol w="70983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2149996">
                  <a:extLst>
                    <a:ext uri="{9D8B030D-6E8A-4147-A177-3AD203B41FA5}">
                      <a16:colId xmlns:a16="http://schemas.microsoft.com/office/drawing/2014/main" val="20004"/>
                    </a:ext>
                  </a:extLst>
                </a:gridCol>
              </a:tblGrid>
              <a:tr h="0">
                <a:tc gridSpan="3">
                  <a:txBody>
                    <a:bodyPr/>
                    <a:lstStyle/>
                    <a:p>
                      <a:pPr algn="ctr">
                        <a:lnSpc>
                          <a:spcPct val="115000"/>
                        </a:lnSpc>
                        <a:spcAft>
                          <a:spcPts val="0"/>
                        </a:spcAft>
                      </a:pPr>
                      <a:r>
                        <a:rPr lang="ru-RU" sz="1200" dirty="0">
                          <a:effectLst/>
                        </a:rPr>
                        <a:t>Баллы </a:t>
                      </a:r>
                      <a:endParaRPr lang="ru-RU" sz="1100" dirty="0">
                        <a:effectLst/>
                        <a:latin typeface="Calibri"/>
                        <a:ea typeface="Calibri"/>
                        <a:cs typeface="Arial"/>
                      </a:endParaRPr>
                    </a:p>
                  </a:txBody>
                  <a:tcPr marL="68580" marR="68580" marT="0" marB="0"/>
                </a:tc>
                <a:tc hMerge="1">
                  <a:txBody>
                    <a:bodyPr/>
                    <a:lstStyle/>
                    <a:p>
                      <a:endParaRPr lang="ru-RU"/>
                    </a:p>
                  </a:txBody>
                  <a:tcPr/>
                </a:tc>
                <a:tc hMerge="1">
                  <a:txBody>
                    <a:bodyPr/>
                    <a:lstStyle/>
                    <a:p>
                      <a:pPr algn="ctr">
                        <a:lnSpc>
                          <a:spcPct val="115000"/>
                        </a:lnSpc>
                        <a:spcAft>
                          <a:spcPts val="0"/>
                        </a:spcAft>
                      </a:pPr>
                      <a:endParaRPr lang="ru-RU"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dirty="0">
                          <a:effectLst/>
                        </a:rPr>
                        <a:t>Процентное содержание баллов, %</a:t>
                      </a:r>
                      <a:endParaRPr lang="ru-RU" sz="1100" dirty="0">
                        <a:effectLst/>
                        <a:latin typeface="Calibri"/>
                        <a:ea typeface="Calibri"/>
                        <a:cs typeface="Arial"/>
                      </a:endParaRPr>
                    </a:p>
                  </a:txBody>
                  <a:tcPr marL="68580" marR="68580" marT="0" marB="0"/>
                </a:tc>
                <a:tc>
                  <a:txBody>
                    <a:bodyPr/>
                    <a:lstStyle/>
                    <a:p>
                      <a:pPr algn="ctr">
                        <a:lnSpc>
                          <a:spcPct val="115000"/>
                        </a:lnSpc>
                        <a:spcAft>
                          <a:spcPts val="0"/>
                        </a:spcAft>
                      </a:pPr>
                      <a:r>
                        <a:rPr lang="ru-RU" sz="1200">
                          <a:effectLst/>
                        </a:rPr>
                        <a:t>Оценка</a:t>
                      </a:r>
                      <a:endParaRPr lang="ru-RU" sz="11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70485">
                <a:tc>
                  <a:txBody>
                    <a:bodyPr/>
                    <a:lstStyle/>
                    <a:p>
                      <a:pPr algn="ctr">
                        <a:lnSpc>
                          <a:spcPct val="115000"/>
                        </a:lnSpc>
                        <a:spcAft>
                          <a:spcPts val="0"/>
                        </a:spcAft>
                      </a:pPr>
                      <a:r>
                        <a:rPr lang="en-US" sz="1200" dirty="0">
                          <a:effectLst/>
                        </a:rPr>
                        <a:t>0-</a:t>
                      </a:r>
                      <a:r>
                        <a:rPr lang="ru-RU" sz="1200" dirty="0">
                          <a:effectLst/>
                        </a:rPr>
                        <a:t>7</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0-11</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0-</a:t>
                      </a:r>
                      <a:r>
                        <a:rPr lang="ru-RU" sz="1200">
                          <a:effectLst/>
                        </a:rPr>
                        <a:t>39</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неудовлетворительно - "2"</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115000"/>
                        </a:lnSpc>
                        <a:spcAft>
                          <a:spcPts val="0"/>
                        </a:spcAft>
                      </a:pPr>
                      <a:r>
                        <a:rPr lang="kk-KZ" sz="1200" dirty="0">
                          <a:effectLst/>
                        </a:rPr>
                        <a:t>8-12</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12-19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20-32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a:effectLst/>
                        </a:rPr>
                        <a:t>40</a:t>
                      </a:r>
                      <a:r>
                        <a:rPr lang="en-US" sz="1200">
                          <a:effectLst/>
                        </a:rPr>
                        <a:t>-64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удовлетворительно - "3"</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pPr>
                      <a:r>
                        <a:rPr lang="ru-RU" sz="1200" dirty="0">
                          <a:effectLst/>
                        </a:rPr>
                        <a:t>13-16</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20-25</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33-42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65-84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хорошо - "4"</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216535">
                <a:tc>
                  <a:txBody>
                    <a:bodyPr/>
                    <a:lstStyle/>
                    <a:p>
                      <a:pPr algn="ctr">
                        <a:lnSpc>
                          <a:spcPct val="115000"/>
                        </a:lnSpc>
                        <a:spcAft>
                          <a:spcPts val="0"/>
                        </a:spcAft>
                      </a:pPr>
                      <a:r>
                        <a:rPr lang="kk-KZ" sz="1200" dirty="0">
                          <a:effectLst/>
                        </a:rPr>
                        <a:t>17-20</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26-30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43-50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dirty="0">
                          <a:effectLst/>
                        </a:rPr>
                        <a:t>85-100</a:t>
                      </a:r>
                      <a:endParaRPr lang="ru-RU" sz="11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dirty="0">
                          <a:effectLst/>
                        </a:rPr>
                        <a:t>отлично - "5"</a:t>
                      </a:r>
                      <a:endParaRPr lang="ru-RU" sz="11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385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a:solidFill>
                  <a:schemeClr val="accent2">
                    <a:lumMod val="75000"/>
                  </a:schemeClr>
                </a:solidFill>
                <a:latin typeface="+mn-lt"/>
              </a:rPr>
              <a:t>           Продолжительность</a:t>
            </a:r>
            <a:r>
              <a:rPr lang="kk-KZ" sz="2800" b="1" dirty="0">
                <a:solidFill>
                  <a:schemeClr val="accent1">
                    <a:lumMod val="60000"/>
                    <a:lumOff val="40000"/>
                  </a:schemeClr>
                </a:solidFill>
                <a:latin typeface="+mn-lt"/>
              </a:rPr>
              <a:t>  </a:t>
            </a:r>
            <a:br>
              <a:rPr lang="kk-KZ" sz="2800" b="1" dirty="0">
                <a:solidFill>
                  <a:schemeClr val="accent1">
                    <a:lumMod val="60000"/>
                    <a:lumOff val="40000"/>
                  </a:schemeClr>
                </a:solidFill>
                <a:latin typeface="+mn-lt"/>
              </a:rPr>
            </a:br>
            <a:br>
              <a:rPr lang="kk-KZ" sz="2800" b="1" dirty="0">
                <a:solidFill>
                  <a:schemeClr val="accent1">
                    <a:lumMod val="60000"/>
                    <a:lumOff val="40000"/>
                  </a:schemeClr>
                </a:solidFill>
                <a:latin typeface="+mn-lt"/>
              </a:rPr>
            </a:br>
            <a:r>
              <a:rPr lang="kk-KZ" sz="2800" b="1" dirty="0">
                <a:solidFill>
                  <a:schemeClr val="accent1">
                    <a:lumMod val="60000"/>
                    <a:lumOff val="40000"/>
                  </a:schemeClr>
                </a:solidFill>
                <a:latin typeface="+mn-lt"/>
              </a:rPr>
              <a:t>     </a:t>
            </a:r>
            <a:r>
              <a:rPr lang="kk-KZ" sz="2800" b="1" dirty="0">
                <a:solidFill>
                  <a:schemeClr val="accent1"/>
                </a:solidFill>
                <a:latin typeface="+mn-lt"/>
              </a:rPr>
              <a:t>Проверка письменных работ </a:t>
            </a:r>
            <a:br>
              <a:rPr lang="kk-KZ" sz="2800" b="1" dirty="0">
                <a:solidFill>
                  <a:schemeClr val="accent1"/>
                </a:solidFill>
                <a:latin typeface="+mn-lt"/>
              </a:rPr>
            </a:br>
            <a:br>
              <a:rPr lang="kk-KZ" sz="2800" b="1" dirty="0">
                <a:solidFill>
                  <a:schemeClr val="accent1"/>
                </a:solidFill>
                <a:latin typeface="+mn-lt"/>
              </a:rPr>
            </a:br>
            <a:r>
              <a:rPr lang="kk-KZ" sz="2800" b="1" dirty="0">
                <a:solidFill>
                  <a:schemeClr val="accent1"/>
                </a:solidFill>
                <a:latin typeface="+mn-lt"/>
              </a:rPr>
              <a:t>             </a:t>
            </a:r>
            <a:r>
              <a:rPr lang="kk-KZ" sz="2800" b="1" dirty="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104277" y="2843812"/>
            <a:ext cx="6753724"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81153" y="5076056"/>
            <a:ext cx="6753724"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a:ln>
                  <a:noFill/>
                </a:ln>
                <a:solidFill>
                  <a:srgbClr val="C00000"/>
                </a:solidFill>
                <a:effectLst/>
                <a:uLnTx/>
                <a:uFillTx/>
              </a:rPr>
              <a:t>ПУНКТ </a:t>
            </a:r>
            <a:r>
              <a:rPr kumimoji="0" lang="en-US" sz="2000" b="1" i="0" u="none" strike="noStrike" kern="0" cap="none" spc="-153" normalizeH="0" baseline="0" noProof="0" dirty="0">
                <a:ln>
                  <a:noFill/>
                </a:ln>
                <a:solidFill>
                  <a:srgbClr val="C00000"/>
                </a:solidFill>
                <a:effectLst/>
                <a:uLnTx/>
                <a:uFillTx/>
              </a:rPr>
              <a:t>62. </a:t>
            </a:r>
            <a:endParaRPr kumimoji="0" lang="kk-KZ" sz="2000" b="1" i="0" u="none" strike="noStrike" kern="0" cap="none" spc="-153" normalizeH="0" baseline="0" noProof="0" dirty="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a:solidFill>
                  <a:srgbClr val="002060"/>
                </a:solidFill>
                <a:latin typeface="Arial" pitchFamily="34" charset="0"/>
                <a:cs typeface="Arial" pitchFamily="34" charset="0"/>
              </a:rPr>
              <a:t>Ч</a:t>
            </a:r>
            <a:r>
              <a:rPr kumimoji="0" lang="en-US" sz="2300" i="0" u="none" strike="noStrike" kern="0" cap="none" spc="-153" normalizeH="0" baseline="0" noProof="0" dirty="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8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a:solidFill>
                  <a:schemeClr val="accent1">
                    <a:lumMod val="75000"/>
                  </a:schemeClr>
                </a:solidFill>
              </a:rPr>
              <a:t>ПОДВЕДЕНИЕ РЕЗУЛЬТАТОВ </a:t>
            </a:r>
            <a:br>
              <a:rPr lang="kk-KZ" sz="2800" b="1" dirty="0">
                <a:solidFill>
                  <a:schemeClr val="accent1">
                    <a:lumMod val="75000"/>
                  </a:schemeClr>
                </a:solidFill>
              </a:rPr>
            </a:br>
            <a:r>
              <a:rPr lang="kk-KZ" sz="2800" b="1" dirty="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a:ln>
                  <a:noFill/>
                </a:ln>
                <a:solidFill>
                  <a:srgbClr val="002060"/>
                </a:solidFill>
                <a:effectLst/>
                <a:uLnTx/>
                <a:uFillTx/>
                <a:cs typeface="Arial" pitchFamily="34" charset="0"/>
              </a:rPr>
              <a:t>В 9</a:t>
            </a:r>
            <a:r>
              <a:rPr kumimoji="0" lang="ru-RU"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err="1">
                <a:ln>
                  <a:noFill/>
                </a:ln>
                <a:solidFill>
                  <a:srgbClr val="002060"/>
                </a:solidFill>
                <a:effectLst/>
                <a:uLnTx/>
                <a:uFillTx/>
                <a:cs typeface="Arial" pitchFamily="34" charset="0"/>
              </a:rPr>
              <a:t>классе</a:t>
            </a:r>
            <a:r>
              <a:rPr kumimoji="0" lang="en-US" sz="2800" i="0" u="none" strike="noStrike" kern="0" cap="none" spc="-153" normalizeH="0" baseline="0" noProof="0" dirty="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членами</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 Комиссии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школы </a:t>
            </a:r>
            <a:r>
              <a:rPr kumimoji="0" lang="kk-KZ" sz="2800" i="0" u="none" strike="noStrike" kern="0" cap="none" spc="-231" normalizeH="0" baseline="0" noProof="0" dirty="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a:ln>
                  <a:noFill/>
                </a:ln>
                <a:solidFill>
                  <a:srgbClr val="002060"/>
                </a:solidFill>
                <a:effectLst/>
                <a:uLnTx/>
                <a:uFillTx/>
                <a:cs typeface="Arial" pitchFamily="34" charset="0"/>
              </a:rPr>
              <a:t>Результаты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итоговой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аттестации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a:ln>
                  <a:noFill/>
                </a:ln>
                <a:solidFill>
                  <a:srgbClr val="002060"/>
                </a:solidFill>
                <a:effectLst/>
                <a:uLnTx/>
                <a:uFillTx/>
                <a:cs typeface="Arial" pitchFamily="34" charset="0"/>
              </a:rPr>
              <a:t>класса</a:t>
            </a:r>
            <a:r>
              <a:rPr kumimoji="0" lang="en-US" sz="2800" i="0" u="none" strike="noStrike" kern="0" cap="none" spc="-231" normalizeH="0" baseline="0" noProof="0" dirty="0">
                <a:ln>
                  <a:noFill/>
                </a:ln>
                <a:solidFill>
                  <a:srgbClr val="002060"/>
                </a:solidFill>
                <a:effectLst/>
                <a:uLnTx/>
                <a:uFillTx/>
                <a:cs typeface="Arial" pitchFamily="34" charset="0"/>
              </a:rPr>
              <a:t>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p>
        </p:txBody>
      </p:sp>
    </p:spTree>
    <p:extLst>
      <p:ext uri="{BB962C8B-B14F-4D97-AF65-F5344CB8AC3E}">
        <p14:creationId xmlns:p14="http://schemas.microsoft.com/office/powerpoint/2010/main" val="66512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a:solidFill>
                  <a:srgbClr val="C00000"/>
                </a:solidFill>
                <a:latin typeface="Aileron Regular"/>
              </a:rPr>
              <a:t>ПУНКТ  </a:t>
            </a:r>
            <a:r>
              <a:rPr lang="en-US" sz="2200" b="1" spc="-153" dirty="0">
                <a:solidFill>
                  <a:srgbClr val="C00000"/>
                </a:solidFill>
                <a:latin typeface="Aileron Regular"/>
              </a:rPr>
              <a:t>73.</a:t>
            </a:r>
            <a:endParaRPr lang="kk-KZ" sz="2200" b="1" spc="-153" dirty="0">
              <a:solidFill>
                <a:srgbClr val="C00000"/>
              </a:solidFill>
              <a:latin typeface="Aileron Regular"/>
            </a:endParaRPr>
          </a:p>
          <a:p>
            <a:pPr marL="0" lvl="0" indent="360000" algn="just">
              <a:lnSpc>
                <a:spcPts val="2940"/>
              </a:lnSpc>
              <a:spcBef>
                <a:spcPts val="0"/>
              </a:spcBef>
              <a:buNone/>
            </a:pPr>
            <a:r>
              <a:rPr lang="en-US" sz="2400" spc="-153" dirty="0">
                <a:solidFill>
                  <a:schemeClr val="accent1">
                    <a:lumMod val="75000"/>
                  </a:schemeClr>
                </a:solidFill>
                <a:latin typeface="Aileron Regular"/>
              </a:rPr>
              <a:t> При выведении итоговых оценок по предмету в 9</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классах</a:t>
            </a:r>
            <a:r>
              <a:rPr lang="en-US" sz="2400" spc="-153" dirty="0">
                <a:solidFill>
                  <a:schemeClr val="accent1">
                    <a:lumMod val="75000"/>
                  </a:schemeClr>
                </a:solidFill>
                <a:latin typeface="Aileron Regular"/>
              </a:rPr>
              <a:t> 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основании</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результатов 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val="14323936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TotalTime>
  <Words>1257</Words>
  <Application>Microsoft Office PowerPoint</Application>
  <PresentationFormat>Экран (4:3)</PresentationFormat>
  <Paragraphs>188</Paragraphs>
  <Slides>9</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Aileron Regular</vt:lpstr>
      <vt:lpstr>Arial</vt:lpstr>
      <vt:lpstr>Calibri</vt:lpstr>
      <vt:lpstr>Times New Roman</vt:lpstr>
      <vt:lpstr>Тема Office</vt:lpstr>
      <vt:lpstr>         ФОРМА ПРОВЕДЕНИЯ        ИТОГОВОЙ АТТЕСТАЦИИ  ДЛЯ ОБУЧАЮЩИХСЯ 9 КЛАССА                            </vt:lpstr>
      <vt:lpstr>Презентация PowerPoint</vt:lpstr>
      <vt:lpstr>Презентация PowerPoint</vt:lpstr>
      <vt:lpstr>Презентация PowerPoint</vt:lpstr>
      <vt:lpstr>Презентация PowerPoint</vt:lpstr>
      <vt:lpstr>Презентация PowerPoint</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user</cp:lastModifiedBy>
  <cp:revision>40</cp:revision>
  <dcterms:created xsi:type="dcterms:W3CDTF">2019-10-16T14:17:55Z</dcterms:created>
  <dcterms:modified xsi:type="dcterms:W3CDTF">2023-02-08T06:56:24Z</dcterms:modified>
</cp:coreProperties>
</file>