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6" r:id="rId3"/>
    <p:sldMasterId id="2147483691" r:id="rId4"/>
  </p:sldMasterIdLst>
  <p:notesMasterIdLst>
    <p:notesMasterId r:id="rId25"/>
  </p:notesMasterIdLst>
  <p:sldIdLst>
    <p:sldId id="429" r:id="rId5"/>
    <p:sldId id="432" r:id="rId6"/>
    <p:sldId id="452" r:id="rId7"/>
    <p:sldId id="433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8" r:id="rId19"/>
    <p:sldId id="449" r:id="rId20"/>
    <p:sldId id="450" r:id="rId21"/>
    <p:sldId id="447" r:id="rId22"/>
    <p:sldId id="451" r:id="rId23"/>
    <p:sldId id="45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2D1"/>
    <a:srgbClr val="C3E16A"/>
    <a:srgbClr val="1B861C"/>
    <a:srgbClr val="C1E165"/>
    <a:srgbClr val="62AFCF"/>
    <a:srgbClr val="C3E26A"/>
    <a:srgbClr val="D2DEDF"/>
    <a:srgbClr val="E6DAC4"/>
    <a:srgbClr val="BD9E61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4" autoAdjust="0"/>
    <p:restoredTop sz="94280" autoAdjust="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DA2E-3F23-4ECE-A922-F46B9DA390A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6627-8B41-4D9B-B41B-D68559E4E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8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627-8B41-4D9B-B41B-D68559E4E4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1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latin typeface="Verdana" panose="020B0604030504040204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CD2E8F-B518-42C0-87A1-EFE0D139D50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409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1544FE-E50F-4ADF-A6F4-72B7E638A08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4874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A70856B-F0BF-468B-9C17-7D2EC08E595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7700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4581525"/>
            <a:ext cx="6011862" cy="43180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5"/>
            <a:ext cx="5638800" cy="1470025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415E1-4324-4456-9A20-B2F4C995121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987284-9B92-44A8-B31E-D57333D540D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0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BEF2-21E7-4040-AF42-A62B1E7E6EA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C81B3-80F8-420F-B3F2-E029CE583D8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2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B469F-7941-4A35-8964-53C95991CC12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4C84C-02D2-461D-A0CB-5E8C1CB8AD0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0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AC748-C261-43CA-8441-FFD660DE988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FB23FE-F3E0-4CAC-AF8A-557B3CEBD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CD3BA-78F1-4AD0-B25B-DD8A2FCBF7C1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37B7A-B561-466F-BDFB-762999F7C22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1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335A-8A9E-4961-9848-856B04B58B0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62ABC-604C-4129-A6E5-74A40E35391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2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0CC50-C742-4168-84B0-6075D8393F0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F3D90-6A1D-44D4-BF3D-0ECDA7429D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53E9A-8ECE-475E-B6BD-44EC3E7D1E0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44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078-4D03-4A4C-AA3E-8AD7A44F14D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C00BA-199D-4A01-ACEC-BE5A1FF80FB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3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C78FE-7594-466C-B7F6-BE273BFE23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B05B9B-E362-4397-ACB7-84770AAAAAA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96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59A43-8092-4B92-A633-E93EBD2ED43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49EC5-F0BE-4C51-8BF3-252E3D2D065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48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9538"/>
            <a:ext cx="1885950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09538"/>
            <a:ext cx="5505450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DE1B-BE7A-4232-93E5-4CDED0819EC2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A35CB-2ABB-45AA-BF6B-9504F096186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0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990600"/>
            <a:ext cx="67818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EB43-2D61-47BC-A553-861227668A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9C1E8-D26E-42C9-860A-74E397B1571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0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EB8EF-966E-4287-B54A-463D3A6B74D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FEC45-9B96-47EF-9610-4B62B7A325B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20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4FC7F-A2BC-49D1-BA20-070B98CA2EB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5EA3E-BF8A-47AB-98FA-6914D5CC5BC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84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4581525"/>
            <a:ext cx="6011862" cy="43180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5"/>
            <a:ext cx="5638800" cy="1470025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415E1-4324-4456-9A20-B2F4C995121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987284-9B92-44A8-B31E-D57333D540D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5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BEF2-21E7-4040-AF42-A62B1E7E6EA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C81B3-80F8-420F-B3F2-E029CE583D8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35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B469F-7941-4A35-8964-53C95991CC12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4C84C-02D2-461D-A0CB-5E8C1CB8AD0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B704D2-3255-4725-8465-4FDDE6113D4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119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AC748-C261-43CA-8441-FFD660DE988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FB23FE-F3E0-4CAC-AF8A-557B3CEBD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6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CD3BA-78F1-4AD0-B25B-DD8A2FCBF7C1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37B7A-B561-466F-BDFB-762999F7C22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3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7335A-8A9E-4961-9848-856B04B58B04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62ABC-604C-4129-A6E5-74A40E35391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73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0CC50-C742-4168-84B0-6075D8393F0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F3D90-6A1D-44D4-BF3D-0ECDA7429D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94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36078-4D03-4A4C-AA3E-8AD7A44F14D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C00BA-199D-4A01-ACEC-BE5A1FF80FB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6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C78FE-7594-466C-B7F6-BE273BFE23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B05B9B-E362-4397-ACB7-84770AAAAAA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17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59A43-8092-4B92-A633-E93EBD2ED43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49EC5-F0BE-4C51-8BF3-252E3D2D065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15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9538"/>
            <a:ext cx="1885950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09538"/>
            <a:ext cx="5505450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DE1B-BE7A-4232-93E5-4CDED0819EC2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A35CB-2ABB-45AA-BF6B-9504F096186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6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990600"/>
            <a:ext cx="67818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EB43-2D61-47BC-A553-861227668A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9C1E8-D26E-42C9-860A-74E397B1571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0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EB8EF-966E-4287-B54A-463D3A6B74D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FEC45-9B96-47EF-9610-4B62B7A325B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8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87D6E-42AE-4250-85FC-9632047A227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5028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4FC7F-A2BC-49D1-BA20-070B98CA2EB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5EA3E-BF8A-47AB-98FA-6914D5CC5BC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5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 flipH="1">
            <a:off x="26273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843213" y="4581525"/>
            <a:ext cx="647700" cy="431800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3132138" y="4581525"/>
            <a:ext cx="6011862" cy="431800"/>
            <a:chOff x="2381" y="0"/>
            <a:chExt cx="3016" cy="611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>
              <a:off x="5109" y="0"/>
              <a:ext cx="288" cy="611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ltGray">
          <a:xfrm>
            <a:off x="1524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LOGO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276600" y="2130425"/>
            <a:ext cx="5638800" cy="1470025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72000"/>
            <a:ext cx="5638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14C45-0331-493E-9810-70E14709A687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 algn="ctr"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AF4140-2680-455C-A08E-D1B1894A694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33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552F3-B0E3-4C63-BD11-89488B789F55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60FEB-429C-4A0F-B571-DBDCA72696E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7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51F35-3B47-4F6E-BF21-DFC8B9DAB53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ED87D-C834-4E64-9831-6FD02A3B5B1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70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0597-DDBD-4D9E-A123-103B1AD9EE07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220C1-EF6E-4B60-8E75-B4F3C5CF000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2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5D9B6-2509-4423-ADE6-488ADB27041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4629E-3B4D-4C3E-9C8D-92A5E3E5FEF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48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118EC-67BE-4A08-9822-97B89514EA3E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316A4-3BC3-4BD8-9344-530F1D37848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55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7B38C-8FAE-4508-AD38-8929244BFB7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92FAA-BC1B-4B1E-83C2-7FD63D1B9DA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66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CD356-D7A9-4DA8-A5E0-7B9AE124DEB2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93869E-4202-4247-B01A-204BA78A4F4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3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FF11A-E328-451A-A161-CB2F4B5DC61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F60E07-F9D5-4ACD-B6AD-A1F6B7C692A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8B3497-7DC3-4669-9822-67D559710E3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48992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7C043-17B7-4A43-AC21-011E4E7E8125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3F408-C8C7-44D7-8B52-CEBB79713DF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59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9538"/>
            <a:ext cx="1885950" cy="6016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09538"/>
            <a:ext cx="5505450" cy="6016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64F3D-D3A4-4191-A96F-BC43DD434B9A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F87700-330A-45DA-A70F-1CD5D374A4F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29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0" y="990600"/>
            <a:ext cx="67818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884A0-AF71-43B1-9CFC-7C477E2B39A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E6F48-89D9-4BBE-8FF8-156A67857DB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19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1E296-7071-44DB-96D6-449D8F8364C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4C41F1-51C8-419B-BD92-DF1EAA51AD3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13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990600"/>
            <a:ext cx="33147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217A-0AEA-46FE-B8F2-B22EA44ADBA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D0895-C80C-402D-94A7-C4C4A9DCF62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3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7B21C-7993-4C96-800B-BCEA97AE9A8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190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094D0B-380F-482A-945C-41D6DC593C2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078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EB6B9B-973A-42DC-B8C8-3DF6D7B27CA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255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DAE50-FCF8-413E-AB28-5193A93F0D9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4051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6" Type="http://schemas.openxmlformats.org/officeDocument/2006/relationships/vmlDrawing" Target="../drawings/vmlDrawing3.v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E65431-826B-4A12-8410-F016DE601A2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0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38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524F-89BF-4E1A-A97F-77AE4C7BB4D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37919-C4AA-439F-A6FB-2ED2A402D15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0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38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524F-89BF-4E1A-A97F-77AE4C7BB4D6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37919-C4AA-439F-A6FB-2ED2A402D15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1880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2" name="Image" r:id="rId17" imgW="3847619" imgH="3796825" progId="">
                  <p:embed/>
                </p:oleObj>
              </mc:Choice>
              <mc:Fallback>
                <p:oleObj name="Image" r:id="rId17" imgW="3847619" imgH="3796825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B61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ltGray">
          <a:xfrm>
            <a:off x="8145463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851275" y="0"/>
            <a:ext cx="4464050" cy="836613"/>
            <a:chOff x="2381" y="0"/>
            <a:chExt cx="3016" cy="611"/>
          </a:xfrm>
        </p:grpSpPr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>
              <a:off x="2381" y="2"/>
              <a:ext cx="2843" cy="60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 userDrawn="1"/>
          </p:nvSpPr>
          <p:spPr bwMode="ltGray">
            <a:xfrm>
              <a:off x="5108" y="0"/>
              <a:ext cx="289" cy="61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09538"/>
            <a:ext cx="716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781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E026F-9F6C-4746-8436-F3474F597BF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6683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20AEC-2AB9-4C5D-8F1D-053C6E7DCED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u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840760" cy="475252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sz="2400" b="1" i="1" dirty="0" smtClean="0"/>
              <a:t>Алгоритм действий общеобразовательных организаций по предотвращению буллинга среди детей и подростков</a:t>
            </a:r>
          </a:p>
          <a:p>
            <a:pPr marL="0" indent="0" algn="ctr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016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Порядок действий местного исполнительного органа в сфере образования.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56" y="968375"/>
            <a:ext cx="8023225" cy="4921250"/>
          </a:xfrm>
        </p:spPr>
        <p:txBody>
          <a:bodyPr/>
          <a:lstStyle/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информации в местный исполнительный орган в сфере образования: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(одного) рабочего дня проводит регистрацию поступившей информации в соответствии с пунктом 1 статьи 64 Административного процедурно-процессуального кодекса Республики Казахстан от 29 июня 2020 года;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собранных данных в течение 2 (двух) рабочих дней принимает решение о признании или не признании травли (буллинга) ребенка;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принятии решения о признании травли (буллинга):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законными представителями ребенка принимает решение о социальной реабилитации несовершеннолетнего, подвергшегося травле (буллингу), и о социальной адаптации несовершеннолетнего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инициатора/зачинщика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травли (буллинга);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(одного) рабочего дня информирует вышестоящий орган образования;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 (двух) дней передает информацию о принятом решении и данные о ребенке в организацию образования по месту его обучения;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 по урегулированию инцидента, связанного травлей (буллинга) ребенка, путем привлечения медиатора с согласия законных представителей ребенка, инициатора/зачинщика травли (буллинга), и ребенка, подвергшегося травле (буллингу);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прекращении травли (буллинга) ребенка при условии устранения нарушения его прав и законных интересов.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Законные представители ребенка, подвергшегося травле (буллингу), а также инициатора/зачинщика травли (буллинга) при не согласии с решением местного исполнительного органа в сфере образования обжалуют его в соответствии с пунктом 5 статьи 91 Административного процедурно- процессуального кодекса Республики Казахстан от 29 июня 2020 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36" y="5976490"/>
            <a:ext cx="1130427" cy="94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939336" cy="76470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Порядок действий организаций образования после решения о социальной реабилитации несовершеннолетнего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908720"/>
            <a:ext cx="8686800" cy="519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0865" lvl="0" algn="ctr">
              <a:lnSpc>
                <a:spcPct val="116000"/>
              </a:lnSpc>
              <a:spcBef>
                <a:spcPts val="440"/>
              </a:spcBef>
              <a:spcAft>
                <a:spcPts val="0"/>
              </a:spcAft>
              <a:buSzPts val="1400"/>
              <a:tabLst>
                <a:tab pos="791210" algn="l"/>
              </a:tabLst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образования </a:t>
            </a:r>
            <a:endParaRPr lang="kk-KZ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70865" lvl="0">
              <a:lnSpc>
                <a:spcPct val="116000"/>
              </a:lnSpc>
              <a:spcBef>
                <a:spcPts val="440"/>
              </a:spcBef>
              <a:spcAft>
                <a:spcPts val="0"/>
              </a:spcAft>
              <a:buSzPts val="1400"/>
              <a:tabLst>
                <a:tab pos="79121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 решения о социальной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реабилитации несовершеннолетнего, подвергшегося травле (буллингу), и о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</a:t>
            </a:r>
            <a:r>
              <a:rPr lang="kk-KZ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</a:t>
            </a:r>
            <a:r>
              <a:rPr lang="kk-KZ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несовершеннолетнего,</a:t>
            </a:r>
            <a:r>
              <a:rPr lang="kk-KZ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инициатора/зачинщика</a:t>
            </a:r>
            <a:r>
              <a:rPr lang="kk-KZ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травли</a:t>
            </a:r>
            <a:r>
              <a:rPr lang="kk-KZ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(буллинга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marR="570865" lvl="0">
              <a:lnSpc>
                <a:spcPct val="116000"/>
              </a:lnSpc>
              <a:spcBef>
                <a:spcPts val="440"/>
              </a:spcBef>
              <a:spcAft>
                <a:spcPts val="0"/>
              </a:spcAft>
              <a:buSzPts val="1400"/>
              <a:tabLst>
                <a:tab pos="791210" algn="l"/>
              </a:tabLst>
            </a:pP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70865">
              <a:lnSpc>
                <a:spcPct val="116000"/>
              </a:lnSpc>
              <a:spcBef>
                <a:spcPts val="440"/>
              </a:spcBef>
              <a:spcAft>
                <a:spcPts val="0"/>
              </a:spcAft>
              <a:buSzPts val="1400"/>
              <a:tabLst>
                <a:tab pos="791210" algn="l"/>
              </a:tabLst>
            </a:pPr>
            <a:r>
              <a:rPr lang="kk-KZ" dirty="0" smtClean="0"/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поддержку участников травли (буллинга)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разработку индивидуального плана работы, который включает меры по социальной реабилитации ребенка, подвергшегося травле (буллингу), и социальной адаптации инициатора/зачинщика травли (буллинга) в соответствии с приказом и.о. министра просвещения Республики Казахстан от 25 августа 2022 года № 377 «Об утверждении Правил деятельности психологической службы в организациях среднего образования» (зарегистрирован в Реестре государственной регистрации нормативных правовых актов под № 29288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постановку на внутришкольный учет ребенка, инициатора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/зачинщика травли (буллинга), и мониторинг его исправления;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11" y="5823346"/>
            <a:ext cx="884377" cy="8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764704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</a:rPr>
              <a:t>Порядок действий организаций образования после решения о социальной реабилитации несовершеннолетнего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kk-K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положительных изменений в поведении ребенка в течение 6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постановки на внутришкольный учет направляет материалы в комиссию по делам несовершеннолетних и защите их прав (далее – КДН) для рассмотрения и вынесения рекомендаций.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КДН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меры по защите и восстановлению прав и законных интересов ребенка, выявлению и устранению причин и условий, способствующих совершению правонарушений среди несовершеннолетних, защите несовершеннолетних от насилия и жестокого обращения, антиобщественных действий среди несовершеннолетних в соответствии с постановлением Правительства Республики Казахстан от 11 июня 2001 года № 789 «Об утверждении Типового положения о деятельности Комиссии по делам несовершеннолетних и защите их прав» (зарегистрирован в Реестре государственной регистрации нормативных правовых актов под № 9123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099521"/>
            <a:ext cx="1584176" cy="1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939336" cy="570458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Что</a:t>
            </a:r>
            <a:r>
              <a:rPr lang="ru-RU" sz="2000" spc="-65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могут</a:t>
            </a:r>
            <a:r>
              <a:rPr lang="ru-RU" sz="2000" spc="-35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сделать</a:t>
            </a:r>
            <a:r>
              <a:rPr lang="ru-RU" sz="2000" spc="-45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в</a:t>
            </a:r>
            <a:r>
              <a:rPr lang="ru-RU" sz="2000" spc="-5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школе</a:t>
            </a:r>
            <a:r>
              <a:rPr lang="ru-RU" sz="2000" spc="-45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при</a:t>
            </a:r>
            <a:r>
              <a:rPr lang="ru-RU" sz="2000" spc="-5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выявлении</a:t>
            </a:r>
            <a:r>
              <a:rPr lang="ru-RU" sz="2000" spc="-45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случая</a:t>
            </a:r>
            <a:r>
              <a:rPr lang="ru-RU" sz="2000" spc="-50" dirty="0">
                <a:solidFill>
                  <a:srgbClr val="C00000"/>
                </a:solidFill>
              </a:rPr>
              <a:t> </a:t>
            </a:r>
            <a:r>
              <a:rPr lang="ru-RU" sz="2000" spc="-10" dirty="0" smtClean="0">
                <a:solidFill>
                  <a:srgbClr val="C00000"/>
                </a:solidFill>
              </a:rPr>
              <a:t>буллинга.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34281"/>
            <a:ext cx="807524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ru-RU" sz="16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1600" spc="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6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</a:t>
            </a:r>
            <a:r>
              <a:rPr lang="ru-RU" sz="1600" spc="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sz="1600" spc="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акты.</a:t>
            </a:r>
            <a:r>
              <a:rPr lang="ru-RU" sz="1600" spc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600" spc="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ru-RU" sz="1600" spc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зафиксированных</a:t>
            </a:r>
            <a:r>
              <a:rPr lang="ru-RU" sz="1600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них,</a:t>
            </a:r>
            <a:r>
              <a:rPr lang="ru-RU" sz="1600" spc="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грозит</a:t>
            </a:r>
            <a:r>
              <a:rPr lang="ru-RU" sz="1600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ответственность.</a:t>
            </a:r>
            <a:r>
              <a:rPr lang="ru-RU" sz="1600" spc="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Буллера</a:t>
            </a:r>
            <a:r>
              <a:rPr lang="ru-RU" sz="1600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1600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предупреждают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ответственности: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разъясняют,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нарушены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ru-RU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4640" indent="-281940" algn="just">
              <a:lnSpc>
                <a:spcPct val="100000"/>
              </a:lnSpc>
              <a:spcBef>
                <a:spcPts val="1060"/>
              </a:spcBef>
              <a:buAutoNum type="arabicParenR"/>
              <a:tabLst>
                <a:tab pos="29464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lang="ru-RU"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600" i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600" i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i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ru-RU"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1055"/>
              </a:spcBef>
              <a:buAutoNum type="arabicParenR"/>
              <a:tabLst>
                <a:tab pos="42735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Собирается</a:t>
            </a:r>
            <a:r>
              <a:rPr lang="ru-RU" sz="1600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</a:t>
            </a:r>
            <a:r>
              <a:rPr lang="ru-RU" sz="16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sz="16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ru-RU" sz="16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(ШСП</a:t>
            </a:r>
            <a:r>
              <a:rPr lang="ru-RU" sz="1600" i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</a:t>
            </a:r>
            <a:r>
              <a:rPr lang="ru-RU" sz="1600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</a:t>
            </a:r>
            <a:r>
              <a:rPr lang="ru-RU" sz="16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6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600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  <a:r>
              <a:rPr lang="ru-RU" sz="1600" i="1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i="1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</a:t>
            </a:r>
            <a:r>
              <a:rPr lang="ru-RU" sz="1600" i="1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</a:t>
            </a:r>
            <a:r>
              <a:rPr lang="ru-RU" sz="1600" i="1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lang="ru-RU" sz="1600" i="1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ru-RU" sz="1600" i="1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ru-RU" sz="1600" i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</a:t>
            </a:r>
            <a:r>
              <a:rPr lang="ru-RU" sz="1600" i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ru-RU" sz="1600" i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i="1" spc="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ru-RU" sz="1600" i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несовершеннолетних.)</a:t>
            </a:r>
            <a:r>
              <a:rPr lang="ru-RU" sz="1600" i="1" spc="6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1600" spc="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обязательно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несовершеннолетними.</a:t>
            </a:r>
            <a:r>
              <a:rPr lang="ru-RU" sz="16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ШСП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буллером</a:t>
            </a:r>
            <a:r>
              <a:rPr lang="ru-RU" sz="16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16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очерчиваются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границы.</a:t>
            </a:r>
            <a:r>
              <a:rPr lang="ru-RU"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spc="-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1055"/>
              </a:spcBef>
              <a:buAutoNum type="arabicParenR"/>
              <a:tabLst>
                <a:tab pos="427355" algn="l"/>
              </a:tabLst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Осуществляеся психологическая поддержка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травли (буллинга) ребенка через разработку индивидуального плана работы, который включает меры по социальной реабилитации ребенка, подвергшегося травле (буллингу), и социальной адаптации инициатора/зачинщика травли (буллинга) в соответствии с приказом и.о. министра просвещения Республики Казахстан от 25 августа 2022 года № 377 «Об утверждении Правил деятельности психологической службы в организациях среднего образования»</a:t>
            </a:r>
            <a:endParaRPr lang="ru-RU" sz="1600" spc="-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1055"/>
              </a:spcBef>
              <a:tabLst>
                <a:tab pos="427355" algn="l"/>
              </a:tabLst>
            </a:pPr>
            <a:r>
              <a:rPr lang="ru-RU" sz="1600" spc="-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600" i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600" i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1600" i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i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41" y="5851738"/>
            <a:ext cx="1216959" cy="10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91264" cy="56356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Что</a:t>
            </a:r>
            <a:r>
              <a:rPr lang="ru-RU" sz="2400" spc="-65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могут</a:t>
            </a:r>
            <a:r>
              <a:rPr lang="ru-RU" sz="2400" spc="-35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сделать</a:t>
            </a:r>
            <a:r>
              <a:rPr lang="ru-RU" sz="2400" spc="-45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spc="-5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школе</a:t>
            </a:r>
            <a:r>
              <a:rPr lang="ru-RU" sz="2400" spc="-4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при</a:t>
            </a:r>
            <a:r>
              <a:rPr lang="ru-RU" sz="2400" spc="-45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выявлении</a:t>
            </a:r>
            <a:r>
              <a:rPr lang="ru-RU" sz="2400" spc="-4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случая</a:t>
            </a:r>
            <a:r>
              <a:rPr lang="ru-RU" sz="2400" spc="-40" dirty="0">
                <a:solidFill>
                  <a:srgbClr val="C00000"/>
                </a:solidFill>
              </a:rPr>
              <a:t> </a:t>
            </a:r>
            <a:r>
              <a:rPr lang="ru-RU" sz="2400" spc="-10" dirty="0" smtClean="0">
                <a:solidFill>
                  <a:srgbClr val="C00000"/>
                </a:solidFill>
              </a:rPr>
              <a:t>буллинга.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980728"/>
            <a:ext cx="829126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 smtClean="0">
                <a:latin typeface="Arial"/>
                <a:cs typeface="Arial"/>
              </a:rPr>
              <a:t>По</a:t>
            </a:r>
            <a:r>
              <a:rPr lang="ru-RU" spc="215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инициативе</a:t>
            </a:r>
            <a:r>
              <a:rPr lang="ru-RU" spc="2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школы</a:t>
            </a:r>
            <a:r>
              <a:rPr lang="ru-RU" spc="2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или</a:t>
            </a:r>
            <a:r>
              <a:rPr lang="ru-RU" spc="204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инспекторов</a:t>
            </a:r>
            <a:r>
              <a:rPr lang="ru-RU" spc="2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–</a:t>
            </a:r>
            <a:r>
              <a:rPr lang="ru-RU" spc="2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обращение</a:t>
            </a:r>
            <a:r>
              <a:rPr lang="ru-RU" spc="2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215" dirty="0"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Комиссию</a:t>
            </a:r>
            <a:r>
              <a:rPr lang="ru-RU" b="1" spc="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2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endParaRPr lang="ru-RU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делам</a:t>
            </a:r>
            <a:r>
              <a:rPr lang="ru-RU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Arial"/>
                <a:cs typeface="Arial"/>
              </a:rPr>
              <a:t>несовершеннолетних</a:t>
            </a:r>
            <a:r>
              <a:rPr lang="ru-RU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lang="ru-RU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защите их</a:t>
            </a:r>
            <a:r>
              <a:rPr lang="ru-RU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прав</a:t>
            </a:r>
            <a:r>
              <a:rPr lang="ru-RU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(КДН</a:t>
            </a:r>
            <a:r>
              <a:rPr lang="ru-RU" spc="-20" dirty="0">
                <a:solidFill>
                  <a:srgbClr val="C00000"/>
                </a:solidFill>
                <a:latin typeface="Arial"/>
                <a:cs typeface="Arial"/>
              </a:rPr>
              <a:t>).</a:t>
            </a:r>
            <a:endParaRPr lang="ru-RU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ru-RU" dirty="0">
                <a:latin typeface="Arial"/>
                <a:cs typeface="Arial"/>
              </a:rPr>
              <a:t>У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школы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нет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карательных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функций,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КДН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они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есть</a:t>
            </a:r>
            <a:r>
              <a:rPr lang="ru-RU" spc="-10" dirty="0" smtClean="0">
                <a:latin typeface="Arial"/>
                <a:cs typeface="Arial"/>
              </a:rPr>
              <a:t>. </a:t>
            </a:r>
            <a:r>
              <a:rPr lang="ru-RU" spc="-25" dirty="0" smtClean="0">
                <a:latin typeface="Arial"/>
                <a:cs typeface="Arial"/>
              </a:rPr>
              <a:t>КДН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50" dirty="0" smtClean="0">
                <a:latin typeface="Arial"/>
                <a:cs typeface="Arial"/>
              </a:rPr>
              <a:t>и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может инициировать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расследование, передать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материалы </a:t>
            </a:r>
            <a:r>
              <a:rPr lang="ru-RU" spc="-50" dirty="0" smtClean="0">
                <a:latin typeface="Arial"/>
                <a:cs typeface="Arial"/>
              </a:rPr>
              <a:t>в </a:t>
            </a:r>
            <a:r>
              <a:rPr lang="ru-RU" dirty="0" smtClean="0">
                <a:latin typeface="Arial"/>
                <a:cs typeface="Arial"/>
              </a:rPr>
              <a:t>полицию</a:t>
            </a:r>
            <a:r>
              <a:rPr lang="ru-RU" dirty="0">
                <a:latin typeface="Arial"/>
                <a:cs typeface="Arial"/>
              </a:rPr>
              <a:t>,</a:t>
            </a:r>
            <a:r>
              <a:rPr lang="ru-RU" spc="-95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прокуратуру,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20" dirty="0">
                <a:latin typeface="Arial"/>
                <a:cs typeface="Arial"/>
              </a:rPr>
              <a:t>суд.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112" y="2888943"/>
            <a:ext cx="744198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80"/>
              </a:spcBef>
              <a:tabLst>
                <a:tab pos="2435860" algn="l"/>
              </a:tabLst>
            </a:pPr>
            <a:r>
              <a:rPr lang="ru-RU" b="1" spc="-10" dirty="0" smtClean="0">
                <a:solidFill>
                  <a:srgbClr val="C00000"/>
                </a:solidFill>
                <a:latin typeface="Arial"/>
                <a:cs typeface="Arial"/>
              </a:rPr>
              <a:t>Возможные</a:t>
            </a: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Arial"/>
                <a:cs typeface="Arial"/>
              </a:rPr>
              <a:t>наказания</a:t>
            </a:r>
            <a:r>
              <a:rPr lang="ru-RU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за действия буллинга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r>
              <a:rPr lang="ru-RU" spc="-1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Правоприменительная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практика </a:t>
            </a:r>
            <a:r>
              <a:rPr lang="ru-RU" spc="-2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чаще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pc="-2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всего ограничивается </a:t>
            </a:r>
            <a:r>
              <a:rPr lang="ru-RU" i="1" dirty="0">
                <a:latin typeface="Arial"/>
                <a:cs typeface="Arial"/>
              </a:rPr>
              <a:t>штрафом</a:t>
            </a:r>
            <a:r>
              <a:rPr lang="ru-RU" i="1" spc="65" dirty="0">
                <a:latin typeface="Arial"/>
                <a:cs typeface="Arial"/>
              </a:rPr>
              <a:t> </a:t>
            </a:r>
            <a:r>
              <a:rPr lang="ru-RU" i="1" dirty="0">
                <a:latin typeface="Arial"/>
                <a:cs typeface="Arial"/>
              </a:rPr>
              <a:t>или</a:t>
            </a:r>
            <a:r>
              <a:rPr lang="ru-RU" i="1" spc="65" dirty="0">
                <a:latin typeface="Arial"/>
                <a:cs typeface="Arial"/>
              </a:rPr>
              <a:t> </a:t>
            </a:r>
            <a:r>
              <a:rPr lang="ru-RU" i="1" dirty="0">
                <a:latin typeface="Arial"/>
                <a:cs typeface="Arial"/>
              </a:rPr>
              <a:t>предупреждением</a:t>
            </a:r>
            <a:r>
              <a:rPr lang="ru-RU" dirty="0">
                <a:latin typeface="Arial"/>
                <a:cs typeface="Arial"/>
              </a:rPr>
              <a:t>.</a:t>
            </a:r>
            <a:r>
              <a:rPr lang="ru-RU" spc="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Однако,</a:t>
            </a:r>
            <a:r>
              <a:rPr lang="ru-RU" spc="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этого</a:t>
            </a:r>
            <a:r>
              <a:rPr lang="ru-RU" spc="6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достаточно,</a:t>
            </a:r>
            <a:r>
              <a:rPr lang="ru-RU" spc="7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чтобы </a:t>
            </a:r>
            <a:r>
              <a:rPr lang="ru-RU" dirty="0" err="1">
                <a:latin typeface="Arial"/>
                <a:cs typeface="Arial"/>
              </a:rPr>
              <a:t>буллер</a:t>
            </a:r>
            <a:r>
              <a:rPr lang="ru-RU" spc="2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2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его</a:t>
            </a:r>
            <a:r>
              <a:rPr lang="ru-RU" spc="19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родители</a:t>
            </a:r>
            <a:r>
              <a:rPr lang="ru-RU" spc="2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задумались</a:t>
            </a:r>
            <a:r>
              <a:rPr lang="ru-RU" spc="19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spc="2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своих</a:t>
            </a:r>
            <a:r>
              <a:rPr lang="ru-RU" spc="2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действиях.</a:t>
            </a:r>
            <a:r>
              <a:rPr lang="ru-RU" spc="195" dirty="0">
                <a:latin typeface="Arial"/>
                <a:cs typeface="Arial"/>
              </a:rPr>
              <a:t>  </a:t>
            </a:r>
            <a:r>
              <a:rPr lang="ru-RU" spc="-20" dirty="0">
                <a:latin typeface="Arial"/>
                <a:cs typeface="Arial"/>
              </a:rPr>
              <a:t>Если </a:t>
            </a:r>
            <a:r>
              <a:rPr lang="ru-RU" dirty="0">
                <a:latin typeface="Arial"/>
                <a:cs typeface="Arial"/>
              </a:rPr>
              <a:t>штрафы</a:t>
            </a:r>
            <a:r>
              <a:rPr lang="ru-RU" spc="15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на</a:t>
            </a:r>
            <a:r>
              <a:rPr lang="ru-RU" spc="15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родителей</a:t>
            </a:r>
            <a:r>
              <a:rPr lang="ru-RU" spc="15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налагались</a:t>
            </a:r>
            <a:r>
              <a:rPr lang="ru-RU" spc="15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неоднократно,</a:t>
            </a:r>
            <a:r>
              <a:rPr lang="ru-RU" spc="16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то</a:t>
            </a:r>
            <a:r>
              <a:rPr lang="ru-RU" spc="150" dirty="0">
                <a:latin typeface="Arial"/>
                <a:cs typeface="Arial"/>
              </a:rPr>
              <a:t>  </a:t>
            </a:r>
            <a:r>
              <a:rPr lang="ru-RU" spc="-10" dirty="0">
                <a:latin typeface="Arial"/>
                <a:cs typeface="Arial"/>
              </a:rPr>
              <a:t>возможно </a:t>
            </a:r>
            <a:r>
              <a:rPr lang="ru-RU" dirty="0">
                <a:latin typeface="Arial"/>
                <a:cs typeface="Arial"/>
              </a:rPr>
              <a:t>также ограничение родительских</a:t>
            </a:r>
            <a:r>
              <a:rPr lang="ru-RU" spc="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прав. </a:t>
            </a:r>
            <a:r>
              <a:rPr lang="ru-RU" spc="-35" dirty="0">
                <a:latin typeface="Arial"/>
                <a:cs typeface="Arial"/>
              </a:rPr>
              <a:t>Ребенок-</a:t>
            </a:r>
            <a:r>
              <a:rPr lang="ru-RU" dirty="0" err="1">
                <a:latin typeface="Arial"/>
                <a:cs typeface="Arial"/>
              </a:rPr>
              <a:t>буллер</a:t>
            </a:r>
            <a:r>
              <a:rPr lang="ru-RU" spc="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может</a:t>
            </a:r>
            <a:r>
              <a:rPr lang="ru-RU" spc="15" dirty="0">
                <a:latin typeface="Arial"/>
                <a:cs typeface="Arial"/>
              </a:rPr>
              <a:t> </a:t>
            </a:r>
            <a:r>
              <a:rPr lang="ru-RU" spc="-20" dirty="0">
                <a:latin typeface="Arial"/>
                <a:cs typeface="Arial"/>
              </a:rPr>
              <a:t>быть </a:t>
            </a:r>
            <a:r>
              <a:rPr lang="ru-RU" spc="-10" dirty="0">
                <a:latin typeface="Arial"/>
                <a:cs typeface="Arial"/>
              </a:rPr>
              <a:t>определен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8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школу</a:t>
            </a:r>
            <a:r>
              <a:rPr lang="ru-RU" spc="-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для</a:t>
            </a:r>
            <a:r>
              <a:rPr lang="ru-RU" spc="-80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девиантных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подростков</a:t>
            </a:r>
            <a:endParaRPr lang="ru-RU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700">
              <a:spcBef>
                <a:spcPts val="280"/>
              </a:spcBef>
              <a:tabLst>
                <a:tab pos="2435860" algn="l"/>
              </a:tabLst>
            </a:pP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435860" algn="l"/>
              </a:tabLst>
            </a:pPr>
            <a:endParaRPr lang="ru-RU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52" y="5171403"/>
            <a:ext cx="1426396" cy="14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.calameoassets.com/170129204649-805aff742da68585b60643ec5f518ba4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303"/>
            <a:ext cx="1818263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118648" cy="56356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Юридическая</a:t>
            </a:r>
            <a:r>
              <a:rPr lang="ru-RU" sz="2400" spc="-55" dirty="0">
                <a:solidFill>
                  <a:srgbClr val="C00000"/>
                </a:solidFill>
              </a:rPr>
              <a:t> </a:t>
            </a:r>
            <a:r>
              <a:rPr lang="ru-RU" sz="2400" spc="-10" dirty="0">
                <a:solidFill>
                  <a:srgbClr val="C00000"/>
                </a:solidFill>
              </a:rPr>
              <a:t>ответственность </a:t>
            </a:r>
            <a:r>
              <a:rPr lang="ru-RU" sz="2400" dirty="0">
                <a:solidFill>
                  <a:srgbClr val="C00000"/>
                </a:solidFill>
              </a:rPr>
              <a:t>за</a:t>
            </a:r>
            <a:r>
              <a:rPr lang="ru-RU" sz="2400" spc="-30" dirty="0">
                <a:solidFill>
                  <a:srgbClr val="C00000"/>
                </a:solidFill>
              </a:rPr>
              <a:t> </a:t>
            </a:r>
            <a:r>
              <a:rPr lang="ru-RU" sz="2400" spc="-10" dirty="0">
                <a:solidFill>
                  <a:srgbClr val="C00000"/>
                </a:solidFill>
              </a:rPr>
              <a:t>травлю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340768"/>
            <a:ext cx="8118648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algn="just">
              <a:lnSpc>
                <a:spcPct val="106800"/>
              </a:lnSpc>
              <a:spcBef>
                <a:spcPts val="100"/>
              </a:spcBef>
            </a:pPr>
            <a:r>
              <a:rPr lang="ru-RU" dirty="0">
                <a:latin typeface="Arial"/>
                <a:cs typeface="Arial"/>
              </a:rPr>
              <a:t>В</a:t>
            </a:r>
            <a:r>
              <a:rPr lang="ru-RU" spc="22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Казахстанском</a:t>
            </a:r>
            <a:r>
              <a:rPr lang="ru-RU" spc="23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законодательстве</a:t>
            </a:r>
            <a:r>
              <a:rPr lang="ru-RU" spc="23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пока</a:t>
            </a:r>
            <a:r>
              <a:rPr lang="ru-RU" spc="229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нет</a:t>
            </a:r>
            <a:r>
              <a:rPr lang="ru-RU" spc="229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надежных</a:t>
            </a:r>
            <a:r>
              <a:rPr lang="ru-RU" spc="225" dirty="0">
                <a:latin typeface="Arial"/>
                <a:cs typeface="Arial"/>
              </a:rPr>
              <a:t>  </a:t>
            </a:r>
            <a:r>
              <a:rPr lang="ru-RU" spc="-10" dirty="0">
                <a:latin typeface="Arial"/>
                <a:cs typeface="Arial"/>
              </a:rPr>
              <a:t>способов </a:t>
            </a:r>
            <a:r>
              <a:rPr lang="ru-RU" dirty="0">
                <a:latin typeface="Arial"/>
                <a:cs typeface="Arial"/>
              </a:rPr>
              <a:t>защититься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от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20" dirty="0">
                <a:latin typeface="Arial"/>
                <a:cs typeface="Arial"/>
              </a:rPr>
              <a:t>буллинга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(как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классического,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так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10" dirty="0" err="1">
                <a:latin typeface="Arial"/>
                <a:cs typeface="Arial"/>
              </a:rPr>
              <a:t>кибербуллинга</a:t>
            </a:r>
            <a:r>
              <a:rPr lang="ru-RU" spc="-10" dirty="0">
                <a:latin typeface="Arial"/>
                <a:cs typeface="Arial"/>
              </a:rPr>
              <a:t>).</a:t>
            </a:r>
            <a:endParaRPr lang="ru-RU" dirty="0">
              <a:latin typeface="Arial"/>
              <a:cs typeface="Arial"/>
            </a:endParaRPr>
          </a:p>
          <a:p>
            <a:pPr marL="12700" marR="5080" algn="just">
              <a:lnSpc>
                <a:spcPct val="107100"/>
              </a:lnSpc>
              <a:spcBef>
                <a:spcPts val="1325"/>
              </a:spcBef>
            </a:pPr>
            <a:r>
              <a:rPr lang="ru-RU" dirty="0">
                <a:latin typeface="Arial"/>
                <a:cs typeface="Arial"/>
              </a:rPr>
              <a:t>Однако,</a:t>
            </a:r>
            <a:r>
              <a:rPr lang="ru-RU" spc="484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при</a:t>
            </a:r>
            <a:r>
              <a:rPr lang="ru-RU" spc="47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должной</a:t>
            </a:r>
            <a:r>
              <a:rPr lang="ru-RU" spc="48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решительности</a:t>
            </a:r>
            <a:r>
              <a:rPr lang="ru-RU" spc="484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470" dirty="0">
                <a:latin typeface="Arial"/>
                <a:cs typeface="Arial"/>
              </a:rPr>
              <a:t>  </a:t>
            </a:r>
            <a:r>
              <a:rPr lang="ru-RU" spc="-10" dirty="0">
                <a:latin typeface="Arial"/>
                <a:cs typeface="Arial"/>
              </a:rPr>
              <a:t>последовательности </a:t>
            </a:r>
            <a:r>
              <a:rPr lang="ru-RU" dirty="0">
                <a:latin typeface="Arial"/>
                <a:cs typeface="Arial"/>
              </a:rPr>
              <a:t>действий,</a:t>
            </a:r>
            <a:r>
              <a:rPr lang="ru-RU" spc="3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виновных</a:t>
            </a:r>
            <a:r>
              <a:rPr lang="ru-RU" spc="31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лиц</a:t>
            </a:r>
            <a:r>
              <a:rPr lang="ru-RU" spc="29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можно</a:t>
            </a:r>
            <a:r>
              <a:rPr lang="ru-RU" spc="3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привлечь</a:t>
            </a:r>
            <a:r>
              <a:rPr lang="ru-RU" spc="3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к</a:t>
            </a:r>
            <a:r>
              <a:rPr lang="ru-RU" spc="30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уголовной</a:t>
            </a:r>
            <a:r>
              <a:rPr lang="ru-RU" spc="300" dirty="0">
                <a:latin typeface="Arial"/>
                <a:cs typeface="Arial"/>
              </a:rPr>
              <a:t>  </a:t>
            </a:r>
            <a:r>
              <a:rPr lang="ru-RU" spc="-10" dirty="0">
                <a:latin typeface="Arial"/>
                <a:cs typeface="Arial"/>
              </a:rPr>
              <a:t>и/или </a:t>
            </a:r>
            <a:r>
              <a:rPr lang="ru-RU" dirty="0">
                <a:latin typeface="Arial"/>
                <a:cs typeface="Arial"/>
              </a:rPr>
              <a:t>административной</a:t>
            </a:r>
            <a:r>
              <a:rPr lang="ru-RU" spc="600" dirty="0">
                <a:latin typeface="Arial"/>
                <a:cs typeface="Arial"/>
              </a:rPr>
              <a:t>   </a:t>
            </a:r>
            <a:r>
              <a:rPr lang="ru-RU" dirty="0">
                <a:latin typeface="Arial"/>
                <a:cs typeface="Arial"/>
              </a:rPr>
              <a:t>ответственности</a:t>
            </a:r>
            <a:r>
              <a:rPr lang="ru-RU" spc="605" dirty="0">
                <a:latin typeface="Arial"/>
                <a:cs typeface="Arial"/>
              </a:rPr>
              <a:t>   </a:t>
            </a:r>
            <a:r>
              <a:rPr lang="ru-RU" dirty="0">
                <a:latin typeface="Arial"/>
                <a:cs typeface="Arial"/>
              </a:rPr>
              <a:t>за</a:t>
            </a:r>
            <a:r>
              <a:rPr lang="ru-RU" spc="610" dirty="0">
                <a:latin typeface="Arial"/>
                <a:cs typeface="Arial"/>
              </a:rPr>
              <a:t>   </a:t>
            </a:r>
            <a:r>
              <a:rPr lang="ru-RU" spc="-10" dirty="0" smtClean="0">
                <a:latin typeface="Arial"/>
                <a:cs typeface="Arial"/>
              </a:rPr>
              <a:t>отдельные действия </a:t>
            </a:r>
            <a:r>
              <a:rPr lang="ru-RU" spc="-10" dirty="0">
                <a:latin typeface="Arial"/>
                <a:cs typeface="Arial"/>
              </a:rPr>
              <a:t>буллинга, </a:t>
            </a:r>
            <a:r>
              <a:rPr lang="ru-RU" dirty="0">
                <a:latin typeface="Arial"/>
                <a:cs typeface="Arial"/>
              </a:rPr>
              <a:t>подпадающие</a:t>
            </a:r>
            <a:r>
              <a:rPr lang="ru-RU" spc="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под</a:t>
            </a:r>
            <a:r>
              <a:rPr lang="ru-RU" spc="-10" dirty="0">
                <a:latin typeface="Arial"/>
                <a:cs typeface="Arial"/>
              </a:rPr>
              <a:t> определенные</a:t>
            </a:r>
            <a:r>
              <a:rPr lang="ru-RU" spc="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статьи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УК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РК</a:t>
            </a:r>
            <a:r>
              <a:rPr lang="ru-RU" spc="-10" dirty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  <a:p>
            <a:pPr marL="12700" marR="5080" algn="just">
              <a:lnSpc>
                <a:spcPct val="107200"/>
              </a:lnSpc>
              <a:spcBef>
                <a:spcPts val="1320"/>
              </a:spcBef>
            </a:pPr>
            <a:r>
              <a:rPr lang="ru-RU" dirty="0">
                <a:latin typeface="Arial"/>
                <a:cs typeface="Arial"/>
              </a:rPr>
              <a:t>Если </a:t>
            </a:r>
            <a:r>
              <a:rPr lang="ru-RU" dirty="0" err="1">
                <a:latin typeface="Arial"/>
                <a:cs typeface="Arial"/>
              </a:rPr>
              <a:t>буллеру</a:t>
            </a:r>
            <a:r>
              <a:rPr lang="ru-RU" spc="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еще</a:t>
            </a:r>
            <a:r>
              <a:rPr lang="ru-RU" spc="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нет</a:t>
            </a:r>
            <a:r>
              <a:rPr lang="ru-RU" b="1" spc="-2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14</a:t>
            </a:r>
            <a:r>
              <a:rPr lang="ru-RU" b="1" spc="1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лет</a:t>
            </a:r>
            <a:r>
              <a:rPr lang="ru-RU" b="1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-</a:t>
            </a:r>
            <a:r>
              <a:rPr lang="ru-RU" spc="1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ответственность</a:t>
            </a:r>
            <a:r>
              <a:rPr lang="ru-RU" spc="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несут</a:t>
            </a:r>
            <a:r>
              <a:rPr lang="ru-RU" spc="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его</a:t>
            </a:r>
            <a:r>
              <a:rPr lang="ru-RU" spc="5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родители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sz="1400" spc="509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127 административного кодекса</a:t>
            </a:r>
            <a:r>
              <a:rPr lang="ru-RU" sz="1400" spc="530" dirty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РК</a:t>
            </a:r>
          </a:p>
          <a:p>
            <a:pPr marL="12700" marR="5080">
              <a:lnSpc>
                <a:spcPct val="107200"/>
              </a:lnSpc>
              <a:spcBef>
                <a:spcPts val="1320"/>
              </a:spcBef>
            </a:pPr>
            <a:r>
              <a:rPr lang="ru-RU" sz="1400" spc="515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</a:t>
            </a:r>
            <a:r>
              <a:rPr lang="ru-RU" sz="20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0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иными</a:t>
            </a:r>
            <a:r>
              <a:rPr lang="ru-RU" sz="20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</a:t>
            </a:r>
            <a:r>
              <a:rPr lang="ru-RU" sz="20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20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r>
              <a:rPr lang="ru-RU" sz="20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r>
              <a:rPr lang="ru-RU" sz="20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r>
              <a:rPr lang="ru-RU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несовершеннолетних» , влечёт штраф в размере 10 месячных расчётных показателей.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52" y="5171403"/>
            <a:ext cx="1426396" cy="14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.calameoassets.com/170129204649-805aff742da68585b60643ec5f518ba4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699"/>
            <a:ext cx="1818263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052736"/>
            <a:ext cx="8208912" cy="98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  <a:tabLst>
                <a:tab pos="466725" algn="l"/>
                <a:tab pos="1915795" algn="l"/>
                <a:tab pos="3301365" algn="l"/>
                <a:tab pos="3713479" algn="l"/>
                <a:tab pos="4234180" algn="l"/>
                <a:tab pos="5429250" algn="l"/>
              </a:tabLst>
            </a:pPr>
            <a:r>
              <a:rPr lang="ru-RU" b="1" spc="-25" dirty="0">
                <a:latin typeface="Arial"/>
                <a:cs typeface="Arial"/>
              </a:rPr>
              <a:t>По</a:t>
            </a:r>
            <a:r>
              <a:rPr lang="ru-RU" b="1" dirty="0">
                <a:latin typeface="Arial"/>
                <a:cs typeface="Arial"/>
              </a:rPr>
              <a:t>	</a:t>
            </a:r>
            <a:r>
              <a:rPr lang="ru-RU" b="1" spc="-10" dirty="0">
                <a:latin typeface="Arial"/>
                <a:cs typeface="Arial"/>
              </a:rPr>
              <a:t>достижению</a:t>
            </a:r>
            <a:r>
              <a:rPr lang="ru-RU" b="1" dirty="0">
                <a:latin typeface="Arial"/>
                <a:cs typeface="Arial"/>
              </a:rPr>
              <a:t>	</a:t>
            </a:r>
            <a:r>
              <a:rPr lang="ru-RU" b="1" spc="-10" dirty="0">
                <a:latin typeface="Arial"/>
                <a:cs typeface="Arial"/>
              </a:rPr>
              <a:t>подростком</a:t>
            </a:r>
            <a:r>
              <a:rPr lang="ru-RU" b="1" dirty="0">
                <a:latin typeface="Arial"/>
                <a:cs typeface="Arial"/>
              </a:rPr>
              <a:t>	</a:t>
            </a:r>
            <a:r>
              <a:rPr lang="ru-RU" b="1" spc="-25" dirty="0">
                <a:latin typeface="Arial"/>
                <a:cs typeface="Arial"/>
              </a:rPr>
              <a:t>14</a:t>
            </a:r>
            <a:r>
              <a:rPr lang="ru-RU" b="1" dirty="0">
                <a:latin typeface="Arial"/>
                <a:cs typeface="Arial"/>
              </a:rPr>
              <a:t>	</a:t>
            </a:r>
            <a:r>
              <a:rPr lang="ru-RU" b="1" spc="-25" dirty="0">
                <a:latin typeface="Arial"/>
                <a:cs typeface="Arial"/>
              </a:rPr>
              <a:t>лет</a:t>
            </a:r>
            <a:r>
              <a:rPr lang="ru-RU" b="1" dirty="0">
                <a:latin typeface="Arial"/>
                <a:cs typeface="Arial"/>
              </a:rPr>
              <a:t>	</a:t>
            </a:r>
            <a:r>
              <a:rPr lang="ru-RU" b="1" spc="-10" dirty="0">
                <a:latin typeface="Arial"/>
                <a:cs typeface="Arial"/>
              </a:rPr>
              <a:t>наступает</a:t>
            </a:r>
            <a:r>
              <a:rPr lang="ru-RU" b="1" dirty="0">
                <a:latin typeface="Arial"/>
                <a:cs typeface="Arial"/>
              </a:rPr>
              <a:t>	</a:t>
            </a:r>
            <a:r>
              <a:rPr lang="ru-RU" b="1" spc="-30" dirty="0" smtClean="0">
                <a:latin typeface="Arial"/>
                <a:cs typeface="Arial"/>
              </a:rPr>
              <a:t>его личная ответственность по </a:t>
            </a:r>
            <a:r>
              <a:rPr lang="ru-RU" b="1" spc="-10" dirty="0">
                <a:latin typeface="Arial"/>
                <a:cs typeface="Arial"/>
              </a:rPr>
              <a:t>некоторым</a:t>
            </a:r>
            <a:r>
              <a:rPr lang="ru-RU" b="1" spc="-5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пунктам</a:t>
            </a:r>
            <a:r>
              <a:rPr lang="ru-RU" b="1" spc="-2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УК</a:t>
            </a:r>
            <a:r>
              <a:rPr lang="ru-RU" b="1" spc="-5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РК</a:t>
            </a:r>
            <a:r>
              <a:rPr lang="ru-RU" b="1" spc="-25" dirty="0" smtClean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7600"/>
              </a:lnSpc>
              <a:spcBef>
                <a:spcPts val="100"/>
              </a:spcBef>
              <a:tabLst>
                <a:tab pos="466725" algn="l"/>
                <a:tab pos="1915795" algn="l"/>
                <a:tab pos="3301365" algn="l"/>
                <a:tab pos="3713479" algn="l"/>
                <a:tab pos="4234180" algn="l"/>
                <a:tab pos="5429250" algn="l"/>
              </a:tabLst>
            </a:pPr>
            <a:endParaRPr lang="ru-RU" dirty="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57200" y="1844824"/>
            <a:ext cx="8229600" cy="4026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6900"/>
              </a:lnSpc>
              <a:spcBef>
                <a:spcPts val="100"/>
              </a:spcBef>
              <a:buClr>
                <a:srgbClr val="D9B146"/>
              </a:buClr>
              <a:buSzPct val="112500"/>
              <a:buChar char="•"/>
              <a:tabLst>
                <a:tab pos="299720" algn="l"/>
              </a:tabLst>
            </a:pP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одекс</a:t>
            </a:r>
            <a:r>
              <a:rPr sz="1600" spc="4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4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sz="16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4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</a:t>
            </a:r>
            <a:r>
              <a:rPr sz="1600" spc="4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</a:t>
            </a:r>
            <a:r>
              <a:rPr sz="1600" spc="4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тяжкого</a:t>
            </a:r>
            <a:r>
              <a:rPr sz="1600" spc="4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</a:t>
            </a:r>
            <a:r>
              <a:rPr sz="1600" spc="4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sz="1600" spc="4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16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1600" spc="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числе,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психическому</a:t>
            </a:r>
            <a:r>
              <a:rPr sz="1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sz="1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</a:t>
            </a:r>
            <a:r>
              <a:rPr sz="16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</a:t>
            </a:r>
            <a:r>
              <a:rPr sz="16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</a:t>
            </a:r>
            <a:r>
              <a:rPr sz="16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sz="1600" spc="-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1320"/>
              </a:spcBef>
              <a:buClr>
                <a:srgbClr val="D9B146"/>
              </a:buClr>
              <a:buSzPct val="112500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Кража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 algn="just">
              <a:lnSpc>
                <a:spcPct val="107000"/>
              </a:lnSpc>
              <a:spcBef>
                <a:spcPts val="1185"/>
              </a:spcBef>
              <a:buClr>
                <a:srgbClr val="D9B146"/>
              </a:buClr>
              <a:buSzPct val="112500"/>
              <a:buChar char="•"/>
              <a:tabLst>
                <a:tab pos="299720" algn="l"/>
              </a:tabLst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16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3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3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3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</a:t>
            </a:r>
            <a:r>
              <a:rPr sz="1600" spc="3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(Действия</a:t>
            </a:r>
            <a:r>
              <a:rPr sz="16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незнакомца,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</a:t>
            </a:r>
            <a:r>
              <a:rPr sz="16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шантаж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1600" spc="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интимными</a:t>
            </a:r>
            <a:r>
              <a:rPr sz="1600" spc="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фотографиями</a:t>
            </a:r>
            <a:r>
              <a:rPr sz="1600" spc="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sz="1600" spc="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личными</a:t>
            </a:r>
            <a:r>
              <a:rPr sz="1600" spc="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данными,</a:t>
            </a:r>
            <a:r>
              <a:rPr sz="1600" spc="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1600" spc="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вымогательством,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примеру,</a:t>
            </a:r>
            <a:r>
              <a:rPr sz="16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16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</a:t>
            </a:r>
            <a:r>
              <a:rPr sz="16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sz="16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16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6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16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денег.</a:t>
            </a:r>
            <a:r>
              <a:rPr sz="16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</a:t>
            </a:r>
            <a:r>
              <a:rPr sz="16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шантажа</a:t>
            </a:r>
            <a:r>
              <a:rPr sz="16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6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заявить</a:t>
            </a:r>
            <a:r>
              <a:rPr sz="16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6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16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полицию.)</a:t>
            </a:r>
            <a:r>
              <a:rPr sz="16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</a:t>
            </a:r>
            <a:r>
              <a:rPr sz="16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 algn="just">
              <a:lnSpc>
                <a:spcPct val="107200"/>
              </a:lnSpc>
              <a:spcBef>
                <a:spcPts val="1185"/>
              </a:spcBef>
              <a:buClr>
                <a:srgbClr val="D9B146"/>
              </a:buClr>
              <a:buSzPct val="112500"/>
              <a:buChar char="•"/>
              <a:tabLst>
                <a:tab pos="29972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16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sz="16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</a:t>
            </a:r>
            <a:r>
              <a:rPr sz="1600" spc="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1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</a:t>
            </a:r>
            <a:r>
              <a:rPr sz="16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клеветы,</a:t>
            </a:r>
            <a:r>
              <a:rPr sz="1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</a:t>
            </a:r>
            <a:r>
              <a:rPr sz="16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</a:t>
            </a:r>
            <a:r>
              <a:rPr sz="16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16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суждений</a:t>
            </a:r>
            <a:r>
              <a:rPr sz="16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неприличной</a:t>
            </a:r>
            <a:r>
              <a:rPr sz="1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sz="1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</a:t>
            </a:r>
            <a:r>
              <a:rPr sz="16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лицу,</a:t>
            </a:r>
            <a:r>
              <a:rPr sz="1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</a:t>
            </a:r>
            <a:r>
              <a:rPr sz="16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относятся.)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312" y="133787"/>
            <a:ext cx="7933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Юридическая</a:t>
            </a:r>
            <a:r>
              <a:rPr lang="ru-RU" sz="2400" b="1" spc="-55" dirty="0">
                <a:solidFill>
                  <a:srgbClr val="C00000"/>
                </a:solidFill>
              </a:rPr>
              <a:t> </a:t>
            </a:r>
            <a:r>
              <a:rPr lang="ru-RU" sz="2400" b="1" spc="-10" dirty="0">
                <a:solidFill>
                  <a:srgbClr val="C00000"/>
                </a:solidFill>
              </a:rPr>
              <a:t>ответственность </a:t>
            </a:r>
            <a:r>
              <a:rPr lang="ru-RU" sz="2400" b="1" dirty="0">
                <a:solidFill>
                  <a:srgbClr val="C00000"/>
                </a:solidFill>
              </a:rPr>
              <a:t>за</a:t>
            </a:r>
            <a:r>
              <a:rPr lang="ru-RU" sz="2400" b="1" spc="-30" dirty="0">
                <a:solidFill>
                  <a:srgbClr val="C00000"/>
                </a:solidFill>
              </a:rPr>
              <a:t> </a:t>
            </a:r>
            <a:r>
              <a:rPr lang="ru-RU" sz="2400" b="1" spc="-10" dirty="0">
                <a:solidFill>
                  <a:srgbClr val="C00000"/>
                </a:solidFill>
              </a:rPr>
              <a:t>травлю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95" y="5589240"/>
            <a:ext cx="1234235" cy="126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16632"/>
            <a:ext cx="7922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Юридическая</a:t>
            </a:r>
            <a:r>
              <a:rPr lang="ru-RU" sz="2400" b="1" spc="-55" dirty="0">
                <a:solidFill>
                  <a:srgbClr val="C00000"/>
                </a:solidFill>
              </a:rPr>
              <a:t> </a:t>
            </a:r>
            <a:r>
              <a:rPr lang="ru-RU" sz="2400" b="1" spc="-10" dirty="0">
                <a:solidFill>
                  <a:srgbClr val="C00000"/>
                </a:solidFill>
              </a:rPr>
              <a:t>ответственность </a:t>
            </a:r>
            <a:r>
              <a:rPr lang="ru-RU" sz="2400" b="1" dirty="0">
                <a:solidFill>
                  <a:srgbClr val="C00000"/>
                </a:solidFill>
              </a:rPr>
              <a:t>за</a:t>
            </a:r>
            <a:r>
              <a:rPr lang="ru-RU" sz="2400" b="1" spc="-30" dirty="0">
                <a:solidFill>
                  <a:srgbClr val="C00000"/>
                </a:solidFill>
              </a:rPr>
              <a:t> </a:t>
            </a:r>
            <a:r>
              <a:rPr lang="ru-RU" sz="2400" b="1" spc="-10" dirty="0">
                <a:solidFill>
                  <a:srgbClr val="C00000"/>
                </a:solidFill>
              </a:rPr>
              <a:t>травлю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528" y="908720"/>
            <a:ext cx="8291264" cy="662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20" dirty="0">
                <a:latin typeface="Arial"/>
                <a:cs typeface="Arial"/>
              </a:rPr>
              <a:t>Уголовная</a:t>
            </a:r>
            <a:r>
              <a:rPr lang="ru-RU" b="1" spc="-5" dirty="0">
                <a:latin typeface="Arial"/>
                <a:cs typeface="Arial"/>
              </a:rPr>
              <a:t> </a:t>
            </a:r>
            <a:r>
              <a:rPr lang="ru-RU" b="1" spc="-20" dirty="0">
                <a:latin typeface="Arial"/>
                <a:cs typeface="Arial"/>
              </a:rPr>
              <a:t>ответственность</a:t>
            </a:r>
            <a:r>
              <a:rPr lang="ru-RU" b="1" spc="2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с</a:t>
            </a:r>
            <a:r>
              <a:rPr lang="ru-RU" b="1" spc="-3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16</a:t>
            </a:r>
            <a:r>
              <a:rPr lang="ru-RU" b="1" spc="-40" dirty="0">
                <a:latin typeface="Arial"/>
                <a:cs typeface="Arial"/>
              </a:rPr>
              <a:t> </a:t>
            </a:r>
            <a:r>
              <a:rPr lang="ru-RU" b="1" spc="-20" dirty="0">
                <a:latin typeface="Arial"/>
                <a:cs typeface="Arial"/>
              </a:rPr>
              <a:t>лет: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lang="ru-RU" dirty="0">
                <a:latin typeface="Arial"/>
                <a:cs typeface="Arial"/>
              </a:rPr>
              <a:t>К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spc="-55" dirty="0">
                <a:latin typeface="Arial"/>
                <a:cs typeface="Arial"/>
              </a:rPr>
              <a:t>СТАТЬЯМ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ИЗ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ПРЕДЫДУЩЕГО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ПУНКТА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ДОБАВЛЯЮТСЯ:</a:t>
            </a:r>
            <a:endParaRPr lang="ru-RU" dirty="0">
              <a:latin typeface="Arial"/>
              <a:cs typeface="Arial"/>
            </a:endParaRPr>
          </a:p>
          <a:p>
            <a:pPr marL="299085" marR="6985" indent="-287020" algn="just">
              <a:lnSpc>
                <a:spcPct val="107200"/>
              </a:lnSpc>
              <a:spcBef>
                <a:spcPts val="1185"/>
              </a:spcBef>
              <a:buClr>
                <a:srgbClr val="D9B146"/>
              </a:buClr>
              <a:buSzPct val="112500"/>
              <a:buChar char="•"/>
              <a:tabLst>
                <a:tab pos="29972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РК.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105.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</a:t>
            </a:r>
            <a:r>
              <a:rPr lang="ru-RU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(Доведение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покушения</a:t>
            </a:r>
            <a:r>
              <a:rPr lang="ru-RU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самоубийство</a:t>
            </a:r>
            <a:r>
              <a:rPr lang="ru-RU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угроз,</a:t>
            </a:r>
            <a:r>
              <a:rPr lang="ru-RU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жестокого</a:t>
            </a:r>
            <a:r>
              <a:rPr lang="ru-RU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унижения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потерпевшего.)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7100"/>
              </a:lnSpc>
              <a:spcBef>
                <a:spcPts val="1170"/>
              </a:spcBef>
              <a:buClr>
                <a:srgbClr val="D9B146"/>
              </a:buClr>
              <a:buSzPct val="112500"/>
              <a:buFontTx/>
              <a:buChar char="•"/>
              <a:tabLst>
                <a:tab pos="29972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РК.</a:t>
            </a:r>
            <a:r>
              <a:rPr lang="ru-RU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282.</a:t>
            </a:r>
            <a:r>
              <a:rPr lang="ru-RU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</a:t>
            </a:r>
            <a:r>
              <a:rPr lang="ru-RU" spc="3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ненависти</a:t>
            </a:r>
            <a:r>
              <a:rPr lang="ru-RU" spc="3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pc="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вражды,</a:t>
            </a:r>
            <a:r>
              <a:rPr lang="ru-RU" spc="3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3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ru-RU" spc="3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унижение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</a:t>
            </a:r>
            <a:r>
              <a:rPr lang="ru-RU" spc="3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Действия,направленные</a:t>
            </a:r>
            <a:r>
              <a:rPr lang="ru-RU" spc="3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</a:t>
            </a:r>
            <a:r>
              <a:rPr lang="ru-RU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ненависти</a:t>
            </a:r>
            <a:r>
              <a:rPr lang="ru-RU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вражды,</a:t>
            </a:r>
            <a:r>
              <a:rPr lang="ru-RU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унижение</a:t>
            </a:r>
            <a:r>
              <a:rPr lang="ru-RU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</a:t>
            </a:r>
            <a:r>
              <a:rPr lang="ru-RU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расы,</a:t>
            </a:r>
            <a:r>
              <a:rPr lang="ru-RU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национальности,</a:t>
            </a:r>
            <a:r>
              <a:rPr lang="ru-RU" spc="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происхождения,</a:t>
            </a:r>
            <a:r>
              <a:rPr lang="ru-RU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религии,</a:t>
            </a:r>
            <a:r>
              <a:rPr lang="ru-RU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какой-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телекоммуникационных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7100"/>
              </a:lnSpc>
              <a:spcBef>
                <a:spcPts val="1170"/>
              </a:spcBef>
              <a:buClr>
                <a:srgbClr val="D9B146"/>
              </a:buClr>
              <a:buSzPct val="112500"/>
              <a:buFontTx/>
              <a:buChar char="•"/>
              <a:tabLst>
                <a:tab pos="299720" algn="l"/>
              </a:tabLst>
            </a:pP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(Клевета, </a:t>
            </a:r>
            <a:r>
              <a:rPr lang="ru-RU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порочащих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подрывающих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репутацию.)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7100"/>
              </a:lnSpc>
              <a:spcBef>
                <a:spcPts val="1170"/>
              </a:spcBef>
              <a:buClr>
                <a:srgbClr val="D9B146"/>
              </a:buClr>
              <a:buSzPct val="112500"/>
              <a:buFontTx/>
              <a:buChar char="•"/>
              <a:tabLst>
                <a:tab pos="29972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7100"/>
              </a:lnSpc>
              <a:spcBef>
                <a:spcPts val="1170"/>
              </a:spcBef>
              <a:buClr>
                <a:srgbClr val="D9B146"/>
              </a:buClr>
              <a:buSzPct val="112500"/>
              <a:buChar char="•"/>
              <a:tabLst>
                <a:tab pos="299720" algn="l"/>
              </a:tabLst>
            </a:pPr>
            <a:endParaRPr lang="ru-RU" dirty="0">
              <a:latin typeface="Arial"/>
              <a:cs typeface="Arial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42" y="4581128"/>
            <a:ext cx="1224136" cy="12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91264" cy="690149"/>
          </a:xfrm>
        </p:spPr>
        <p:txBody>
          <a:bodyPr/>
          <a:lstStyle/>
          <a:p>
            <a:pPr algn="ctr"/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i="0" spc="-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2400" i="0" spc="-3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ru-RU" sz="2400" i="0" spc="-4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0" spc="-5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400" i="0" spc="-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i="0" spc="-4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</a:t>
            </a:r>
            <a:r>
              <a:rPr lang="ru-RU" sz="2400" i="0" spc="-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</a:t>
            </a:r>
            <a:r>
              <a:rPr lang="ru-RU" sz="2400" i="0" spc="-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буллинга.</a:t>
            </a:r>
            <a:endParaRPr lang="ru-RU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384" y="1268760"/>
            <a:ext cx="8291264" cy="26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3820" lvl="0">
              <a:lnSpc>
                <a:spcPct val="116000"/>
              </a:lnSpc>
              <a:spcBef>
                <a:spcPts val="575"/>
              </a:spcBef>
              <a:spcAft>
                <a:spcPts val="0"/>
              </a:spcAft>
              <a:buSzPts val="1400"/>
              <a:tabLst>
                <a:tab pos="79121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травля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(буллинг) ребенка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со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педагога организаций образования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отношении 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(детьми) в период учебно-воспитательного процесса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рассматривается советом по педагогической этике в соответствии Типовыми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правилами организации работы совета по педагогической этике, утвержденными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Министра образования и науки Республики Казахстан от 11 мая 2020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№ 190 «О некоторых вопросах педагогической этики» (зарегистрирован в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Реестре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государственной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регистрации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правовых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20619).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68" y="4077072"/>
            <a:ext cx="2361832" cy="26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sun9-77.userapi.com/impg/tK3dFepvG_u4zSOz-wuSmk95oA0li24ePIMzag/DFXela31iUE.jpg?size=1079x826&amp;quality=95&amp;sign=fc7433cc6c275df830acec261229c56d&amp;c_uniq_tag=izkxPn-N2IYCmDiYMU_Cpup2vepuVPC0BEkX0hJ_JA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880320" cy="22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541840" cy="56356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Первичная профилактика травли 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807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Первичная профилактика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система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мер, которые направлены на всех обучающихся и их родителей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Цель: формирование духовно-нравственных ценностей.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5934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dirty="0" err="1">
                <a:solidFill>
                  <a:schemeClr val="accent1">
                    <a:lumMod val="50000"/>
                  </a:schemeClr>
                </a:solidFill>
              </a:rPr>
              <a:t>Буллинг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надо обсуждать, профилактические мероприятия.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Формировать поддерживающую среду.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Тренинги толерантности.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Тренинги уверенного поведения.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Тренинги повышения самооценки.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Словесное айкидо (реагировать с юмором).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Четкие правила в классе (что не запрещено, то разрешено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4089984"/>
            <a:ext cx="437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Вторичная профилактика травли: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35430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- это системная работа с детьми из «группы риска» 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социальная адаптация детей и их реабилитация.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32012"/>
            <a:ext cx="1752209" cy="15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p.calameoassets.com/170129204649-805aff742da68585b60643ec5f518ba4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4" y="5494303"/>
            <a:ext cx="1818263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47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Можно</a:t>
            </a:r>
            <a:r>
              <a:rPr lang="ru-RU" spc="-85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ли</a:t>
            </a:r>
            <a:r>
              <a:rPr lang="ru-RU" spc="-105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полностью</a:t>
            </a:r>
            <a:r>
              <a:rPr lang="ru-RU" spc="-75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искоренить</a:t>
            </a:r>
            <a:r>
              <a:rPr lang="ru-RU" spc="-90" dirty="0">
                <a:solidFill>
                  <a:srgbClr val="FF0000"/>
                </a:solidFill>
              </a:rPr>
              <a:t> </a:t>
            </a:r>
            <a:r>
              <a:rPr lang="ru-RU" spc="-10" dirty="0" err="1">
                <a:solidFill>
                  <a:srgbClr val="FF0000"/>
                </a:solidFill>
              </a:rPr>
              <a:t>буллинг</a:t>
            </a:r>
            <a:r>
              <a:rPr lang="ru-RU" spc="-10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 smtClean="0"/>
              <a:t>Company  Logo</a:t>
            </a:r>
            <a:endParaRPr lang="en-US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018103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algn="just">
              <a:lnSpc>
                <a:spcPct val="150000"/>
              </a:lnSpc>
              <a:spcBef>
                <a:spcPts val="100"/>
              </a:spcBef>
            </a:pPr>
            <a:r>
              <a:rPr lang="ru-RU" dirty="0">
                <a:latin typeface="Arial"/>
                <a:cs typeface="Arial"/>
              </a:rPr>
              <a:t>Исследования</a:t>
            </a:r>
            <a:r>
              <a:rPr lang="ru-RU" spc="1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показывают,</a:t>
            </a:r>
            <a:r>
              <a:rPr lang="ru-RU" spc="2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что</a:t>
            </a:r>
            <a:r>
              <a:rPr lang="ru-RU" spc="1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даже</a:t>
            </a:r>
            <a:r>
              <a:rPr lang="ru-RU" spc="1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при</a:t>
            </a:r>
            <a:r>
              <a:rPr lang="ru-RU" spc="1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наличии</a:t>
            </a:r>
            <a:r>
              <a:rPr lang="ru-RU" spc="204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регулярных</a:t>
            </a:r>
            <a:r>
              <a:rPr lang="ru-RU" spc="1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19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систематических </a:t>
            </a:r>
            <a:r>
              <a:rPr lang="ru-RU" dirty="0">
                <a:latin typeface="Arial"/>
                <a:cs typeface="Arial"/>
              </a:rPr>
              <a:t>усилий</a:t>
            </a:r>
            <a:r>
              <a:rPr lang="ru-RU" spc="4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</a:t>
            </a:r>
            <a:r>
              <a:rPr lang="ru-RU" spc="4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борьбе</a:t>
            </a:r>
            <a:r>
              <a:rPr lang="ru-RU" spc="4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</a:t>
            </a:r>
            <a:r>
              <a:rPr lang="ru-RU" spc="434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буллингом</a:t>
            </a:r>
            <a:r>
              <a:rPr lang="ru-RU" dirty="0">
                <a:latin typeface="Arial"/>
                <a:cs typeface="Arial"/>
              </a:rPr>
              <a:t>,</a:t>
            </a:r>
            <a:r>
              <a:rPr lang="ru-RU" spc="459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тем</a:t>
            </a:r>
            <a:r>
              <a:rPr lang="ru-RU" spc="4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</a:t>
            </a:r>
            <a:r>
              <a:rPr lang="ru-RU" spc="4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менее</a:t>
            </a:r>
            <a:r>
              <a:rPr lang="ru-RU" spc="4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всегда</a:t>
            </a:r>
            <a:r>
              <a:rPr lang="ru-RU" spc="4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остается</a:t>
            </a:r>
            <a:r>
              <a:rPr lang="ru-RU" spc="44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небольшой </a:t>
            </a:r>
            <a:r>
              <a:rPr lang="ru-RU" dirty="0">
                <a:latin typeface="Arial"/>
                <a:cs typeface="Arial"/>
              </a:rPr>
              <a:t>процент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(1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–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2%)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распространенности этого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явления.</a:t>
            </a:r>
            <a:endParaRPr lang="ru-RU" dirty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lang="ru-RU" b="1" dirty="0">
                <a:latin typeface="Arial"/>
                <a:cs typeface="Arial"/>
              </a:rPr>
              <a:t>Попытки</a:t>
            </a:r>
            <a:r>
              <a:rPr lang="ru-RU" b="1" spc="434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  <a:hlinkClick r:id="rId2" action="ppaction://hlinksldjump"/>
              </a:rPr>
              <a:t>буллинга</a:t>
            </a:r>
            <a:r>
              <a:rPr lang="ru-RU" b="1" spc="409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lang="ru-RU" b="1" dirty="0">
                <a:latin typeface="Arial"/>
                <a:cs typeface="Arial"/>
              </a:rPr>
              <a:t>всегда</a:t>
            </a:r>
            <a:r>
              <a:rPr lang="ru-RU" b="1" spc="44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будут</a:t>
            </a:r>
            <a:r>
              <a:rPr lang="ru-RU" b="1" spc="409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происходить</a:t>
            </a:r>
            <a:r>
              <a:rPr lang="ru-RU" b="1" spc="45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в</a:t>
            </a:r>
            <a:r>
              <a:rPr lang="ru-RU" b="1" spc="45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школе</a:t>
            </a:r>
            <a:r>
              <a:rPr lang="ru-RU" b="1" spc="4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</a:t>
            </a:r>
            <a:r>
              <a:rPr lang="ru-RU" spc="4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той</a:t>
            </a:r>
            <a:r>
              <a:rPr lang="ru-RU" spc="4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причине,</a:t>
            </a:r>
            <a:r>
              <a:rPr lang="ru-RU" spc="440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что </a:t>
            </a:r>
            <a:r>
              <a:rPr lang="ru-RU" dirty="0">
                <a:latin typeface="Arial"/>
                <a:cs typeface="Arial"/>
              </a:rPr>
              <a:t>инициаторами</a:t>
            </a:r>
            <a:r>
              <a:rPr lang="ru-RU" spc="245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травли</a:t>
            </a:r>
            <a:r>
              <a:rPr lang="ru-RU" spc="254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являются</a:t>
            </a:r>
            <a:r>
              <a:rPr lang="ru-RU" spc="254" dirty="0">
                <a:latin typeface="Arial"/>
                <a:cs typeface="Arial"/>
              </a:rPr>
              <a:t>  </a:t>
            </a:r>
            <a:r>
              <a:rPr lang="ru-RU" spc="-25" dirty="0">
                <a:latin typeface="Arial"/>
                <a:cs typeface="Arial"/>
              </a:rPr>
              <a:t>дети-</a:t>
            </a:r>
            <a:r>
              <a:rPr lang="ru-RU" dirty="0">
                <a:latin typeface="Arial"/>
                <a:cs typeface="Arial"/>
              </a:rPr>
              <a:t>властолюбцы</a:t>
            </a:r>
            <a:r>
              <a:rPr lang="ru-RU" spc="25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–</a:t>
            </a:r>
            <a:r>
              <a:rPr lang="ru-RU" spc="25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дети</a:t>
            </a:r>
            <a:r>
              <a:rPr lang="ru-RU" spc="254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с</a:t>
            </a:r>
            <a:r>
              <a:rPr lang="ru-RU" spc="245" dirty="0">
                <a:latin typeface="Arial"/>
                <a:cs typeface="Arial"/>
              </a:rPr>
              <a:t>  </a:t>
            </a:r>
            <a:r>
              <a:rPr lang="ru-RU" spc="-10" dirty="0">
                <a:latin typeface="Arial"/>
                <a:cs typeface="Arial"/>
              </a:rPr>
              <a:t>заболеванием </a:t>
            </a:r>
            <a:r>
              <a:rPr lang="ru-RU" dirty="0">
                <a:latin typeface="Arial"/>
                <a:cs typeface="Arial"/>
              </a:rPr>
              <a:t>эмоциональной</a:t>
            </a:r>
            <a:r>
              <a:rPr lang="ru-RU" spc="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сферы,</a:t>
            </a:r>
            <a:r>
              <a:rPr lang="ru-RU" spc="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называемым</a:t>
            </a:r>
            <a:r>
              <a:rPr lang="ru-RU" spc="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нарциссическим</a:t>
            </a:r>
            <a:r>
              <a:rPr lang="ru-RU" spc="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личностным</a:t>
            </a:r>
            <a:r>
              <a:rPr lang="ru-RU" spc="8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расстройством, </a:t>
            </a:r>
            <a:r>
              <a:rPr lang="ru-RU" dirty="0">
                <a:latin typeface="Arial"/>
                <a:cs typeface="Arial"/>
              </a:rPr>
              <a:t>которое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встречается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популяции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достаточно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постоянной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частотой.</a:t>
            </a:r>
            <a:endParaRPr lang="ru-RU" dirty="0">
              <a:latin typeface="Arial"/>
              <a:cs typeface="Arial"/>
            </a:endParaRPr>
          </a:p>
          <a:p>
            <a:pPr marL="12700" marR="5715" algn="just">
              <a:lnSpc>
                <a:spcPct val="150000"/>
              </a:lnSpc>
            </a:pPr>
            <a:r>
              <a:rPr lang="ru-RU" dirty="0">
                <a:latin typeface="Arial"/>
                <a:cs typeface="Arial"/>
              </a:rPr>
              <a:t>Поэтому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задача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школы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–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впадать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отчаяние,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что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после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всех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усилий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ее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стенах </a:t>
            </a:r>
            <a:r>
              <a:rPr lang="ru-RU" dirty="0">
                <a:latin typeface="Arial"/>
                <a:cs typeface="Arial"/>
              </a:rPr>
              <a:t>снова</a:t>
            </a:r>
            <a:r>
              <a:rPr lang="ru-RU" spc="56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есть</a:t>
            </a:r>
            <a:r>
              <a:rPr lang="ru-RU" spc="5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случаи</a:t>
            </a:r>
            <a:r>
              <a:rPr lang="ru-RU" spc="5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травли,</a:t>
            </a:r>
            <a:r>
              <a:rPr lang="ru-RU" spc="5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а</a:t>
            </a:r>
            <a:r>
              <a:rPr lang="ru-RU" spc="5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продолжать</a:t>
            </a:r>
            <a:r>
              <a:rPr lang="ru-RU" spc="5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систематическую</a:t>
            </a:r>
            <a:r>
              <a:rPr lang="ru-RU" spc="5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работу,</a:t>
            </a:r>
            <a:r>
              <a:rPr lang="ru-RU" spc="5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чтобы</a:t>
            </a:r>
            <a:r>
              <a:rPr lang="ru-RU" spc="570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все </a:t>
            </a:r>
            <a:r>
              <a:rPr lang="ru-RU" dirty="0">
                <a:latin typeface="Arial"/>
                <a:cs typeface="Arial"/>
              </a:rPr>
              <a:t>учащиеся,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прежде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всего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властолюбцы,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постоянно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чувствовали</a:t>
            </a:r>
            <a:r>
              <a:rPr lang="ru-RU" spc="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твёрдую</a:t>
            </a:r>
            <a:r>
              <a:rPr lang="ru-RU" spc="4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позицию взрослых.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4" y="5589240"/>
            <a:ext cx="16184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13314" name="Picture 2" descr="https://content-1.foto.my.mail.ru/mail/yshac/_blogs/i-58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"/>
            <a:ext cx="9108504" cy="68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2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757864" cy="5635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Модель</a:t>
            </a:r>
            <a:r>
              <a:rPr lang="ru-RU" spc="-125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противодействия</a:t>
            </a:r>
            <a:r>
              <a:rPr lang="ru-RU" spc="-140" dirty="0">
                <a:solidFill>
                  <a:srgbClr val="FF0000"/>
                </a:solidFill>
              </a:rPr>
              <a:t> </a:t>
            </a:r>
            <a:r>
              <a:rPr lang="ru-RU" spc="-10" dirty="0" err="1">
                <a:solidFill>
                  <a:srgbClr val="FF0000"/>
                </a:solidFill>
              </a:rPr>
              <a:t>буллингу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329460"/>
            <a:ext cx="1584176" cy="1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1196752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ru-RU" sz="2400" dirty="0" err="1">
                <a:latin typeface="Arial"/>
                <a:cs typeface="Arial"/>
              </a:rPr>
              <a:t>Буллинг</a:t>
            </a:r>
            <a:r>
              <a:rPr lang="ru-RU" sz="2400" spc="509" dirty="0">
                <a:latin typeface="Arial"/>
                <a:cs typeface="Arial"/>
              </a:rPr>
              <a:t>   </a:t>
            </a:r>
            <a:r>
              <a:rPr lang="ru-RU" sz="2400" dirty="0">
                <a:latin typeface="Arial"/>
                <a:cs typeface="Arial"/>
              </a:rPr>
              <a:t>–</a:t>
            </a:r>
            <a:r>
              <a:rPr lang="ru-RU" sz="2400" spc="515" dirty="0">
                <a:latin typeface="Arial"/>
                <a:cs typeface="Arial"/>
              </a:rPr>
              <a:t>  </a:t>
            </a:r>
            <a:r>
              <a:rPr lang="ru-RU" sz="2400" dirty="0" smtClean="0">
                <a:latin typeface="Arial"/>
                <a:cs typeface="Arial"/>
              </a:rPr>
              <a:t>это</a:t>
            </a:r>
            <a:r>
              <a:rPr lang="ru-RU" sz="2400" spc="515" dirty="0" smtClean="0">
                <a:latin typeface="Arial"/>
                <a:cs typeface="Arial"/>
              </a:rPr>
              <a:t>   </a:t>
            </a:r>
            <a:r>
              <a:rPr lang="ru-RU" sz="2400" dirty="0">
                <a:latin typeface="Arial"/>
                <a:cs typeface="Arial"/>
              </a:rPr>
              <a:t>форма</a:t>
            </a:r>
            <a:r>
              <a:rPr lang="ru-RU" sz="2400" spc="515" dirty="0">
                <a:latin typeface="Arial"/>
                <a:cs typeface="Arial"/>
              </a:rPr>
              <a:t>   </a:t>
            </a:r>
            <a:r>
              <a:rPr lang="ru-RU" sz="2400" dirty="0">
                <a:latin typeface="Arial"/>
                <a:cs typeface="Arial"/>
              </a:rPr>
              <a:t>психологического</a:t>
            </a:r>
            <a:r>
              <a:rPr lang="ru-RU" sz="2400" spc="520" dirty="0">
                <a:latin typeface="Arial"/>
                <a:cs typeface="Arial"/>
              </a:rPr>
              <a:t>   </a:t>
            </a:r>
            <a:r>
              <a:rPr lang="ru-RU" sz="2400" spc="-10" dirty="0">
                <a:latin typeface="Arial"/>
                <a:cs typeface="Arial"/>
              </a:rPr>
              <a:t>и/или </a:t>
            </a:r>
            <a:r>
              <a:rPr lang="ru-RU" sz="2400" dirty="0">
                <a:latin typeface="Arial"/>
                <a:cs typeface="Arial"/>
              </a:rPr>
              <a:t>физического</a:t>
            </a:r>
            <a:r>
              <a:rPr lang="ru-RU" sz="2400" spc="425" dirty="0">
                <a:latin typeface="Arial"/>
                <a:cs typeface="Arial"/>
              </a:rPr>
              <a:t>  </a:t>
            </a:r>
            <a:r>
              <a:rPr lang="ru-RU" sz="2400" dirty="0">
                <a:latin typeface="Arial"/>
                <a:cs typeface="Arial"/>
              </a:rPr>
              <a:t>насилия,</a:t>
            </a:r>
            <a:r>
              <a:rPr lang="ru-RU" sz="2400" spc="434" dirty="0">
                <a:latin typeface="Arial"/>
                <a:cs typeface="Arial"/>
              </a:rPr>
              <a:t>  </a:t>
            </a:r>
            <a:r>
              <a:rPr lang="ru-RU" sz="2400" dirty="0">
                <a:latin typeface="Arial"/>
                <a:cs typeface="Arial"/>
              </a:rPr>
              <a:t>он</a:t>
            </a:r>
            <a:r>
              <a:rPr lang="ru-RU" sz="2400" spc="420" dirty="0">
                <a:latin typeface="Arial"/>
                <a:cs typeface="Arial"/>
              </a:rPr>
              <a:t>  </a:t>
            </a:r>
            <a:r>
              <a:rPr lang="ru-RU" sz="2400" dirty="0">
                <a:latin typeface="Arial"/>
                <a:cs typeface="Arial"/>
              </a:rPr>
              <a:t>имеет</a:t>
            </a:r>
            <a:r>
              <a:rPr lang="ru-RU" sz="2400" spc="420" dirty="0">
                <a:latin typeface="Arial"/>
                <a:cs typeface="Arial"/>
              </a:rPr>
              <a:t>  </a:t>
            </a:r>
            <a:r>
              <a:rPr lang="ru-RU" sz="2400" dirty="0">
                <a:latin typeface="Arial"/>
                <a:cs typeface="Arial"/>
              </a:rPr>
              <a:t>крайне</a:t>
            </a:r>
            <a:r>
              <a:rPr lang="ru-RU" sz="2400" spc="425" dirty="0">
                <a:latin typeface="Arial"/>
                <a:cs typeface="Arial"/>
              </a:rPr>
              <a:t>  </a:t>
            </a:r>
            <a:r>
              <a:rPr lang="ru-RU" sz="2400" spc="-10" dirty="0">
                <a:latin typeface="Arial"/>
                <a:cs typeface="Arial"/>
              </a:rPr>
              <a:t>негативные </a:t>
            </a:r>
            <a:r>
              <a:rPr lang="ru-RU" sz="2400" dirty="0">
                <a:latin typeface="Arial"/>
                <a:cs typeface="Arial"/>
              </a:rPr>
              <a:t>(краткосрочные</a:t>
            </a:r>
            <a:r>
              <a:rPr lang="ru-RU" sz="2400" spc="34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</a:t>
            </a:r>
            <a:r>
              <a:rPr lang="ru-RU" sz="2400" spc="33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долгосрочные)</a:t>
            </a:r>
            <a:r>
              <a:rPr lang="ru-RU" sz="2400" spc="33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последствия</a:t>
            </a:r>
            <a:r>
              <a:rPr lang="ru-RU" sz="2400" spc="35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не</a:t>
            </a:r>
            <a:r>
              <a:rPr lang="ru-RU" sz="2400" spc="345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только </a:t>
            </a:r>
            <a:r>
              <a:rPr lang="ru-RU" sz="2400" dirty="0">
                <a:latin typeface="Arial"/>
                <a:cs typeface="Arial"/>
              </a:rPr>
              <a:t>для</a:t>
            </a:r>
            <a:r>
              <a:rPr lang="ru-RU" sz="2400" spc="20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жертвы,</a:t>
            </a:r>
            <a:r>
              <a:rPr lang="ru-RU" sz="2400" spc="204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но</a:t>
            </a:r>
            <a:r>
              <a:rPr lang="ru-RU" sz="2400" spc="21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</a:t>
            </a:r>
            <a:r>
              <a:rPr lang="ru-RU" sz="2400" spc="22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для</a:t>
            </a:r>
            <a:r>
              <a:rPr lang="ru-RU" sz="2400" spc="21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всех</a:t>
            </a:r>
            <a:r>
              <a:rPr lang="ru-RU" sz="2400" spc="204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вовлеченных</a:t>
            </a:r>
            <a:r>
              <a:rPr lang="ru-RU" sz="2400" spc="22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в</a:t>
            </a:r>
            <a:r>
              <a:rPr lang="ru-RU" sz="2400" spc="21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него</a:t>
            </a:r>
            <a:r>
              <a:rPr lang="ru-RU" sz="2400" spc="21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лиц,</a:t>
            </a:r>
            <a:r>
              <a:rPr lang="ru-RU" sz="2400" spc="195" dirty="0">
                <a:latin typeface="Arial"/>
                <a:cs typeface="Arial"/>
              </a:rPr>
              <a:t> </a:t>
            </a:r>
            <a:r>
              <a:rPr lang="ru-RU" sz="2400" spc="-25" dirty="0">
                <a:latin typeface="Arial"/>
                <a:cs typeface="Arial"/>
              </a:rPr>
              <a:t>для </a:t>
            </a:r>
            <a:r>
              <a:rPr lang="ru-RU" sz="2400" dirty="0">
                <a:latin typeface="Arial"/>
                <a:cs typeface="Arial"/>
              </a:rPr>
              <a:t>их</a:t>
            </a:r>
            <a:r>
              <a:rPr lang="ru-RU" sz="2400" spc="7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психологического</a:t>
            </a:r>
            <a:r>
              <a:rPr lang="ru-RU" sz="2400" spc="9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</a:t>
            </a:r>
            <a:r>
              <a:rPr lang="ru-RU" sz="2400" spc="7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физического</a:t>
            </a:r>
            <a:r>
              <a:rPr lang="ru-RU" sz="2400" spc="8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здоровья</a:t>
            </a:r>
            <a:r>
              <a:rPr lang="ru-RU" sz="2400" spc="8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</a:t>
            </a:r>
            <a:r>
              <a:rPr lang="ru-RU" sz="2400" spc="75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развития. </a:t>
            </a:r>
            <a:r>
              <a:rPr lang="ru-RU" sz="2400" dirty="0" err="1">
                <a:latin typeface="Arial"/>
                <a:cs typeface="Arial"/>
              </a:rPr>
              <a:t>Буллинг</a:t>
            </a:r>
            <a:r>
              <a:rPr lang="ru-RU" sz="2400" spc="15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является</a:t>
            </a:r>
            <a:r>
              <a:rPr lang="ru-RU" sz="2400" spc="18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одной</a:t>
            </a:r>
            <a:r>
              <a:rPr lang="ru-RU" sz="2400" spc="16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из</a:t>
            </a:r>
            <a:r>
              <a:rPr lang="ru-RU" sz="2400" spc="16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частых</a:t>
            </a:r>
            <a:r>
              <a:rPr lang="ru-RU" sz="2400" spc="17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причин</a:t>
            </a:r>
            <a:r>
              <a:rPr lang="ru-RU" sz="2400" spc="165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подростковых </a:t>
            </a:r>
            <a:r>
              <a:rPr lang="ru-RU" sz="2400" dirty="0">
                <a:latin typeface="Arial"/>
                <a:cs typeface="Arial"/>
              </a:rPr>
              <a:t>суицидов</a:t>
            </a:r>
            <a:r>
              <a:rPr lang="ru-RU" sz="2400" spc="-6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</a:t>
            </a:r>
            <a:r>
              <a:rPr lang="ru-RU" sz="2400" spc="-35" dirty="0">
                <a:latin typeface="Arial"/>
                <a:cs typeface="Arial"/>
              </a:rPr>
              <a:t> </a:t>
            </a:r>
            <a:r>
              <a:rPr lang="ru-RU" sz="2400" dirty="0" err="1">
                <a:latin typeface="Arial"/>
                <a:cs typeface="Arial"/>
              </a:rPr>
              <a:t>шутинга</a:t>
            </a:r>
            <a:r>
              <a:rPr lang="ru-RU" sz="2400" spc="-20" dirty="0">
                <a:latin typeface="Arial"/>
                <a:cs typeface="Arial"/>
              </a:rPr>
              <a:t> (беспорядочная стрельба в общественном месте </a:t>
            </a:r>
            <a:r>
              <a:rPr lang="ru-RU" sz="2400" spc="-20" dirty="0" smtClean="0">
                <a:latin typeface="Arial"/>
                <a:cs typeface="Arial"/>
              </a:rPr>
              <a:t>в </a:t>
            </a:r>
            <a:r>
              <a:rPr lang="ru-RU" sz="2400" spc="-20" dirty="0">
                <a:latin typeface="Arial"/>
                <a:cs typeface="Arial"/>
              </a:rPr>
              <a:t>безоружных людей) </a:t>
            </a:r>
            <a:r>
              <a:rPr lang="ru-RU" sz="2400" dirty="0">
                <a:latin typeface="Arial"/>
                <a:cs typeface="Arial"/>
              </a:rPr>
              <a:t>в</a:t>
            </a:r>
            <a:r>
              <a:rPr lang="ru-RU" sz="2400" spc="-20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школах.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r>
              <a:rPr lang="en-US" altLang="ru-RU" dirty="0" smtClean="0"/>
              <a:t>www.themegallery.com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992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Ответственность</a:t>
            </a:r>
            <a:r>
              <a:rPr lang="ru-RU" spc="-195" dirty="0">
                <a:solidFill>
                  <a:srgbClr val="FF0000"/>
                </a:solidFill>
              </a:rPr>
              <a:t> </a:t>
            </a:r>
            <a:r>
              <a:rPr lang="ru-RU" spc="-10" dirty="0">
                <a:solidFill>
                  <a:srgbClr val="FF0000"/>
                </a:solidFill>
              </a:rPr>
              <a:t>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21265" cy="4953223"/>
          </a:xfrm>
        </p:spPr>
        <p:txBody>
          <a:bodyPr/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Arial"/>
                <a:cs typeface="Arial"/>
              </a:rPr>
              <a:t>Практика</a:t>
            </a:r>
            <a:r>
              <a:rPr lang="ru-RU" sz="2000" spc="52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разных</a:t>
            </a:r>
            <a:r>
              <a:rPr lang="ru-RU" sz="2000" spc="52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стран</a:t>
            </a:r>
            <a:r>
              <a:rPr lang="ru-RU" sz="2000" spc="52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показала:</a:t>
            </a:r>
            <a:r>
              <a:rPr lang="ru-RU" sz="2000" spc="530" dirty="0"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школа</a:t>
            </a:r>
            <a:r>
              <a:rPr lang="ru-RU" sz="2000" spc="53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может</a:t>
            </a:r>
            <a:r>
              <a:rPr lang="ru-RU" sz="2000" spc="51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стать</a:t>
            </a:r>
            <a:r>
              <a:rPr lang="ru-RU" sz="2000" spc="52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безопасным</a:t>
            </a:r>
            <a:r>
              <a:rPr lang="ru-RU" sz="2000" spc="525" dirty="0">
                <a:latin typeface="Arial"/>
                <a:cs typeface="Arial"/>
              </a:rPr>
              <a:t> </a:t>
            </a:r>
            <a:r>
              <a:rPr lang="ru-RU" sz="2000" spc="-50" dirty="0">
                <a:latin typeface="Arial"/>
                <a:cs typeface="Arial"/>
              </a:rPr>
              <a:t>в </a:t>
            </a:r>
            <a:r>
              <a:rPr lang="ru-RU" sz="2000" dirty="0">
                <a:latin typeface="Arial"/>
                <a:cs typeface="Arial"/>
              </a:rPr>
              <a:t>психологическом</a:t>
            </a:r>
            <a:r>
              <a:rPr lang="ru-RU" sz="2000" spc="58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и</a:t>
            </a:r>
            <a:r>
              <a:rPr lang="ru-RU" sz="2000" spc="59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физическом</a:t>
            </a:r>
            <a:r>
              <a:rPr lang="ru-RU" sz="2000" spc="56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планах</a:t>
            </a:r>
            <a:r>
              <a:rPr lang="ru-RU" sz="2000" spc="58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пространством</a:t>
            </a:r>
            <a:r>
              <a:rPr lang="ru-RU" sz="2000" spc="58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для</a:t>
            </a:r>
            <a:r>
              <a:rPr lang="ru-RU" sz="2000" spc="59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учебы</a:t>
            </a:r>
            <a:r>
              <a:rPr lang="ru-RU" sz="2000" spc="590" dirty="0">
                <a:latin typeface="Arial"/>
                <a:cs typeface="Arial"/>
              </a:rPr>
              <a:t> </a:t>
            </a:r>
            <a:r>
              <a:rPr lang="ru-RU" sz="2000" spc="-50" dirty="0">
                <a:latin typeface="Arial"/>
                <a:cs typeface="Arial"/>
              </a:rPr>
              <a:t>и </a:t>
            </a:r>
            <a:r>
              <a:rPr lang="ru-RU" sz="2000" dirty="0">
                <a:latin typeface="Arial"/>
                <a:cs typeface="Arial"/>
              </a:rPr>
              <a:t>развития</a:t>
            </a:r>
            <a:r>
              <a:rPr lang="ru-RU" sz="2000" spc="310" dirty="0">
                <a:latin typeface="Arial"/>
                <a:cs typeface="Arial"/>
              </a:rPr>
              <a:t>   </a:t>
            </a:r>
            <a:r>
              <a:rPr lang="ru-RU" sz="2000" dirty="0">
                <a:latin typeface="Arial"/>
                <a:cs typeface="Arial"/>
              </a:rPr>
              <a:t>только</a:t>
            </a:r>
            <a:r>
              <a:rPr lang="ru-RU" sz="2000" spc="315" dirty="0">
                <a:latin typeface="Arial"/>
                <a:cs typeface="Arial"/>
              </a:rPr>
              <a:t>   </a:t>
            </a:r>
            <a:r>
              <a:rPr lang="ru-RU" sz="2000" dirty="0">
                <a:latin typeface="Arial"/>
                <a:cs typeface="Arial"/>
              </a:rPr>
              <a:t>при</a:t>
            </a:r>
            <a:r>
              <a:rPr lang="ru-RU" sz="2000" spc="315" dirty="0">
                <a:latin typeface="Arial"/>
                <a:cs typeface="Arial"/>
              </a:rPr>
              <a:t>   </a:t>
            </a:r>
            <a:r>
              <a:rPr lang="ru-RU" sz="2000" dirty="0">
                <a:latin typeface="Arial"/>
                <a:cs typeface="Arial"/>
              </a:rPr>
              <a:t>условии</a:t>
            </a:r>
            <a:r>
              <a:rPr lang="ru-RU" sz="2000" spc="310" dirty="0">
                <a:latin typeface="Arial"/>
                <a:cs typeface="Arial"/>
              </a:rPr>
              <a:t>   </a:t>
            </a:r>
            <a:r>
              <a:rPr lang="ru-RU" sz="2000" dirty="0">
                <a:latin typeface="Arial"/>
                <a:cs typeface="Arial"/>
              </a:rPr>
              <a:t>того,</a:t>
            </a:r>
            <a:r>
              <a:rPr lang="ru-RU" sz="2000" spc="310" dirty="0">
                <a:latin typeface="Arial"/>
                <a:cs typeface="Arial"/>
              </a:rPr>
              <a:t>   </a:t>
            </a:r>
            <a:r>
              <a:rPr lang="ru-RU" sz="2000" dirty="0">
                <a:latin typeface="Arial"/>
                <a:cs typeface="Arial"/>
              </a:rPr>
              <a:t>что</a:t>
            </a:r>
            <a:r>
              <a:rPr lang="ru-RU" sz="2000" spc="315" dirty="0">
                <a:latin typeface="Arial"/>
                <a:cs typeface="Arial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она</a:t>
            </a:r>
            <a:r>
              <a:rPr lang="ru-RU" sz="2000" spc="31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сама</a:t>
            </a:r>
            <a:r>
              <a:rPr lang="ru-RU" sz="2000" b="1" spc="315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ru-RU" sz="2000" b="1" spc="-10" dirty="0">
                <a:solidFill>
                  <a:srgbClr val="FF0000"/>
                </a:solidFill>
                <a:latin typeface="Arial"/>
                <a:cs typeface="Arial"/>
              </a:rPr>
              <a:t>несёт 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ответственность</a:t>
            </a:r>
            <a:r>
              <a:rPr lang="ru-RU" sz="2000" b="1" spc="28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за</a:t>
            </a:r>
            <a:r>
              <a:rPr lang="ru-RU" sz="2000" spc="29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порядок</a:t>
            </a:r>
            <a:r>
              <a:rPr lang="ru-RU" sz="2000" spc="29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в</a:t>
            </a:r>
            <a:r>
              <a:rPr lang="ru-RU" sz="2000" spc="28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её</a:t>
            </a:r>
            <a:r>
              <a:rPr lang="ru-RU" sz="2000" spc="27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стенах.</a:t>
            </a:r>
            <a:r>
              <a:rPr lang="ru-RU" sz="2000" spc="29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Педагогический</a:t>
            </a:r>
            <a:r>
              <a:rPr lang="ru-RU" sz="2000" spc="300" dirty="0">
                <a:latin typeface="Arial"/>
                <a:cs typeface="Arial"/>
              </a:rPr>
              <a:t> </a:t>
            </a:r>
            <a:r>
              <a:rPr lang="ru-RU" sz="2000" spc="-10" dirty="0">
                <a:latin typeface="Arial"/>
                <a:cs typeface="Arial"/>
              </a:rPr>
              <a:t>коллектив, </a:t>
            </a:r>
            <a:r>
              <a:rPr lang="ru-RU" sz="2000" dirty="0">
                <a:latin typeface="Arial"/>
                <a:cs typeface="Arial"/>
              </a:rPr>
              <a:t>как</a:t>
            </a:r>
            <a:r>
              <a:rPr lang="ru-RU" sz="2000" spc="49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группа</a:t>
            </a:r>
            <a:r>
              <a:rPr lang="ru-RU" sz="2000" spc="47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конкретных</a:t>
            </a:r>
            <a:r>
              <a:rPr lang="ru-RU" sz="2000" spc="49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личностей,</a:t>
            </a:r>
            <a:r>
              <a:rPr lang="ru-RU" sz="2000" spc="50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а</a:t>
            </a:r>
            <a:r>
              <a:rPr lang="ru-RU" sz="2000" spc="49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также</a:t>
            </a:r>
            <a:r>
              <a:rPr lang="ru-RU" sz="2000" spc="48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все</a:t>
            </a:r>
            <a:r>
              <a:rPr lang="ru-RU" sz="2000" spc="47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остальные</a:t>
            </a:r>
            <a:r>
              <a:rPr lang="ru-RU" sz="2000" spc="484" dirty="0">
                <a:latin typeface="Arial"/>
                <a:cs typeface="Arial"/>
              </a:rPr>
              <a:t> </a:t>
            </a:r>
            <a:r>
              <a:rPr lang="ru-RU" sz="2000" spc="-10" dirty="0">
                <a:latin typeface="Arial"/>
                <a:cs typeface="Arial"/>
              </a:rPr>
              <a:t>взрослые, </a:t>
            </a:r>
            <a:r>
              <a:rPr lang="ru-RU" sz="2000" dirty="0">
                <a:latin typeface="Arial"/>
                <a:cs typeface="Arial"/>
              </a:rPr>
              <a:t>работающие</a:t>
            </a:r>
            <a:r>
              <a:rPr lang="ru-RU" sz="2000" spc="2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в</a:t>
            </a:r>
            <a:r>
              <a:rPr lang="ru-RU" sz="2000" spc="2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стенах</a:t>
            </a:r>
            <a:r>
              <a:rPr lang="ru-RU" sz="2000" spc="20" dirty="0">
                <a:latin typeface="Arial"/>
                <a:cs typeface="Arial"/>
              </a:rPr>
              <a:t> </a:t>
            </a:r>
            <a:r>
              <a:rPr lang="ru-RU" sz="2000" spc="3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(охранники,</a:t>
            </a:r>
            <a:r>
              <a:rPr lang="ru-RU" sz="2000" spc="3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буфетчицы,</a:t>
            </a:r>
            <a:r>
              <a:rPr lang="ru-RU" sz="2000" spc="3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уборщицы</a:t>
            </a:r>
            <a:r>
              <a:rPr lang="ru-RU" sz="2000" spc="2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и</a:t>
            </a:r>
            <a:r>
              <a:rPr lang="ru-RU" sz="2000" spc="3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т.д.),</a:t>
            </a:r>
            <a:r>
              <a:rPr lang="ru-RU" sz="2000" spc="3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-</a:t>
            </a:r>
            <a:r>
              <a:rPr lang="ru-RU" sz="2000" spc="40" dirty="0">
                <a:latin typeface="Arial"/>
                <a:cs typeface="Arial"/>
              </a:rPr>
              <a:t> </a:t>
            </a:r>
            <a:r>
              <a:rPr lang="ru-RU" sz="2000" spc="-50" dirty="0">
                <a:latin typeface="Arial"/>
                <a:cs typeface="Arial"/>
              </a:rPr>
              <a:t>а </a:t>
            </a:r>
            <a:r>
              <a:rPr lang="ru-RU" sz="2000" dirty="0">
                <a:latin typeface="Arial"/>
                <a:cs typeface="Arial"/>
              </a:rPr>
              <a:t>не</a:t>
            </a:r>
            <a:r>
              <a:rPr lang="ru-RU" sz="2000" spc="4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родители,</a:t>
            </a:r>
            <a:r>
              <a:rPr lang="ru-RU" sz="2000" spc="6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не</a:t>
            </a:r>
            <a:r>
              <a:rPr lang="ru-RU" sz="2000" spc="5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ученики,</a:t>
            </a:r>
            <a:r>
              <a:rPr lang="ru-RU" sz="2000" spc="6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не</a:t>
            </a:r>
            <a:r>
              <a:rPr lang="ru-RU" sz="2000" spc="4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Департамент</a:t>
            </a:r>
            <a:r>
              <a:rPr lang="ru-RU" sz="2000" spc="5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образования,</a:t>
            </a:r>
            <a:r>
              <a:rPr lang="ru-RU" sz="2000" spc="6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—</a:t>
            </a:r>
            <a:r>
              <a:rPr lang="ru-RU" sz="2000" spc="4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отвечают</a:t>
            </a:r>
            <a:r>
              <a:rPr lang="ru-RU" sz="2000" spc="55" dirty="0">
                <a:latin typeface="Arial"/>
                <a:cs typeface="Arial"/>
              </a:rPr>
              <a:t> </a:t>
            </a:r>
            <a:r>
              <a:rPr lang="ru-RU" sz="2000" spc="-25" dirty="0">
                <a:latin typeface="Arial"/>
                <a:cs typeface="Arial"/>
              </a:rPr>
              <a:t>за </a:t>
            </a:r>
            <a:r>
              <a:rPr lang="ru-RU" sz="2000" dirty="0">
                <a:latin typeface="Arial"/>
                <a:cs typeface="Arial"/>
              </a:rPr>
              <a:t>то,</a:t>
            </a:r>
            <a:r>
              <a:rPr lang="ru-RU" sz="2000" spc="-2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чтобы</a:t>
            </a:r>
            <a:r>
              <a:rPr lang="ru-RU" sz="2000" spc="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в</a:t>
            </a:r>
            <a:r>
              <a:rPr lang="ru-RU" sz="2000" spc="-2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школе не</a:t>
            </a:r>
            <a:r>
              <a:rPr lang="ru-RU" sz="2000" spc="-1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было</a:t>
            </a:r>
            <a:r>
              <a:rPr lang="ru-RU" sz="2000" spc="-2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насилия</a:t>
            </a:r>
            <a:r>
              <a:rPr lang="ru-RU" sz="2000" spc="-1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и</a:t>
            </a:r>
            <a:r>
              <a:rPr lang="ru-RU" sz="2000" spc="-5" dirty="0">
                <a:latin typeface="Arial"/>
                <a:cs typeface="Arial"/>
              </a:rPr>
              <a:t> </a:t>
            </a:r>
            <a:r>
              <a:rPr lang="ru-RU" sz="2000" spc="-10" dirty="0">
                <a:latin typeface="Arial"/>
                <a:cs typeface="Arial"/>
              </a:rPr>
              <a:t>буллинга.</a:t>
            </a:r>
            <a:endParaRPr lang="ru-RU" sz="200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lang="ru-RU" sz="2000" dirty="0">
                <a:latin typeface="Arial"/>
                <a:cs typeface="Arial"/>
              </a:rPr>
              <a:t>Руководитель</a:t>
            </a:r>
            <a:r>
              <a:rPr lang="ru-RU" sz="2000" spc="26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несет</a:t>
            </a:r>
            <a:r>
              <a:rPr lang="ru-RU" sz="2000" spc="265" dirty="0"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персональную</a:t>
            </a:r>
            <a:r>
              <a:rPr lang="ru-RU" sz="2000" b="1" spc="265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rial"/>
              </a:rPr>
              <a:t>ответственность</a:t>
            </a:r>
            <a:r>
              <a:rPr lang="ru-RU" sz="2000" b="1" spc="27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ru-RU" sz="2000" spc="-25" dirty="0">
                <a:latin typeface="Arial"/>
                <a:cs typeface="Arial"/>
              </a:rPr>
              <a:t>за </a:t>
            </a:r>
            <a:r>
              <a:rPr lang="ru-RU" sz="2000" dirty="0">
                <a:latin typeface="Arial"/>
                <a:cs typeface="Arial"/>
              </a:rPr>
              <a:t>обеспечение</a:t>
            </a:r>
            <a:r>
              <a:rPr lang="ru-RU" sz="2000" spc="14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безопасности,</a:t>
            </a:r>
            <a:r>
              <a:rPr lang="ru-RU" sz="2000" spc="16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защиту</a:t>
            </a:r>
            <a:r>
              <a:rPr lang="ru-RU" sz="2000" spc="15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жизни</a:t>
            </a:r>
            <a:r>
              <a:rPr lang="ru-RU" sz="2000" spc="15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и</a:t>
            </a:r>
            <a:r>
              <a:rPr lang="ru-RU" sz="2000" spc="15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здоровья</a:t>
            </a:r>
            <a:r>
              <a:rPr lang="ru-RU" sz="2000" spc="15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обучающихся</a:t>
            </a:r>
            <a:r>
              <a:rPr lang="ru-RU" sz="2000" spc="160" dirty="0">
                <a:latin typeface="Arial"/>
                <a:cs typeface="Arial"/>
              </a:rPr>
              <a:t> </a:t>
            </a:r>
            <a:r>
              <a:rPr lang="ru-RU" sz="2000" spc="-25" dirty="0">
                <a:latin typeface="Arial"/>
                <a:cs typeface="Arial"/>
              </a:rPr>
              <a:t>во </a:t>
            </a:r>
            <a:r>
              <a:rPr lang="ru-RU" sz="2000" dirty="0">
                <a:latin typeface="Arial"/>
                <a:cs typeface="Arial"/>
              </a:rPr>
              <a:t>время</a:t>
            </a:r>
            <a:r>
              <a:rPr lang="ru-RU" sz="2000" spc="-20" dirty="0">
                <a:latin typeface="Arial"/>
                <a:cs typeface="Arial"/>
              </a:rPr>
              <a:t> образовательного</a:t>
            </a:r>
            <a:r>
              <a:rPr lang="ru-RU" sz="2000" spc="-3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процесса</a:t>
            </a:r>
            <a:r>
              <a:rPr lang="ru-RU" sz="2000" spc="-2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в</a:t>
            </a:r>
            <a:r>
              <a:rPr lang="ru-RU" sz="2000" spc="-15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установленном</a:t>
            </a:r>
            <a:r>
              <a:rPr lang="ru-RU" sz="2000" spc="-10" dirty="0">
                <a:latin typeface="Arial"/>
                <a:cs typeface="Arial"/>
              </a:rPr>
              <a:t> законодательством </a:t>
            </a:r>
            <a:r>
              <a:rPr lang="ru-RU" sz="2000" dirty="0">
                <a:latin typeface="Arial"/>
                <a:cs typeface="Arial"/>
              </a:rPr>
              <a:t>РК</a:t>
            </a:r>
            <a:r>
              <a:rPr lang="ru-RU" sz="2000" spc="-25" dirty="0">
                <a:latin typeface="Arial"/>
                <a:cs typeface="Arial"/>
              </a:rPr>
              <a:t> </a:t>
            </a:r>
            <a:r>
              <a:rPr lang="ru-RU" sz="2000" spc="-10" dirty="0">
                <a:latin typeface="Arial"/>
                <a:cs typeface="Arial"/>
              </a:rPr>
              <a:t>порядке.</a:t>
            </a:r>
            <a:endParaRPr lang="ru-RU" sz="2000" dirty="0">
              <a:latin typeface="Arial"/>
              <a:cs typeface="Arial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89444" cy="143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s://p.calameoassets.com/170129204649-805aff742da68585b60643ec5f518ba4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5494303"/>
            <a:ext cx="1818263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99" y="122238"/>
            <a:ext cx="7642225" cy="563562"/>
          </a:xfrm>
        </p:spPr>
        <p:txBody>
          <a:bodyPr/>
          <a:lstStyle/>
          <a:p>
            <a:r>
              <a:rPr lang="ru-RU" b="0" dirty="0"/>
              <a:t>Модель</a:t>
            </a:r>
            <a:r>
              <a:rPr lang="ru-RU" b="0" spc="-125" dirty="0"/>
              <a:t> </a:t>
            </a:r>
            <a:r>
              <a:rPr lang="ru-RU" b="0" dirty="0"/>
              <a:t>противодействия</a:t>
            </a:r>
            <a:r>
              <a:rPr lang="ru-RU" b="0" spc="-140" dirty="0"/>
              <a:t> </a:t>
            </a:r>
            <a:r>
              <a:rPr lang="ru-RU" b="0" spc="-10" dirty="0" err="1"/>
              <a:t>буллингу</a:t>
            </a:r>
            <a:endParaRPr lang="ru-RU" b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39309"/>
            <a:ext cx="80212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latin typeface="Arial"/>
                <a:cs typeface="Arial"/>
              </a:rPr>
              <a:t>В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школе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должна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быть</a:t>
            </a:r>
            <a:r>
              <a:rPr lang="ru-RU" spc="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разработана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собственная</a:t>
            </a:r>
            <a:r>
              <a:rPr lang="ru-RU" spc="40" dirty="0"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модель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противодействия </a:t>
            </a:r>
            <a:r>
              <a:rPr lang="ru-RU" dirty="0" err="1">
                <a:latin typeface="Arial"/>
                <a:cs typeface="Arial"/>
              </a:rPr>
              <a:t>буллингу</a:t>
            </a:r>
            <a:r>
              <a:rPr lang="ru-RU" spc="-1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-9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обеспечения</a:t>
            </a:r>
            <a:r>
              <a:rPr lang="ru-RU" spc="-10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безопасности.</a:t>
            </a:r>
            <a:endParaRPr lang="ru-RU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dirty="0">
                <a:latin typeface="Arial"/>
                <a:cs typeface="Arial"/>
              </a:rPr>
              <a:t>При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разработке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такой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модели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необходимо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учитывать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следующее:</a:t>
            </a:r>
            <a:endParaRPr lang="ru-RU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buAutoNum type="arabicPeriod"/>
              <a:tabLst>
                <a:tab pos="432434" algn="l"/>
              </a:tabLst>
            </a:pPr>
            <a:r>
              <a:rPr lang="ru-RU" dirty="0" smtClean="0">
                <a:latin typeface="Arial"/>
                <a:cs typeface="Arial"/>
              </a:rPr>
              <a:t> Даст</a:t>
            </a:r>
            <a:r>
              <a:rPr lang="ru-RU" spc="170" dirty="0" smtClean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результат</a:t>
            </a:r>
            <a:r>
              <a:rPr lang="ru-RU" spc="17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только</a:t>
            </a:r>
            <a:r>
              <a:rPr lang="ru-RU" spc="175" dirty="0">
                <a:latin typeface="Arial"/>
                <a:cs typeface="Arial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системность</a:t>
            </a: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ru-RU" spc="17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Требуется</a:t>
            </a:r>
            <a:r>
              <a:rPr lang="ru-RU" spc="170" dirty="0">
                <a:latin typeface="Arial"/>
                <a:cs typeface="Arial"/>
              </a:rPr>
              <a:t>  </a:t>
            </a:r>
            <a:r>
              <a:rPr lang="ru-RU" dirty="0">
                <a:latin typeface="Arial"/>
                <a:cs typeface="Arial"/>
              </a:rPr>
              <a:t>планирование</a:t>
            </a:r>
            <a:r>
              <a:rPr lang="ru-RU" spc="170" dirty="0">
                <a:latin typeface="Arial"/>
                <a:cs typeface="Arial"/>
              </a:rPr>
              <a:t>  </a:t>
            </a:r>
            <a:r>
              <a:rPr lang="ru-RU" spc="-50" dirty="0">
                <a:latin typeface="Arial"/>
                <a:cs typeface="Arial"/>
              </a:rPr>
              <a:t>и </a:t>
            </a:r>
            <a:r>
              <a:rPr lang="ru-RU" dirty="0">
                <a:latin typeface="Arial"/>
                <a:cs typeface="Arial"/>
              </a:rPr>
              <a:t>реализация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работы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lang="ru-RU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трёх</a:t>
            </a:r>
            <a:r>
              <a:rPr lang="ru-RU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уровнях</a:t>
            </a: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ru-RU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школы,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класса,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отдельного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ученика.</a:t>
            </a:r>
            <a:endParaRPr lang="ru-RU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buAutoNum type="arabicPeriod"/>
              <a:tabLst>
                <a:tab pos="347345" algn="l"/>
              </a:tabLst>
            </a:pPr>
            <a:r>
              <a:rPr lang="ru-RU" dirty="0" smtClean="0">
                <a:latin typeface="Arial"/>
                <a:cs typeface="Arial"/>
              </a:rPr>
              <a:t> Каждая</a:t>
            </a:r>
            <a:r>
              <a:rPr lang="ru-RU" spc="30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образовательная</a:t>
            </a:r>
            <a:r>
              <a:rPr lang="ru-RU" spc="3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организация</a:t>
            </a:r>
            <a:r>
              <a:rPr lang="ru-RU" spc="30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уникальна.</a:t>
            </a:r>
            <a:r>
              <a:rPr lang="ru-RU" spc="29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Нет</a:t>
            </a:r>
            <a:r>
              <a:rPr lang="ru-RU" spc="3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одной</a:t>
            </a:r>
            <a:r>
              <a:rPr lang="ru-RU" spc="31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типовой </a:t>
            </a:r>
            <a:r>
              <a:rPr lang="ru-RU" dirty="0">
                <a:latin typeface="Arial"/>
                <a:cs typeface="Arial"/>
              </a:rPr>
              <a:t>модели.</a:t>
            </a:r>
            <a:r>
              <a:rPr lang="ru-RU" spc="4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Нет</a:t>
            </a:r>
            <a:r>
              <a:rPr lang="ru-RU" spc="39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двух</a:t>
            </a:r>
            <a:r>
              <a:rPr lang="ru-RU" spc="4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одинаковых</a:t>
            </a:r>
            <a:r>
              <a:rPr lang="ru-RU" spc="409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школ,</a:t>
            </a:r>
            <a:r>
              <a:rPr lang="ru-RU" spc="39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поэтому</a:t>
            </a:r>
            <a:r>
              <a:rPr lang="ru-RU" spc="40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задача</a:t>
            </a:r>
            <a:r>
              <a:rPr lang="ru-RU" spc="409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каждой</a:t>
            </a:r>
            <a:r>
              <a:rPr lang="ru-RU" spc="39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школы</a:t>
            </a:r>
            <a:r>
              <a:rPr lang="ru-RU" spc="409" dirty="0">
                <a:latin typeface="Arial"/>
                <a:cs typeface="Arial"/>
              </a:rPr>
              <a:t> </a:t>
            </a:r>
            <a:r>
              <a:rPr lang="ru-RU" spc="-50" dirty="0">
                <a:latin typeface="Arial"/>
                <a:cs typeface="Arial"/>
              </a:rPr>
              <a:t>— </a:t>
            </a:r>
            <a:r>
              <a:rPr lang="ru-RU" dirty="0">
                <a:latin typeface="Arial"/>
                <a:cs typeface="Arial"/>
              </a:rPr>
              <a:t>разработать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свой</a:t>
            </a:r>
            <a:r>
              <a:rPr lang="ru-RU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уникальный</a:t>
            </a:r>
            <a:r>
              <a:rPr lang="ru-RU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план</a:t>
            </a:r>
            <a:r>
              <a:rPr lang="ru-RU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противодействия</a:t>
            </a:r>
            <a:r>
              <a:rPr lang="ru-RU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травле</a:t>
            </a:r>
            <a:r>
              <a:rPr lang="ru-RU" spc="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</a:t>
            </a:r>
            <a:r>
              <a:rPr lang="ru-RU" spc="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почве </a:t>
            </a:r>
            <a:r>
              <a:rPr lang="ru-RU" dirty="0">
                <a:latin typeface="Arial"/>
                <a:cs typeface="Arial"/>
              </a:rPr>
              <a:t>той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реальности,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которой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она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сталкивается</a:t>
            </a:r>
            <a:r>
              <a:rPr lang="ru-RU" spc="-10" dirty="0" smtClean="0">
                <a:latin typeface="Arial"/>
                <a:cs typeface="Arial"/>
              </a:rPr>
              <a:t>.</a:t>
            </a:r>
          </a:p>
          <a:p>
            <a:pPr marL="12700" marR="5715" algn="just">
              <a:lnSpc>
                <a:spcPct val="100000"/>
              </a:lnSpc>
              <a:buAutoNum type="arabicPeriod"/>
              <a:tabLst>
                <a:tab pos="347345" algn="l"/>
              </a:tabLst>
            </a:pPr>
            <a:endParaRPr lang="ru-RU" dirty="0">
              <a:latin typeface="Arial"/>
              <a:cs typeface="Arial"/>
            </a:endParaRPr>
          </a:p>
          <a:p>
            <a:pPr marL="12065" algn="just">
              <a:lnSpc>
                <a:spcPct val="100000"/>
              </a:lnSpc>
              <a:tabLst>
                <a:tab pos="313690" algn="l"/>
              </a:tabLst>
            </a:pPr>
            <a:r>
              <a:rPr lang="ru-RU" dirty="0" smtClean="0">
                <a:latin typeface="Arial"/>
                <a:cs typeface="Arial"/>
              </a:rPr>
              <a:t>3.Победу</a:t>
            </a:r>
            <a:r>
              <a:rPr lang="ru-RU" spc="5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над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буллингом</a:t>
            </a:r>
            <a:r>
              <a:rPr lang="ru-RU" spc="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обеспечит</a:t>
            </a:r>
            <a:r>
              <a:rPr lang="ru-RU" spc="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только</a:t>
            </a:r>
            <a:r>
              <a:rPr lang="ru-RU" spc="35" dirty="0"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долгосрочный,</a:t>
            </a:r>
            <a:r>
              <a:rPr lang="ru-RU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spc="-10" dirty="0" smtClean="0">
                <a:solidFill>
                  <a:srgbClr val="FF0000"/>
                </a:solidFill>
                <a:latin typeface="Arial"/>
                <a:cs typeface="Arial"/>
              </a:rPr>
              <a:t>постоянный </a:t>
            </a:r>
            <a:r>
              <a:rPr lang="ru-RU" b="1" dirty="0" smtClean="0">
                <a:solidFill>
                  <a:srgbClr val="FF0000"/>
                </a:solidFill>
                <a:latin typeface="Arial"/>
                <a:cs typeface="Arial"/>
              </a:rPr>
              <a:t>характер</a:t>
            </a:r>
            <a:r>
              <a:rPr lang="ru-RU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работы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–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как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часть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уклада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школы</a:t>
            </a:r>
            <a:r>
              <a:rPr lang="ru-RU" spc="-10" dirty="0" smtClean="0">
                <a:latin typeface="Arial"/>
                <a:cs typeface="Arial"/>
              </a:rPr>
              <a:t>.</a:t>
            </a:r>
          </a:p>
          <a:p>
            <a:pPr marL="12065" algn="just">
              <a:lnSpc>
                <a:spcPct val="100000"/>
              </a:lnSpc>
              <a:tabLst>
                <a:tab pos="313690" algn="l"/>
              </a:tabLst>
            </a:pPr>
            <a:endParaRPr lang="ru-RU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79425" algn="l"/>
              </a:tabLst>
            </a:pPr>
            <a:r>
              <a:rPr lang="ru-RU" dirty="0" smtClean="0">
                <a:latin typeface="Arial"/>
                <a:cs typeface="Arial"/>
              </a:rPr>
              <a:t> Не</a:t>
            </a:r>
            <a:r>
              <a:rPr lang="ru-RU" spc="409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обойтись</a:t>
            </a:r>
            <a:r>
              <a:rPr lang="ru-RU" spc="415" dirty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без</a:t>
            </a:r>
            <a:r>
              <a:rPr lang="ru-RU" spc="405" dirty="0" smtClean="0"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/>
                <a:cs typeface="Arial"/>
              </a:rPr>
              <a:t>повышения</a:t>
            </a:r>
            <a:r>
              <a:rPr lang="ru-RU" b="1" spc="40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/>
                <a:cs typeface="Arial"/>
              </a:rPr>
              <a:t>квалификации</a:t>
            </a:r>
            <a:r>
              <a:rPr lang="ru-RU" b="1" spc="415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ru-RU" dirty="0" smtClean="0">
                <a:latin typeface="Arial"/>
                <a:cs typeface="Arial"/>
              </a:rPr>
              <a:t>всех</a:t>
            </a:r>
            <a:r>
              <a:rPr lang="ru-RU" spc="409" dirty="0" smtClean="0">
                <a:latin typeface="Arial"/>
                <a:cs typeface="Arial"/>
              </a:rPr>
              <a:t>  </a:t>
            </a:r>
            <a:r>
              <a:rPr lang="ru-RU" spc="-10" dirty="0">
                <a:latin typeface="Arial"/>
                <a:cs typeface="Arial"/>
              </a:rPr>
              <a:t>взрослых, </a:t>
            </a:r>
            <a:r>
              <a:rPr lang="ru-RU" dirty="0">
                <a:latin typeface="Arial"/>
                <a:cs typeface="Arial"/>
              </a:rPr>
              <a:t>работающих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школе.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07" y="5574615"/>
            <a:ext cx="1113729" cy="10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829872" cy="563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Приказ Министра просвещения РК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908720"/>
            <a:ext cx="8363272" cy="447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64135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3225" marR="64135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endParaRPr lang="kk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3225" marR="64135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3225" marR="64135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21 декабря 2022 года вышел приказ</a:t>
            </a:r>
            <a:r>
              <a:rPr lang="kk-KZ" spc="-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</a:t>
            </a:r>
            <a:r>
              <a:rPr lang="kk-KZ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просвещения</a:t>
            </a:r>
            <a:r>
              <a:rPr lang="kk-KZ" spc="-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kk-KZ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506. </a:t>
            </a:r>
          </a:p>
          <a:p>
            <a:pPr marL="403225" marR="64135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Зарегистрирован в Министерстве</a:t>
            </a:r>
            <a:r>
              <a:rPr lang="kk-KZ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юстиции</a:t>
            </a:r>
            <a:r>
              <a:rPr lang="kk-KZ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</a:t>
            </a:r>
            <a:r>
              <a:rPr lang="kk-KZ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Казахстан</a:t>
            </a:r>
            <a:r>
              <a:rPr lang="kk-KZ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kk-KZ" spc="-1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декабря</a:t>
            </a:r>
            <a:r>
              <a:rPr lang="kk-KZ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kk-KZ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kk-KZ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31180.</a:t>
            </a:r>
          </a:p>
          <a:p>
            <a:r>
              <a:rPr lang="kk-KZ" dirty="0"/>
              <a:t> </a:t>
            </a:r>
            <a:endParaRPr lang="ru-RU" dirty="0"/>
          </a:p>
          <a:p>
            <a:pPr algn="ctr"/>
            <a:r>
              <a:rPr lang="kk-KZ" sz="2400" b="1" dirty="0">
                <a:solidFill>
                  <a:srgbClr val="FF0000"/>
                </a:solidFill>
              </a:rPr>
              <a:t>Об утверждении Правил профилактики травли (буллинга) </a:t>
            </a:r>
            <a:r>
              <a:rPr lang="kk-KZ" sz="2400" b="1" dirty="0" smtClean="0">
                <a:solidFill>
                  <a:srgbClr val="FF0000"/>
                </a:solidFill>
              </a:rPr>
              <a:t>ребенка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marL="403225" marR="64135" algn="ctr">
              <a:lnSpc>
                <a:spcPct val="116000"/>
              </a:lnSpc>
              <a:spcBef>
                <a:spcPts val="465"/>
              </a:spcBef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115851"/>
            <a:ext cx="1584176" cy="1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p.calameoassets.com/170129204649-805aff742da68585b60643ec5f518ba4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2" y="5494303"/>
            <a:ext cx="1818263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73034"/>
            <a:ext cx="829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>
              <a:spcAft>
                <a:spcPts val="0"/>
              </a:spcAft>
            </a:pPr>
            <a:r>
              <a:rPr lang="kk-KZ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</a:t>
            </a:r>
            <a:r>
              <a:rPr lang="kk-KZ" kern="0" spc="-3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kk-KZ" kern="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профилактики</a:t>
            </a:r>
            <a:r>
              <a:rPr lang="kk-KZ" kern="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травли</a:t>
            </a:r>
            <a:r>
              <a:rPr lang="kk-KZ" kern="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(буллинга)</a:t>
            </a:r>
            <a:r>
              <a:rPr lang="kk-KZ" kern="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</a:t>
            </a:r>
            <a:endParaRPr lang="ru-RU" sz="1800" kern="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353510"/>
            <a:ext cx="8229600" cy="456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13995" lvl="0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организации образования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деятельность по</a:t>
            </a:r>
            <a:r>
              <a:rPr lang="kk-KZ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профилактике и предупреждению травли (буллинга) ребенка и создает условия в</a:t>
            </a:r>
            <a:r>
              <a:rPr lang="kk-KZ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среде, направленные на формирование уважения прав и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процесса,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нулевой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терпимости </a:t>
            </a:r>
            <a:r>
              <a:rPr lang="kk-KZ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травле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(буллингу)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4965" lvl="0" indent="-342900">
              <a:lnSpc>
                <a:spcPct val="116000"/>
              </a:lnSpc>
              <a:spcBef>
                <a:spcPts val="58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организации образования в целях профилактики травли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(буллинга) ребенка ежегодно к началу учебного года утверждает план по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профилактике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травли</a:t>
            </a:r>
            <a:r>
              <a:rPr lang="kk-KZ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(буллинга)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</a:t>
            </a:r>
            <a:r>
              <a:rPr lang="kk-KZ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354965" lvl="0" indent="-342900">
              <a:lnSpc>
                <a:spcPct val="116000"/>
              </a:lnSpc>
              <a:spcBef>
                <a:spcPts val="58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kk-KZ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</a:t>
            </a:r>
            <a:r>
              <a:rPr lang="kk-KZ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сроки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kk-KZ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завершения,</a:t>
            </a:r>
            <a:r>
              <a:rPr lang="kk-KZ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ответственных</a:t>
            </a:r>
            <a:r>
              <a:rPr lang="kk-KZ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</a:t>
            </a:r>
            <a:r>
              <a:rPr lang="kk-KZ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b="1" i="1" dirty="0">
                <a:solidFill>
                  <a:srgbClr val="FF0000"/>
                </a:solidFill>
              </a:rPr>
              <a:t>включающий представителей администрации организации образования, педагогического коллектива, родительской общественности, </a:t>
            </a:r>
            <a:r>
              <a:rPr lang="ru-RU" sz="1600" b="1" i="1" dirty="0" smtClean="0">
                <a:solidFill>
                  <a:srgbClr val="FF0000"/>
                </a:solidFill>
              </a:rPr>
              <a:t>психолога, </a:t>
            </a:r>
            <a:r>
              <a:rPr lang="ru-RU" sz="1600" b="1" i="1" dirty="0">
                <a:solidFill>
                  <a:srgbClr val="FF0000"/>
                </a:solidFill>
              </a:rPr>
              <a:t>с</a:t>
            </a:r>
            <a:r>
              <a:rPr lang="ru-RU" sz="1600" b="1" i="1" dirty="0" smtClean="0">
                <a:solidFill>
                  <a:srgbClr val="FF0000"/>
                </a:solidFill>
              </a:rPr>
              <a:t>оциального педагога, </a:t>
            </a:r>
            <a:r>
              <a:rPr lang="ru-RU" sz="1600" b="1" i="1" dirty="0">
                <a:solidFill>
                  <a:srgbClr val="FF0000"/>
                </a:solidFill>
              </a:rPr>
              <a:t>полиции по делам несовершеннолетних, закреплённого за организацией образования, активистов из числа </a:t>
            </a:r>
            <a:r>
              <a:rPr lang="ru-RU" sz="1600" b="1" i="1" dirty="0" smtClean="0">
                <a:solidFill>
                  <a:srgbClr val="FF0000"/>
                </a:solidFill>
              </a:rPr>
              <a:t>обучающихся. </a:t>
            </a:r>
            <a:endParaRPr lang="ru-RU" sz="1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26" y="5301208"/>
            <a:ext cx="1440160" cy="13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2238"/>
            <a:ext cx="8496944" cy="714474"/>
          </a:xfrm>
        </p:spPr>
        <p:txBody>
          <a:bodyPr/>
          <a:lstStyle/>
          <a:p>
            <a:r>
              <a:rPr lang="kk-KZ" sz="1600" dirty="0">
                <a:solidFill>
                  <a:srgbClr val="C00000"/>
                </a:solidFill>
              </a:rPr>
              <a:t>Порядок приема информации о травле (буллинге) ребенка и действий по выявлению признаков травли (буллинга) ребенка и реагирования на них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980728"/>
            <a:ext cx="8147248" cy="691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67335" lvl="0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поступлении информации о факте травли (буллинга) ребенка в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в сфере образования либо в организацию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kk-KZ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регистрируется</a:t>
            </a:r>
            <a:r>
              <a:rPr lang="kk-KZ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ответственным</a:t>
            </a:r>
            <a:r>
              <a:rPr lang="kk-KZ" i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лицом</a:t>
            </a:r>
            <a:r>
              <a:rPr lang="kk-KZ" i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журнале</a:t>
            </a:r>
            <a:r>
              <a:rPr lang="kk-KZ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kk-KZ" spc="-3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kk-KZ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травле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(буллинге)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267335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Поступившая информация о травле (буллинге) ребенка </a:t>
            </a:r>
            <a:r>
              <a:rPr lang="kk-K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kk-K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</a:t>
            </a:r>
            <a:r>
              <a:rPr lang="kk-K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(одного)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доводится до руководителя местного исполнительного органа в сфере образования либо организации образования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267335" lvl="0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информации о травле (буллинге) ребенка в организацию образования </a:t>
            </a:r>
            <a:r>
              <a:rPr lang="kk-K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организации образования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работе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kk-KZ" dirty="0" smtClean="0"/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а)формирует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первичную информацию об участниках травли (буллинга) ребенка со дня поступления информации, включающую: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имя, отчество (при его наличии) ребенка (членов семьи); место проживания;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)общую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ребенка по месту учебы;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пояснение классного руководителя, куратора, участников травли (буллинга) ребенка (педагога) и (или) законных представителей ребенка;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7335" lvl="0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7335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7335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7335" lvl="0" indent="-34290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70231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3849"/>
            <a:ext cx="971600" cy="7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kk-KZ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информации о травле (буллинге) ребенка и действий по выявлению признаков травли (буллинга) ребенка и реагирования на них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 Logo</a:t>
            </a:r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052736"/>
            <a:ext cx="8507288" cy="450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6405" lvl="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tabLst>
                <a:tab pos="71755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в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1 (одного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рабочего дня после поступления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 ЗДВР</a:t>
            </a:r>
            <a:r>
              <a:rPr lang="kk-KZ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беседу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ребенком,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подвергшемся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травле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(буллингу),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kk-KZ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инициатором- зачинщиком</a:t>
            </a:r>
            <a:r>
              <a:rPr lang="kk-KZ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травли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(буллинга),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законными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представителями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kk-KZ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привлечением </a:t>
            </a:r>
            <a:r>
              <a:rPr lang="kk-KZ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</a:t>
            </a:r>
            <a:r>
              <a:rPr lang="kk-KZ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руководителя,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педагога-психолога;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40360" lvl="0">
              <a:lnSpc>
                <a:spcPct val="116000"/>
              </a:lnSpc>
              <a:spcBef>
                <a:spcPts val="565"/>
              </a:spcBef>
              <a:spcAft>
                <a:spcPts val="0"/>
              </a:spcAft>
              <a:buSzPts val="1400"/>
              <a:tabLst>
                <a:tab pos="71755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5) принимает</a:t>
            </a:r>
            <a:r>
              <a:rPr lang="kk-KZ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меры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мирному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урегулированию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конфликта,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связанного</a:t>
            </a:r>
            <a:r>
              <a:rPr lang="kk-KZ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kk-KZ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травлей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(буллинга)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7160" lvl="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tabLst>
                <a:tab pos="71755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6) при</a:t>
            </a:r>
            <a:r>
              <a:rPr lang="kk-KZ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наличии</a:t>
            </a:r>
            <a:r>
              <a:rPr lang="kk-KZ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</a:t>
            </a:r>
            <a:r>
              <a:rPr lang="kk-KZ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показаний</a:t>
            </a:r>
            <a:r>
              <a:rPr lang="kk-KZ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содействует</a:t>
            </a:r>
            <a:r>
              <a:rPr lang="kk-KZ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оказанию</a:t>
            </a:r>
            <a:r>
              <a:rPr lang="kk-KZ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</a:t>
            </a:r>
            <a:r>
              <a:rPr lang="kk-KZ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 детям, пострадавшим от травли (буллинга), в соответствии со</a:t>
            </a:r>
            <a:r>
              <a:rPr lang="kk-KZ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стандартами</a:t>
            </a:r>
            <a:r>
              <a:rPr lang="kk-KZ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оказания</a:t>
            </a:r>
            <a:r>
              <a:rPr lang="kk-KZ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</a:t>
            </a:r>
            <a:r>
              <a:rPr lang="kk-KZ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R="13716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tabLst>
                <a:tab pos="717550" algn="l"/>
              </a:tabLst>
            </a:pPr>
            <a:r>
              <a:rPr lang="kk-KZ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(одного) рабочего дня после проведения беседы передает информацию о результатах проведенной </a:t>
            </a:r>
            <a:r>
              <a:rPr lang="kk-K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руководителю организаций </a:t>
            </a:r>
            <a:r>
              <a:rPr lang="kk-K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местному исполнительному органу.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7160" lvl="0">
              <a:lnSpc>
                <a:spcPct val="116000"/>
              </a:lnSpc>
              <a:spcBef>
                <a:spcPts val="570"/>
              </a:spcBef>
              <a:spcAft>
                <a:spcPts val="0"/>
              </a:spcAft>
              <a:buSzPts val="1400"/>
              <a:tabLst>
                <a:tab pos="71755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72" y="5335212"/>
            <a:ext cx="1829928" cy="1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.calameoassets.com/170129204649-805aff742da68585b60643ec5f518ba4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303"/>
            <a:ext cx="1818263" cy="13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F026TG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026TGp 1">
        <a:dk1>
          <a:srgbClr val="000066"/>
        </a:dk1>
        <a:lt1>
          <a:srgbClr val="FFFFFF"/>
        </a:lt1>
        <a:dk2>
          <a:srgbClr val="175B5B"/>
        </a:dk2>
        <a:lt2>
          <a:srgbClr val="DDDDDD"/>
        </a:lt2>
        <a:accent1>
          <a:srgbClr val="CBB61D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E2D7AB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26TGp 3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4829</TotalTime>
  <Words>2198</Words>
  <Application>Microsoft Office PowerPoint</Application>
  <PresentationFormat>Экран (4:3)</PresentationFormat>
  <Paragraphs>141</Paragraphs>
  <Slides>20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sample</vt:lpstr>
      <vt:lpstr>F026TGp</vt:lpstr>
      <vt:lpstr>1_F026TGp</vt:lpstr>
      <vt:lpstr>2_F026TGp</vt:lpstr>
      <vt:lpstr>Image</vt:lpstr>
      <vt:lpstr>Презентация PowerPoint</vt:lpstr>
      <vt:lpstr>Можно ли полностью искоренить буллинг?</vt:lpstr>
      <vt:lpstr>Модель противодействия буллингу</vt:lpstr>
      <vt:lpstr>Ответственность школы</vt:lpstr>
      <vt:lpstr>Модель противодействия буллингу</vt:lpstr>
      <vt:lpstr>Приказ Министра просвещения РК</vt:lpstr>
      <vt:lpstr>Порядок проведения профилактики травли (буллинга) ребенка </vt:lpstr>
      <vt:lpstr>Порядок приема информации о травле (буллинге) ребенка и действий по выявлению признаков травли (буллинга) ребенка и реагирования на них </vt:lpstr>
      <vt:lpstr>Порядок приема информации о травле (буллинге) ребенка и действий по выявлению признаков травли (буллинга) ребенка и реагирования на них</vt:lpstr>
      <vt:lpstr>Порядок действий местного исполнительного органа в сфере образования.</vt:lpstr>
      <vt:lpstr>Порядок действий организаций образования после решения о социальной реабилитации несовершеннолетнего</vt:lpstr>
      <vt:lpstr>Порядок действий организаций образования после решения о социальной реабилитации несовершеннолетнего</vt:lpstr>
      <vt:lpstr>Что могут сделать в школе при выявлении случая буллинга.</vt:lpstr>
      <vt:lpstr>Что могут сделать в школе при выявлении случая буллинга.</vt:lpstr>
      <vt:lpstr>Юридическая ответственность за травлю</vt:lpstr>
      <vt:lpstr>Презентация PowerPoint</vt:lpstr>
      <vt:lpstr>Презентация PowerPoint</vt:lpstr>
      <vt:lpstr>Что могут сделать в школе при выявлении случая буллинга.</vt:lpstr>
      <vt:lpstr>Первичная профилактика травли :</vt:lpstr>
      <vt:lpstr>Презентация PowerPoint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Илья Михайлов</dc:creator>
  <cp:lastModifiedBy>user</cp:lastModifiedBy>
  <cp:revision>435</cp:revision>
  <cp:lastPrinted>2021-04-13T06:11:30Z</cp:lastPrinted>
  <dcterms:created xsi:type="dcterms:W3CDTF">2017-08-29T21:14:30Z</dcterms:created>
  <dcterms:modified xsi:type="dcterms:W3CDTF">2023-10-12T04:50:21Z</dcterms:modified>
</cp:coreProperties>
</file>