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4"/>
  </p:notesMasterIdLst>
  <p:sldIdLst>
    <p:sldId id="267" r:id="rId3"/>
    <p:sldId id="268" r:id="rId4"/>
    <p:sldId id="278" r:id="rId5"/>
    <p:sldId id="279" r:id="rId6"/>
    <p:sldId id="297" r:id="rId7"/>
    <p:sldId id="281" r:id="rId8"/>
    <p:sldId id="280" r:id="rId9"/>
    <p:sldId id="282" r:id="rId10"/>
    <p:sldId id="283" r:id="rId11"/>
    <p:sldId id="284" r:id="rId12"/>
    <p:sldId id="285" r:id="rId13"/>
    <p:sldId id="286" r:id="rId14"/>
    <p:sldId id="287" r:id="rId15"/>
    <p:sldId id="291" r:id="rId16"/>
    <p:sldId id="293" r:id="rId17"/>
    <p:sldId id="292" r:id="rId18"/>
    <p:sldId id="294" r:id="rId19"/>
    <p:sldId id="288" r:id="rId20"/>
    <p:sldId id="289" r:id="rId21"/>
    <p:sldId id="295" r:id="rId22"/>
    <p:sldId id="296" r:id="rId23"/>
  </p:sldIdLst>
  <p:sldSz cx="12192000" cy="6858000"/>
  <p:notesSz cx="6858000" cy="9144000"/>
  <p:defaultTextStyle>
    <a:defPPr>
      <a:defRPr lang="kk-K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2-орташа мәнер - 1-екпін">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92" d="100"/>
          <a:sy n="92" d="100"/>
        </p:scale>
        <p:origin x="878" y="3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Үстіңгі деректеме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k-KZ"/>
          </a:p>
        </p:txBody>
      </p:sp>
      <p:sp>
        <p:nvSpPr>
          <p:cNvPr id="3" name="Күн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88715D-A714-4722-8CE9-015D43E179C0}" type="datetimeFigureOut">
              <a:rPr lang="kk-KZ" smtClean="0"/>
              <a:t>31.01.2024</a:t>
            </a:fld>
            <a:endParaRPr lang="kk-KZ"/>
          </a:p>
        </p:txBody>
      </p:sp>
      <p:sp>
        <p:nvSpPr>
          <p:cNvPr id="4" name="Слайд суреті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kk-KZ"/>
          </a:p>
        </p:txBody>
      </p:sp>
      <p:sp>
        <p:nvSpPr>
          <p:cNvPr id="5" name="Жазбала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k-KZ"/>
              <a:t>Мәтін үлгісі</a:t>
            </a:r>
          </a:p>
          <a:p>
            <a:pPr lvl="1"/>
            <a:r>
              <a:rPr lang="kk-KZ"/>
              <a:t>Екінші деңгей</a:t>
            </a:r>
          </a:p>
          <a:p>
            <a:pPr lvl="2"/>
            <a:r>
              <a:rPr lang="kk-KZ"/>
              <a:t>Үшінші деңгей</a:t>
            </a:r>
          </a:p>
          <a:p>
            <a:pPr lvl="3"/>
            <a:r>
              <a:rPr lang="kk-KZ"/>
              <a:t>Төртінші деңгей</a:t>
            </a:r>
          </a:p>
          <a:p>
            <a:pPr lvl="4"/>
            <a:r>
              <a:rPr lang="kk-KZ"/>
              <a:t>Бесінші деңгей</a:t>
            </a:r>
          </a:p>
        </p:txBody>
      </p:sp>
      <p:sp>
        <p:nvSpPr>
          <p:cNvPr id="6" name="Төменгі деректеме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k-KZ"/>
          </a:p>
        </p:txBody>
      </p:sp>
      <p:sp>
        <p:nvSpPr>
          <p:cNvPr id="7" name="Слайд нөмірі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EC1DA6-3D07-4FFF-93EE-954937EABAEC}" type="slidenum">
              <a:rPr lang="kk-KZ" smtClean="0"/>
              <a:t>‹#›</a:t>
            </a:fld>
            <a:endParaRPr lang="kk-KZ"/>
          </a:p>
        </p:txBody>
      </p:sp>
    </p:spTree>
    <p:extLst>
      <p:ext uri="{BB962C8B-B14F-4D97-AF65-F5344CB8AC3E}">
        <p14:creationId xmlns:p14="http://schemas.microsoft.com/office/powerpoint/2010/main" val="7245225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1:notes"/>
          <p:cNvSpPr txBox="1">
            <a:spLocks noGrp="1"/>
          </p:cNvSpPr>
          <p:nvPr>
            <p:ph type="body" idx="1"/>
          </p:nvPr>
        </p:nvSpPr>
        <p:spPr>
          <a:xfrm>
            <a:off x="667179" y="5154613"/>
            <a:ext cx="5342154" cy="421709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1" name="Google Shape;91;p1:notes"/>
          <p:cNvSpPr>
            <a:spLocks noGrp="1" noRot="1" noChangeAspect="1"/>
          </p:cNvSpPr>
          <p:nvPr>
            <p:ph type="sldImg" idx="2"/>
          </p:nvPr>
        </p:nvSpPr>
        <p:spPr>
          <a:xfrm>
            <a:off x="127000" y="1339850"/>
            <a:ext cx="6423025" cy="36131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359502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ақырып слайды">
    <p:spTree>
      <p:nvGrpSpPr>
        <p:cNvPr id="1" name=""/>
        <p:cNvGrpSpPr/>
        <p:nvPr/>
      </p:nvGrpSpPr>
      <p:grpSpPr>
        <a:xfrm>
          <a:off x="0" y="0"/>
          <a:ext cx="0" cy="0"/>
          <a:chOff x="0" y="0"/>
          <a:chExt cx="0" cy="0"/>
        </a:xfrm>
      </p:grpSpPr>
      <p:sp>
        <p:nvSpPr>
          <p:cNvPr id="2" name="Тақырып 1"/>
          <p:cNvSpPr>
            <a:spLocks noGrp="1"/>
          </p:cNvSpPr>
          <p:nvPr>
            <p:ph type="ctrTitle"/>
          </p:nvPr>
        </p:nvSpPr>
        <p:spPr>
          <a:xfrm>
            <a:off x="1524000" y="1122363"/>
            <a:ext cx="9144000" cy="2387600"/>
          </a:xfrm>
        </p:spPr>
        <p:txBody>
          <a:bodyPr anchor="b"/>
          <a:lstStyle>
            <a:lvl1pPr algn="ctr">
              <a:defRPr sz="6000"/>
            </a:lvl1pPr>
          </a:lstStyle>
          <a:p>
            <a:r>
              <a:rPr lang="kk-KZ"/>
              <a:t>Тақырып үлгісі</a:t>
            </a:r>
          </a:p>
        </p:txBody>
      </p:sp>
      <p:sp>
        <p:nvSpPr>
          <p:cNvPr id="3" name="Тақырыпша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k-KZ"/>
              <a:t>Тақырыпша үлгісін өңдеу үшін нұқыңыз</a:t>
            </a:r>
          </a:p>
        </p:txBody>
      </p:sp>
      <p:sp>
        <p:nvSpPr>
          <p:cNvPr id="4" name="Күн 3"/>
          <p:cNvSpPr>
            <a:spLocks noGrp="1"/>
          </p:cNvSpPr>
          <p:nvPr>
            <p:ph type="dt" sz="half" idx="10"/>
          </p:nvPr>
        </p:nvSpPr>
        <p:spPr/>
        <p:txBody>
          <a:bodyPr/>
          <a:lstStyle/>
          <a:p>
            <a:fld id="{AC454A18-402B-4DB2-BDB6-E9F45DB82962}" type="datetimeFigureOut">
              <a:rPr lang="kk-KZ" smtClean="0"/>
              <a:t>31.01.2024</a:t>
            </a:fld>
            <a:endParaRPr lang="kk-KZ"/>
          </a:p>
        </p:txBody>
      </p:sp>
      <p:sp>
        <p:nvSpPr>
          <p:cNvPr id="5" name="Төменгі деректеме 4"/>
          <p:cNvSpPr>
            <a:spLocks noGrp="1"/>
          </p:cNvSpPr>
          <p:nvPr>
            <p:ph type="ftr" sz="quarter" idx="11"/>
          </p:nvPr>
        </p:nvSpPr>
        <p:spPr/>
        <p:txBody>
          <a:bodyPr/>
          <a:lstStyle/>
          <a:p>
            <a:endParaRPr lang="kk-KZ"/>
          </a:p>
        </p:txBody>
      </p:sp>
      <p:sp>
        <p:nvSpPr>
          <p:cNvPr id="6" name="Слайд нөмірі 5"/>
          <p:cNvSpPr>
            <a:spLocks noGrp="1"/>
          </p:cNvSpPr>
          <p:nvPr>
            <p:ph type="sldNum" sz="quarter" idx="12"/>
          </p:nvPr>
        </p:nvSpPr>
        <p:spPr/>
        <p:txBody>
          <a:bodyPr/>
          <a:lstStyle/>
          <a:p>
            <a:fld id="{141E361B-97EE-40C2-B7C1-6A54DD14BEDC}" type="slidenum">
              <a:rPr lang="kk-KZ" smtClean="0"/>
              <a:t>‹#›</a:t>
            </a:fld>
            <a:endParaRPr lang="kk-KZ"/>
          </a:p>
        </p:txBody>
      </p:sp>
    </p:spTree>
    <p:extLst>
      <p:ext uri="{BB962C8B-B14F-4D97-AF65-F5344CB8AC3E}">
        <p14:creationId xmlns:p14="http://schemas.microsoft.com/office/powerpoint/2010/main" val="158922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Тақырып және тік мәтін">
    <p:spTree>
      <p:nvGrpSpPr>
        <p:cNvPr id="1" name=""/>
        <p:cNvGrpSpPr/>
        <p:nvPr/>
      </p:nvGrpSpPr>
      <p:grpSpPr>
        <a:xfrm>
          <a:off x="0" y="0"/>
          <a:ext cx="0" cy="0"/>
          <a:chOff x="0" y="0"/>
          <a:chExt cx="0" cy="0"/>
        </a:xfrm>
      </p:grpSpPr>
      <p:sp>
        <p:nvSpPr>
          <p:cNvPr id="2" name="Тақырып 1"/>
          <p:cNvSpPr>
            <a:spLocks noGrp="1"/>
          </p:cNvSpPr>
          <p:nvPr>
            <p:ph type="title"/>
          </p:nvPr>
        </p:nvSpPr>
        <p:spPr/>
        <p:txBody>
          <a:bodyPr/>
          <a:lstStyle/>
          <a:p>
            <a:r>
              <a:rPr lang="kk-KZ"/>
              <a:t>Тақырып үлгісі</a:t>
            </a:r>
          </a:p>
        </p:txBody>
      </p:sp>
      <p:sp>
        <p:nvSpPr>
          <p:cNvPr id="3" name="Тік мәтін 2"/>
          <p:cNvSpPr>
            <a:spLocks noGrp="1"/>
          </p:cNvSpPr>
          <p:nvPr>
            <p:ph type="body" orient="vert" idx="1"/>
          </p:nvPr>
        </p:nvSpPr>
        <p:spPr/>
        <p:txBody>
          <a:bodyPr vert="eaVert"/>
          <a:lstStyle/>
          <a:p>
            <a:pPr lvl="0"/>
            <a:r>
              <a:rPr lang="kk-KZ"/>
              <a:t>Мәтін үлгісі</a:t>
            </a:r>
          </a:p>
          <a:p>
            <a:pPr lvl="1"/>
            <a:r>
              <a:rPr lang="kk-KZ"/>
              <a:t>Екінші деңгей</a:t>
            </a:r>
          </a:p>
          <a:p>
            <a:pPr lvl="2"/>
            <a:r>
              <a:rPr lang="kk-KZ"/>
              <a:t>Үшінші деңгей</a:t>
            </a:r>
          </a:p>
          <a:p>
            <a:pPr lvl="3"/>
            <a:r>
              <a:rPr lang="kk-KZ"/>
              <a:t>Төртінші деңгей</a:t>
            </a:r>
          </a:p>
          <a:p>
            <a:pPr lvl="4"/>
            <a:r>
              <a:rPr lang="kk-KZ"/>
              <a:t>Бесінші деңгей</a:t>
            </a:r>
          </a:p>
        </p:txBody>
      </p:sp>
      <p:sp>
        <p:nvSpPr>
          <p:cNvPr id="4" name="Күн 3"/>
          <p:cNvSpPr>
            <a:spLocks noGrp="1"/>
          </p:cNvSpPr>
          <p:nvPr>
            <p:ph type="dt" sz="half" idx="10"/>
          </p:nvPr>
        </p:nvSpPr>
        <p:spPr/>
        <p:txBody>
          <a:bodyPr/>
          <a:lstStyle/>
          <a:p>
            <a:fld id="{AC454A18-402B-4DB2-BDB6-E9F45DB82962}" type="datetimeFigureOut">
              <a:rPr lang="kk-KZ" smtClean="0"/>
              <a:t>31.01.2024</a:t>
            </a:fld>
            <a:endParaRPr lang="kk-KZ"/>
          </a:p>
        </p:txBody>
      </p:sp>
      <p:sp>
        <p:nvSpPr>
          <p:cNvPr id="5" name="Төменгі деректеме 4"/>
          <p:cNvSpPr>
            <a:spLocks noGrp="1"/>
          </p:cNvSpPr>
          <p:nvPr>
            <p:ph type="ftr" sz="quarter" idx="11"/>
          </p:nvPr>
        </p:nvSpPr>
        <p:spPr/>
        <p:txBody>
          <a:bodyPr/>
          <a:lstStyle/>
          <a:p>
            <a:endParaRPr lang="kk-KZ"/>
          </a:p>
        </p:txBody>
      </p:sp>
      <p:sp>
        <p:nvSpPr>
          <p:cNvPr id="6" name="Слайд нөмірі 5"/>
          <p:cNvSpPr>
            <a:spLocks noGrp="1"/>
          </p:cNvSpPr>
          <p:nvPr>
            <p:ph type="sldNum" sz="quarter" idx="12"/>
          </p:nvPr>
        </p:nvSpPr>
        <p:spPr/>
        <p:txBody>
          <a:bodyPr/>
          <a:lstStyle/>
          <a:p>
            <a:fld id="{141E361B-97EE-40C2-B7C1-6A54DD14BEDC}" type="slidenum">
              <a:rPr lang="kk-KZ" smtClean="0"/>
              <a:t>‹#›</a:t>
            </a:fld>
            <a:endParaRPr lang="kk-KZ"/>
          </a:p>
        </p:txBody>
      </p:sp>
    </p:spTree>
    <p:extLst>
      <p:ext uri="{BB962C8B-B14F-4D97-AF65-F5344CB8AC3E}">
        <p14:creationId xmlns:p14="http://schemas.microsoft.com/office/powerpoint/2010/main" val="3832649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Тік тақырып пен мәтін">
    <p:spTree>
      <p:nvGrpSpPr>
        <p:cNvPr id="1" name=""/>
        <p:cNvGrpSpPr/>
        <p:nvPr/>
      </p:nvGrpSpPr>
      <p:grpSpPr>
        <a:xfrm>
          <a:off x="0" y="0"/>
          <a:ext cx="0" cy="0"/>
          <a:chOff x="0" y="0"/>
          <a:chExt cx="0" cy="0"/>
        </a:xfrm>
      </p:grpSpPr>
      <p:sp>
        <p:nvSpPr>
          <p:cNvPr id="2" name="Тік тақырып 1"/>
          <p:cNvSpPr>
            <a:spLocks noGrp="1"/>
          </p:cNvSpPr>
          <p:nvPr>
            <p:ph type="title" orient="vert"/>
          </p:nvPr>
        </p:nvSpPr>
        <p:spPr>
          <a:xfrm>
            <a:off x="8724900" y="365125"/>
            <a:ext cx="2628900" cy="5811838"/>
          </a:xfrm>
        </p:spPr>
        <p:txBody>
          <a:bodyPr vert="eaVert"/>
          <a:lstStyle/>
          <a:p>
            <a:r>
              <a:rPr lang="kk-KZ"/>
              <a:t>Тақырып үлгісі</a:t>
            </a:r>
          </a:p>
        </p:txBody>
      </p:sp>
      <p:sp>
        <p:nvSpPr>
          <p:cNvPr id="3" name="Тік мәтін 2"/>
          <p:cNvSpPr>
            <a:spLocks noGrp="1"/>
          </p:cNvSpPr>
          <p:nvPr>
            <p:ph type="body" orient="vert" idx="1"/>
          </p:nvPr>
        </p:nvSpPr>
        <p:spPr>
          <a:xfrm>
            <a:off x="838200" y="365125"/>
            <a:ext cx="7734300" cy="5811838"/>
          </a:xfrm>
        </p:spPr>
        <p:txBody>
          <a:bodyPr vert="eaVert"/>
          <a:lstStyle/>
          <a:p>
            <a:pPr lvl="0"/>
            <a:r>
              <a:rPr lang="kk-KZ"/>
              <a:t>Мәтін үлгісі</a:t>
            </a:r>
          </a:p>
          <a:p>
            <a:pPr lvl="1"/>
            <a:r>
              <a:rPr lang="kk-KZ"/>
              <a:t>Екінші деңгей</a:t>
            </a:r>
          </a:p>
          <a:p>
            <a:pPr lvl="2"/>
            <a:r>
              <a:rPr lang="kk-KZ"/>
              <a:t>Үшінші деңгей</a:t>
            </a:r>
          </a:p>
          <a:p>
            <a:pPr lvl="3"/>
            <a:r>
              <a:rPr lang="kk-KZ"/>
              <a:t>Төртінші деңгей</a:t>
            </a:r>
          </a:p>
          <a:p>
            <a:pPr lvl="4"/>
            <a:r>
              <a:rPr lang="kk-KZ"/>
              <a:t>Бесінші деңгей</a:t>
            </a:r>
          </a:p>
        </p:txBody>
      </p:sp>
      <p:sp>
        <p:nvSpPr>
          <p:cNvPr id="4" name="Күн 3"/>
          <p:cNvSpPr>
            <a:spLocks noGrp="1"/>
          </p:cNvSpPr>
          <p:nvPr>
            <p:ph type="dt" sz="half" idx="10"/>
          </p:nvPr>
        </p:nvSpPr>
        <p:spPr/>
        <p:txBody>
          <a:bodyPr/>
          <a:lstStyle/>
          <a:p>
            <a:fld id="{AC454A18-402B-4DB2-BDB6-E9F45DB82962}" type="datetimeFigureOut">
              <a:rPr lang="kk-KZ" smtClean="0"/>
              <a:t>31.01.2024</a:t>
            </a:fld>
            <a:endParaRPr lang="kk-KZ"/>
          </a:p>
        </p:txBody>
      </p:sp>
      <p:sp>
        <p:nvSpPr>
          <p:cNvPr id="5" name="Төменгі деректеме 4"/>
          <p:cNvSpPr>
            <a:spLocks noGrp="1"/>
          </p:cNvSpPr>
          <p:nvPr>
            <p:ph type="ftr" sz="quarter" idx="11"/>
          </p:nvPr>
        </p:nvSpPr>
        <p:spPr/>
        <p:txBody>
          <a:bodyPr/>
          <a:lstStyle/>
          <a:p>
            <a:endParaRPr lang="kk-KZ"/>
          </a:p>
        </p:txBody>
      </p:sp>
      <p:sp>
        <p:nvSpPr>
          <p:cNvPr id="6" name="Слайд нөмірі 5"/>
          <p:cNvSpPr>
            <a:spLocks noGrp="1"/>
          </p:cNvSpPr>
          <p:nvPr>
            <p:ph type="sldNum" sz="quarter" idx="12"/>
          </p:nvPr>
        </p:nvSpPr>
        <p:spPr/>
        <p:txBody>
          <a:bodyPr/>
          <a:lstStyle/>
          <a:p>
            <a:fld id="{141E361B-97EE-40C2-B7C1-6A54DD14BEDC}" type="slidenum">
              <a:rPr lang="kk-KZ" smtClean="0"/>
              <a:t>‹#›</a:t>
            </a:fld>
            <a:endParaRPr lang="kk-KZ"/>
          </a:p>
        </p:txBody>
      </p:sp>
    </p:spTree>
    <p:extLst>
      <p:ext uri="{BB962C8B-B14F-4D97-AF65-F5344CB8AC3E}">
        <p14:creationId xmlns:p14="http://schemas.microsoft.com/office/powerpoint/2010/main" val="17203615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6072950D-D05D-4CCF-89FE-BA5DE6929EA9}"/>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x-none"/>
          </a:p>
        </p:txBody>
      </p:sp>
      <p:sp>
        <p:nvSpPr>
          <p:cNvPr id="3" name="Подзаголовок 2">
            <a:extLst>
              <a:ext uri="{FF2B5EF4-FFF2-40B4-BE49-F238E27FC236}">
                <a16:creationId xmlns="" xmlns:a16="http://schemas.microsoft.com/office/drawing/2014/main" id="{A28A92AF-44F1-4D2F-9CF9-0D6B425198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x-none"/>
          </a:p>
        </p:txBody>
      </p:sp>
      <p:sp>
        <p:nvSpPr>
          <p:cNvPr id="4" name="Дата 3">
            <a:extLst>
              <a:ext uri="{FF2B5EF4-FFF2-40B4-BE49-F238E27FC236}">
                <a16:creationId xmlns="" xmlns:a16="http://schemas.microsoft.com/office/drawing/2014/main" id="{015FDA45-988E-41E9-8E29-30BDD645B546}"/>
              </a:ext>
            </a:extLst>
          </p:cNvPr>
          <p:cNvSpPr>
            <a:spLocks noGrp="1"/>
          </p:cNvSpPr>
          <p:nvPr>
            <p:ph type="dt" sz="half" idx="10"/>
          </p:nvPr>
        </p:nvSpPr>
        <p:spPr/>
        <p:txBody>
          <a:bodyPr/>
          <a:lstStyle/>
          <a:p>
            <a:fld id="{410BB012-863D-416E-9FDD-6ED57577F3D7}" type="datetimeFigureOut">
              <a:rPr lang="x-none" smtClean="0">
                <a:solidFill>
                  <a:prstClr val="black">
                    <a:tint val="75000"/>
                  </a:prstClr>
                </a:solidFill>
              </a:rPr>
              <a:pPr/>
              <a:t>31.01.2024</a:t>
            </a:fld>
            <a:endParaRPr lang="x-none">
              <a:solidFill>
                <a:prstClr val="black">
                  <a:tint val="75000"/>
                </a:prstClr>
              </a:solidFill>
            </a:endParaRPr>
          </a:p>
        </p:txBody>
      </p:sp>
      <p:sp>
        <p:nvSpPr>
          <p:cNvPr id="5" name="Нижний колонтитул 4">
            <a:extLst>
              <a:ext uri="{FF2B5EF4-FFF2-40B4-BE49-F238E27FC236}">
                <a16:creationId xmlns="" xmlns:a16="http://schemas.microsoft.com/office/drawing/2014/main" id="{657AA134-2EC4-4E42-BAD6-EE6708D035E1}"/>
              </a:ext>
            </a:extLst>
          </p:cNvPr>
          <p:cNvSpPr>
            <a:spLocks noGrp="1"/>
          </p:cNvSpPr>
          <p:nvPr>
            <p:ph type="ftr" sz="quarter" idx="11"/>
          </p:nvPr>
        </p:nvSpPr>
        <p:spPr/>
        <p:txBody>
          <a:bodyPr/>
          <a:lstStyle/>
          <a:p>
            <a:endParaRPr lang="x-none">
              <a:solidFill>
                <a:prstClr val="black">
                  <a:tint val="75000"/>
                </a:prstClr>
              </a:solidFill>
            </a:endParaRPr>
          </a:p>
        </p:txBody>
      </p:sp>
      <p:sp>
        <p:nvSpPr>
          <p:cNvPr id="6" name="Номер слайда 5">
            <a:extLst>
              <a:ext uri="{FF2B5EF4-FFF2-40B4-BE49-F238E27FC236}">
                <a16:creationId xmlns="" xmlns:a16="http://schemas.microsoft.com/office/drawing/2014/main" id="{53A3BA8F-1A89-4833-9369-93E4205126E0}"/>
              </a:ext>
            </a:extLst>
          </p:cNvPr>
          <p:cNvSpPr>
            <a:spLocks noGrp="1"/>
          </p:cNvSpPr>
          <p:nvPr>
            <p:ph type="sldNum" sz="quarter" idx="12"/>
          </p:nvPr>
        </p:nvSpPr>
        <p:spPr/>
        <p:txBody>
          <a:bodyPr/>
          <a:lstStyle/>
          <a:p>
            <a:fld id="{5DD09AA6-336D-4628-A7AB-9439BD4AD797}" type="slidenum">
              <a:rPr lang="x-none" smtClean="0">
                <a:solidFill>
                  <a:prstClr val="black">
                    <a:tint val="75000"/>
                  </a:prstClr>
                </a:solidFill>
              </a:rPr>
              <a:pPr/>
              <a:t>‹#›</a:t>
            </a:fld>
            <a:endParaRPr lang="x-none">
              <a:solidFill>
                <a:prstClr val="black">
                  <a:tint val="75000"/>
                </a:prstClr>
              </a:solidFill>
            </a:endParaRPr>
          </a:p>
        </p:txBody>
      </p:sp>
    </p:spTree>
    <p:extLst>
      <p:ext uri="{BB962C8B-B14F-4D97-AF65-F5344CB8AC3E}">
        <p14:creationId xmlns:p14="http://schemas.microsoft.com/office/powerpoint/2010/main" val="27804453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8A1D99C6-3B3F-4F88-BD7C-2E1089AD328D}"/>
              </a:ext>
            </a:extLst>
          </p:cNvPr>
          <p:cNvSpPr>
            <a:spLocks noGrp="1"/>
          </p:cNvSpPr>
          <p:nvPr>
            <p:ph type="title"/>
          </p:nvPr>
        </p:nvSpPr>
        <p:spPr/>
        <p:txBody>
          <a:bodyPr/>
          <a:lstStyle/>
          <a:p>
            <a:r>
              <a:rPr lang="ru-RU"/>
              <a:t>Образец заголовка</a:t>
            </a:r>
            <a:endParaRPr lang="x-none"/>
          </a:p>
        </p:txBody>
      </p:sp>
      <p:sp>
        <p:nvSpPr>
          <p:cNvPr id="3" name="Объект 2">
            <a:extLst>
              <a:ext uri="{FF2B5EF4-FFF2-40B4-BE49-F238E27FC236}">
                <a16:creationId xmlns="" xmlns:a16="http://schemas.microsoft.com/office/drawing/2014/main" id="{67829377-7732-4E23-93C6-29B4233E87C1}"/>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4" name="Дата 3">
            <a:extLst>
              <a:ext uri="{FF2B5EF4-FFF2-40B4-BE49-F238E27FC236}">
                <a16:creationId xmlns="" xmlns:a16="http://schemas.microsoft.com/office/drawing/2014/main" id="{C8D93FA8-B29C-4F37-BA68-39A1980B1ADD}"/>
              </a:ext>
            </a:extLst>
          </p:cNvPr>
          <p:cNvSpPr>
            <a:spLocks noGrp="1"/>
          </p:cNvSpPr>
          <p:nvPr>
            <p:ph type="dt" sz="half" idx="10"/>
          </p:nvPr>
        </p:nvSpPr>
        <p:spPr/>
        <p:txBody>
          <a:bodyPr/>
          <a:lstStyle/>
          <a:p>
            <a:fld id="{410BB012-863D-416E-9FDD-6ED57577F3D7}" type="datetimeFigureOut">
              <a:rPr lang="x-none" smtClean="0">
                <a:solidFill>
                  <a:prstClr val="black">
                    <a:tint val="75000"/>
                  </a:prstClr>
                </a:solidFill>
              </a:rPr>
              <a:pPr/>
              <a:t>31.01.2024</a:t>
            </a:fld>
            <a:endParaRPr lang="x-none">
              <a:solidFill>
                <a:prstClr val="black">
                  <a:tint val="75000"/>
                </a:prstClr>
              </a:solidFill>
            </a:endParaRPr>
          </a:p>
        </p:txBody>
      </p:sp>
      <p:sp>
        <p:nvSpPr>
          <p:cNvPr id="5" name="Нижний колонтитул 4">
            <a:extLst>
              <a:ext uri="{FF2B5EF4-FFF2-40B4-BE49-F238E27FC236}">
                <a16:creationId xmlns="" xmlns:a16="http://schemas.microsoft.com/office/drawing/2014/main" id="{27BA64C3-4F7C-4573-868E-78939D94D82F}"/>
              </a:ext>
            </a:extLst>
          </p:cNvPr>
          <p:cNvSpPr>
            <a:spLocks noGrp="1"/>
          </p:cNvSpPr>
          <p:nvPr>
            <p:ph type="ftr" sz="quarter" idx="11"/>
          </p:nvPr>
        </p:nvSpPr>
        <p:spPr/>
        <p:txBody>
          <a:bodyPr/>
          <a:lstStyle/>
          <a:p>
            <a:endParaRPr lang="x-none">
              <a:solidFill>
                <a:prstClr val="black">
                  <a:tint val="75000"/>
                </a:prstClr>
              </a:solidFill>
            </a:endParaRPr>
          </a:p>
        </p:txBody>
      </p:sp>
      <p:sp>
        <p:nvSpPr>
          <p:cNvPr id="6" name="Номер слайда 5">
            <a:extLst>
              <a:ext uri="{FF2B5EF4-FFF2-40B4-BE49-F238E27FC236}">
                <a16:creationId xmlns="" xmlns:a16="http://schemas.microsoft.com/office/drawing/2014/main" id="{516F5A7F-10C7-4396-B4BC-72C52E4E49C3}"/>
              </a:ext>
            </a:extLst>
          </p:cNvPr>
          <p:cNvSpPr>
            <a:spLocks noGrp="1"/>
          </p:cNvSpPr>
          <p:nvPr>
            <p:ph type="sldNum" sz="quarter" idx="12"/>
          </p:nvPr>
        </p:nvSpPr>
        <p:spPr/>
        <p:txBody>
          <a:bodyPr/>
          <a:lstStyle/>
          <a:p>
            <a:fld id="{5DD09AA6-336D-4628-A7AB-9439BD4AD797}" type="slidenum">
              <a:rPr lang="x-none" smtClean="0">
                <a:solidFill>
                  <a:prstClr val="black">
                    <a:tint val="75000"/>
                  </a:prstClr>
                </a:solidFill>
              </a:rPr>
              <a:pPr/>
              <a:t>‹#›</a:t>
            </a:fld>
            <a:endParaRPr lang="x-none">
              <a:solidFill>
                <a:prstClr val="black">
                  <a:tint val="75000"/>
                </a:prstClr>
              </a:solidFill>
            </a:endParaRPr>
          </a:p>
        </p:txBody>
      </p:sp>
    </p:spTree>
    <p:extLst>
      <p:ext uri="{BB962C8B-B14F-4D97-AF65-F5344CB8AC3E}">
        <p14:creationId xmlns:p14="http://schemas.microsoft.com/office/powerpoint/2010/main" val="18554797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0DE83E10-2EC5-49FA-A977-3358FA7EAA02}"/>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x-none"/>
          </a:p>
        </p:txBody>
      </p:sp>
      <p:sp>
        <p:nvSpPr>
          <p:cNvPr id="3" name="Текст 2">
            <a:extLst>
              <a:ext uri="{FF2B5EF4-FFF2-40B4-BE49-F238E27FC236}">
                <a16:creationId xmlns="" xmlns:a16="http://schemas.microsoft.com/office/drawing/2014/main" id="{3FDEEC67-6B72-458F-9B3D-F32C7F1D11E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 xmlns:a16="http://schemas.microsoft.com/office/drawing/2014/main" id="{BDEEFF38-E77E-418C-AE31-538BD8A3D488}"/>
              </a:ext>
            </a:extLst>
          </p:cNvPr>
          <p:cNvSpPr>
            <a:spLocks noGrp="1"/>
          </p:cNvSpPr>
          <p:nvPr>
            <p:ph type="dt" sz="half" idx="10"/>
          </p:nvPr>
        </p:nvSpPr>
        <p:spPr/>
        <p:txBody>
          <a:bodyPr/>
          <a:lstStyle/>
          <a:p>
            <a:fld id="{410BB012-863D-416E-9FDD-6ED57577F3D7}" type="datetimeFigureOut">
              <a:rPr lang="x-none" smtClean="0">
                <a:solidFill>
                  <a:prstClr val="black">
                    <a:tint val="75000"/>
                  </a:prstClr>
                </a:solidFill>
              </a:rPr>
              <a:pPr/>
              <a:t>31.01.2024</a:t>
            </a:fld>
            <a:endParaRPr lang="x-none">
              <a:solidFill>
                <a:prstClr val="black">
                  <a:tint val="75000"/>
                </a:prstClr>
              </a:solidFill>
            </a:endParaRPr>
          </a:p>
        </p:txBody>
      </p:sp>
      <p:sp>
        <p:nvSpPr>
          <p:cNvPr id="5" name="Нижний колонтитул 4">
            <a:extLst>
              <a:ext uri="{FF2B5EF4-FFF2-40B4-BE49-F238E27FC236}">
                <a16:creationId xmlns="" xmlns:a16="http://schemas.microsoft.com/office/drawing/2014/main" id="{7D4546AD-11C9-41EF-A5EA-118EA4540295}"/>
              </a:ext>
            </a:extLst>
          </p:cNvPr>
          <p:cNvSpPr>
            <a:spLocks noGrp="1"/>
          </p:cNvSpPr>
          <p:nvPr>
            <p:ph type="ftr" sz="quarter" idx="11"/>
          </p:nvPr>
        </p:nvSpPr>
        <p:spPr/>
        <p:txBody>
          <a:bodyPr/>
          <a:lstStyle/>
          <a:p>
            <a:endParaRPr lang="x-none">
              <a:solidFill>
                <a:prstClr val="black">
                  <a:tint val="75000"/>
                </a:prstClr>
              </a:solidFill>
            </a:endParaRPr>
          </a:p>
        </p:txBody>
      </p:sp>
      <p:sp>
        <p:nvSpPr>
          <p:cNvPr id="6" name="Номер слайда 5">
            <a:extLst>
              <a:ext uri="{FF2B5EF4-FFF2-40B4-BE49-F238E27FC236}">
                <a16:creationId xmlns="" xmlns:a16="http://schemas.microsoft.com/office/drawing/2014/main" id="{6B293F11-8A95-40C5-A985-A092DAB5EB21}"/>
              </a:ext>
            </a:extLst>
          </p:cNvPr>
          <p:cNvSpPr>
            <a:spLocks noGrp="1"/>
          </p:cNvSpPr>
          <p:nvPr>
            <p:ph type="sldNum" sz="quarter" idx="12"/>
          </p:nvPr>
        </p:nvSpPr>
        <p:spPr/>
        <p:txBody>
          <a:bodyPr/>
          <a:lstStyle/>
          <a:p>
            <a:fld id="{5DD09AA6-336D-4628-A7AB-9439BD4AD797}" type="slidenum">
              <a:rPr lang="x-none" smtClean="0">
                <a:solidFill>
                  <a:prstClr val="black">
                    <a:tint val="75000"/>
                  </a:prstClr>
                </a:solidFill>
              </a:rPr>
              <a:pPr/>
              <a:t>‹#›</a:t>
            </a:fld>
            <a:endParaRPr lang="x-none">
              <a:solidFill>
                <a:prstClr val="black">
                  <a:tint val="75000"/>
                </a:prstClr>
              </a:solidFill>
            </a:endParaRPr>
          </a:p>
        </p:txBody>
      </p:sp>
    </p:spTree>
    <p:extLst>
      <p:ext uri="{BB962C8B-B14F-4D97-AF65-F5344CB8AC3E}">
        <p14:creationId xmlns:p14="http://schemas.microsoft.com/office/powerpoint/2010/main" val="5550755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096825DF-9B48-4D74-9A5B-B0CF78A2B394}"/>
              </a:ext>
            </a:extLst>
          </p:cNvPr>
          <p:cNvSpPr>
            <a:spLocks noGrp="1"/>
          </p:cNvSpPr>
          <p:nvPr>
            <p:ph type="title"/>
          </p:nvPr>
        </p:nvSpPr>
        <p:spPr/>
        <p:txBody>
          <a:bodyPr/>
          <a:lstStyle/>
          <a:p>
            <a:r>
              <a:rPr lang="ru-RU"/>
              <a:t>Образец заголовка</a:t>
            </a:r>
            <a:endParaRPr lang="x-none"/>
          </a:p>
        </p:txBody>
      </p:sp>
      <p:sp>
        <p:nvSpPr>
          <p:cNvPr id="3" name="Объект 2">
            <a:extLst>
              <a:ext uri="{FF2B5EF4-FFF2-40B4-BE49-F238E27FC236}">
                <a16:creationId xmlns="" xmlns:a16="http://schemas.microsoft.com/office/drawing/2014/main" id="{78271E5F-BED4-488D-BD17-2E40050EE89F}"/>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4" name="Объект 3">
            <a:extLst>
              <a:ext uri="{FF2B5EF4-FFF2-40B4-BE49-F238E27FC236}">
                <a16:creationId xmlns="" xmlns:a16="http://schemas.microsoft.com/office/drawing/2014/main" id="{BB83DE7E-C1F7-4BFB-841F-22E6B2E7D799}"/>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5" name="Дата 4">
            <a:extLst>
              <a:ext uri="{FF2B5EF4-FFF2-40B4-BE49-F238E27FC236}">
                <a16:creationId xmlns="" xmlns:a16="http://schemas.microsoft.com/office/drawing/2014/main" id="{1A38C6D6-B2E5-4BF0-9E84-B48D8EDBB980}"/>
              </a:ext>
            </a:extLst>
          </p:cNvPr>
          <p:cNvSpPr>
            <a:spLocks noGrp="1"/>
          </p:cNvSpPr>
          <p:nvPr>
            <p:ph type="dt" sz="half" idx="10"/>
          </p:nvPr>
        </p:nvSpPr>
        <p:spPr/>
        <p:txBody>
          <a:bodyPr/>
          <a:lstStyle/>
          <a:p>
            <a:fld id="{410BB012-863D-416E-9FDD-6ED57577F3D7}" type="datetimeFigureOut">
              <a:rPr lang="x-none" smtClean="0">
                <a:solidFill>
                  <a:prstClr val="black">
                    <a:tint val="75000"/>
                  </a:prstClr>
                </a:solidFill>
              </a:rPr>
              <a:pPr/>
              <a:t>31.01.2024</a:t>
            </a:fld>
            <a:endParaRPr lang="x-none">
              <a:solidFill>
                <a:prstClr val="black">
                  <a:tint val="75000"/>
                </a:prstClr>
              </a:solidFill>
            </a:endParaRPr>
          </a:p>
        </p:txBody>
      </p:sp>
      <p:sp>
        <p:nvSpPr>
          <p:cNvPr id="6" name="Нижний колонтитул 5">
            <a:extLst>
              <a:ext uri="{FF2B5EF4-FFF2-40B4-BE49-F238E27FC236}">
                <a16:creationId xmlns="" xmlns:a16="http://schemas.microsoft.com/office/drawing/2014/main" id="{31C34150-FB9F-41EA-B849-A8CC87ABF91F}"/>
              </a:ext>
            </a:extLst>
          </p:cNvPr>
          <p:cNvSpPr>
            <a:spLocks noGrp="1"/>
          </p:cNvSpPr>
          <p:nvPr>
            <p:ph type="ftr" sz="quarter" idx="11"/>
          </p:nvPr>
        </p:nvSpPr>
        <p:spPr/>
        <p:txBody>
          <a:bodyPr/>
          <a:lstStyle/>
          <a:p>
            <a:endParaRPr lang="x-none">
              <a:solidFill>
                <a:prstClr val="black">
                  <a:tint val="75000"/>
                </a:prstClr>
              </a:solidFill>
            </a:endParaRPr>
          </a:p>
        </p:txBody>
      </p:sp>
      <p:sp>
        <p:nvSpPr>
          <p:cNvPr id="7" name="Номер слайда 6">
            <a:extLst>
              <a:ext uri="{FF2B5EF4-FFF2-40B4-BE49-F238E27FC236}">
                <a16:creationId xmlns="" xmlns:a16="http://schemas.microsoft.com/office/drawing/2014/main" id="{1CB610C5-B0AE-4B5C-BAFB-A0AD80A7E9A7}"/>
              </a:ext>
            </a:extLst>
          </p:cNvPr>
          <p:cNvSpPr>
            <a:spLocks noGrp="1"/>
          </p:cNvSpPr>
          <p:nvPr>
            <p:ph type="sldNum" sz="quarter" idx="12"/>
          </p:nvPr>
        </p:nvSpPr>
        <p:spPr/>
        <p:txBody>
          <a:bodyPr/>
          <a:lstStyle/>
          <a:p>
            <a:fld id="{5DD09AA6-336D-4628-A7AB-9439BD4AD797}" type="slidenum">
              <a:rPr lang="x-none" smtClean="0">
                <a:solidFill>
                  <a:prstClr val="black">
                    <a:tint val="75000"/>
                  </a:prstClr>
                </a:solidFill>
              </a:rPr>
              <a:pPr/>
              <a:t>‹#›</a:t>
            </a:fld>
            <a:endParaRPr lang="x-none">
              <a:solidFill>
                <a:prstClr val="black">
                  <a:tint val="75000"/>
                </a:prstClr>
              </a:solidFill>
            </a:endParaRPr>
          </a:p>
        </p:txBody>
      </p:sp>
    </p:spTree>
    <p:extLst>
      <p:ext uri="{BB962C8B-B14F-4D97-AF65-F5344CB8AC3E}">
        <p14:creationId xmlns:p14="http://schemas.microsoft.com/office/powerpoint/2010/main" val="36964796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633059E1-C4A3-4DAD-B141-9D4C4DE0D8E8}"/>
              </a:ext>
            </a:extLst>
          </p:cNvPr>
          <p:cNvSpPr>
            <a:spLocks noGrp="1"/>
          </p:cNvSpPr>
          <p:nvPr>
            <p:ph type="title"/>
          </p:nvPr>
        </p:nvSpPr>
        <p:spPr>
          <a:xfrm>
            <a:off x="839788" y="365125"/>
            <a:ext cx="10515600" cy="1325563"/>
          </a:xfrm>
        </p:spPr>
        <p:txBody>
          <a:bodyPr/>
          <a:lstStyle/>
          <a:p>
            <a:r>
              <a:rPr lang="ru-RU"/>
              <a:t>Образец заголовка</a:t>
            </a:r>
            <a:endParaRPr lang="x-none"/>
          </a:p>
        </p:txBody>
      </p:sp>
      <p:sp>
        <p:nvSpPr>
          <p:cNvPr id="3" name="Текст 2">
            <a:extLst>
              <a:ext uri="{FF2B5EF4-FFF2-40B4-BE49-F238E27FC236}">
                <a16:creationId xmlns="" xmlns:a16="http://schemas.microsoft.com/office/drawing/2014/main" id="{15D24EF6-C33B-42FA-A379-B02B92492FD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 xmlns:a16="http://schemas.microsoft.com/office/drawing/2014/main" id="{BA899A37-231D-408C-BA3F-C71059376828}"/>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5" name="Текст 4">
            <a:extLst>
              <a:ext uri="{FF2B5EF4-FFF2-40B4-BE49-F238E27FC236}">
                <a16:creationId xmlns="" xmlns:a16="http://schemas.microsoft.com/office/drawing/2014/main" id="{C4F848C2-7A64-4508-B441-E220C20E3B5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 xmlns:a16="http://schemas.microsoft.com/office/drawing/2014/main" id="{54501ED3-E2A7-4A89-A639-9C84DFACD2B5}"/>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7" name="Дата 6">
            <a:extLst>
              <a:ext uri="{FF2B5EF4-FFF2-40B4-BE49-F238E27FC236}">
                <a16:creationId xmlns="" xmlns:a16="http://schemas.microsoft.com/office/drawing/2014/main" id="{C230C413-5EA3-422C-AD9D-265A0DE40A40}"/>
              </a:ext>
            </a:extLst>
          </p:cNvPr>
          <p:cNvSpPr>
            <a:spLocks noGrp="1"/>
          </p:cNvSpPr>
          <p:nvPr>
            <p:ph type="dt" sz="half" idx="10"/>
          </p:nvPr>
        </p:nvSpPr>
        <p:spPr/>
        <p:txBody>
          <a:bodyPr/>
          <a:lstStyle/>
          <a:p>
            <a:fld id="{410BB012-863D-416E-9FDD-6ED57577F3D7}" type="datetimeFigureOut">
              <a:rPr lang="x-none" smtClean="0">
                <a:solidFill>
                  <a:prstClr val="black">
                    <a:tint val="75000"/>
                  </a:prstClr>
                </a:solidFill>
              </a:rPr>
              <a:pPr/>
              <a:t>31.01.2024</a:t>
            </a:fld>
            <a:endParaRPr lang="x-none">
              <a:solidFill>
                <a:prstClr val="black">
                  <a:tint val="75000"/>
                </a:prstClr>
              </a:solidFill>
            </a:endParaRPr>
          </a:p>
        </p:txBody>
      </p:sp>
      <p:sp>
        <p:nvSpPr>
          <p:cNvPr id="8" name="Нижний колонтитул 7">
            <a:extLst>
              <a:ext uri="{FF2B5EF4-FFF2-40B4-BE49-F238E27FC236}">
                <a16:creationId xmlns="" xmlns:a16="http://schemas.microsoft.com/office/drawing/2014/main" id="{4D4839DF-D0D0-4867-8247-9BA32332FA35}"/>
              </a:ext>
            </a:extLst>
          </p:cNvPr>
          <p:cNvSpPr>
            <a:spLocks noGrp="1"/>
          </p:cNvSpPr>
          <p:nvPr>
            <p:ph type="ftr" sz="quarter" idx="11"/>
          </p:nvPr>
        </p:nvSpPr>
        <p:spPr/>
        <p:txBody>
          <a:bodyPr/>
          <a:lstStyle/>
          <a:p>
            <a:endParaRPr lang="x-none">
              <a:solidFill>
                <a:prstClr val="black">
                  <a:tint val="75000"/>
                </a:prstClr>
              </a:solidFill>
            </a:endParaRPr>
          </a:p>
        </p:txBody>
      </p:sp>
      <p:sp>
        <p:nvSpPr>
          <p:cNvPr id="9" name="Номер слайда 8">
            <a:extLst>
              <a:ext uri="{FF2B5EF4-FFF2-40B4-BE49-F238E27FC236}">
                <a16:creationId xmlns="" xmlns:a16="http://schemas.microsoft.com/office/drawing/2014/main" id="{52749BBF-CD30-4DB6-B4B8-6BFA7BD95D4A}"/>
              </a:ext>
            </a:extLst>
          </p:cNvPr>
          <p:cNvSpPr>
            <a:spLocks noGrp="1"/>
          </p:cNvSpPr>
          <p:nvPr>
            <p:ph type="sldNum" sz="quarter" idx="12"/>
          </p:nvPr>
        </p:nvSpPr>
        <p:spPr/>
        <p:txBody>
          <a:bodyPr/>
          <a:lstStyle/>
          <a:p>
            <a:fld id="{5DD09AA6-336D-4628-A7AB-9439BD4AD797}" type="slidenum">
              <a:rPr lang="x-none" smtClean="0">
                <a:solidFill>
                  <a:prstClr val="black">
                    <a:tint val="75000"/>
                  </a:prstClr>
                </a:solidFill>
              </a:rPr>
              <a:pPr/>
              <a:t>‹#›</a:t>
            </a:fld>
            <a:endParaRPr lang="x-none">
              <a:solidFill>
                <a:prstClr val="black">
                  <a:tint val="75000"/>
                </a:prstClr>
              </a:solidFill>
            </a:endParaRPr>
          </a:p>
        </p:txBody>
      </p:sp>
    </p:spTree>
    <p:extLst>
      <p:ext uri="{BB962C8B-B14F-4D97-AF65-F5344CB8AC3E}">
        <p14:creationId xmlns:p14="http://schemas.microsoft.com/office/powerpoint/2010/main" val="34729833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0FA9EBC0-7090-452E-9F70-88554AE9A795}"/>
              </a:ext>
            </a:extLst>
          </p:cNvPr>
          <p:cNvSpPr>
            <a:spLocks noGrp="1"/>
          </p:cNvSpPr>
          <p:nvPr>
            <p:ph type="title"/>
          </p:nvPr>
        </p:nvSpPr>
        <p:spPr/>
        <p:txBody>
          <a:bodyPr/>
          <a:lstStyle/>
          <a:p>
            <a:r>
              <a:rPr lang="ru-RU"/>
              <a:t>Образец заголовка</a:t>
            </a:r>
            <a:endParaRPr lang="x-none"/>
          </a:p>
        </p:txBody>
      </p:sp>
      <p:sp>
        <p:nvSpPr>
          <p:cNvPr id="3" name="Дата 2">
            <a:extLst>
              <a:ext uri="{FF2B5EF4-FFF2-40B4-BE49-F238E27FC236}">
                <a16:creationId xmlns="" xmlns:a16="http://schemas.microsoft.com/office/drawing/2014/main" id="{90E621A8-58BC-4286-988C-14E087DB04C0}"/>
              </a:ext>
            </a:extLst>
          </p:cNvPr>
          <p:cNvSpPr>
            <a:spLocks noGrp="1"/>
          </p:cNvSpPr>
          <p:nvPr>
            <p:ph type="dt" sz="half" idx="10"/>
          </p:nvPr>
        </p:nvSpPr>
        <p:spPr/>
        <p:txBody>
          <a:bodyPr/>
          <a:lstStyle/>
          <a:p>
            <a:fld id="{410BB012-863D-416E-9FDD-6ED57577F3D7}" type="datetimeFigureOut">
              <a:rPr lang="x-none" smtClean="0">
                <a:solidFill>
                  <a:prstClr val="black">
                    <a:tint val="75000"/>
                  </a:prstClr>
                </a:solidFill>
              </a:rPr>
              <a:pPr/>
              <a:t>31.01.2024</a:t>
            </a:fld>
            <a:endParaRPr lang="x-none">
              <a:solidFill>
                <a:prstClr val="black">
                  <a:tint val="75000"/>
                </a:prstClr>
              </a:solidFill>
            </a:endParaRPr>
          </a:p>
        </p:txBody>
      </p:sp>
      <p:sp>
        <p:nvSpPr>
          <p:cNvPr id="4" name="Нижний колонтитул 3">
            <a:extLst>
              <a:ext uri="{FF2B5EF4-FFF2-40B4-BE49-F238E27FC236}">
                <a16:creationId xmlns="" xmlns:a16="http://schemas.microsoft.com/office/drawing/2014/main" id="{21749DA6-606C-4B66-8F65-31CB932FB533}"/>
              </a:ext>
            </a:extLst>
          </p:cNvPr>
          <p:cNvSpPr>
            <a:spLocks noGrp="1"/>
          </p:cNvSpPr>
          <p:nvPr>
            <p:ph type="ftr" sz="quarter" idx="11"/>
          </p:nvPr>
        </p:nvSpPr>
        <p:spPr/>
        <p:txBody>
          <a:bodyPr/>
          <a:lstStyle/>
          <a:p>
            <a:endParaRPr lang="x-none">
              <a:solidFill>
                <a:prstClr val="black">
                  <a:tint val="75000"/>
                </a:prstClr>
              </a:solidFill>
            </a:endParaRPr>
          </a:p>
        </p:txBody>
      </p:sp>
      <p:sp>
        <p:nvSpPr>
          <p:cNvPr id="5" name="Номер слайда 4">
            <a:extLst>
              <a:ext uri="{FF2B5EF4-FFF2-40B4-BE49-F238E27FC236}">
                <a16:creationId xmlns="" xmlns:a16="http://schemas.microsoft.com/office/drawing/2014/main" id="{8F69D6BA-18B2-41A5-AB34-D296D2802F42}"/>
              </a:ext>
            </a:extLst>
          </p:cNvPr>
          <p:cNvSpPr>
            <a:spLocks noGrp="1"/>
          </p:cNvSpPr>
          <p:nvPr>
            <p:ph type="sldNum" sz="quarter" idx="12"/>
          </p:nvPr>
        </p:nvSpPr>
        <p:spPr/>
        <p:txBody>
          <a:bodyPr/>
          <a:lstStyle/>
          <a:p>
            <a:fld id="{5DD09AA6-336D-4628-A7AB-9439BD4AD797}" type="slidenum">
              <a:rPr lang="x-none" smtClean="0">
                <a:solidFill>
                  <a:prstClr val="black">
                    <a:tint val="75000"/>
                  </a:prstClr>
                </a:solidFill>
              </a:rPr>
              <a:pPr/>
              <a:t>‹#›</a:t>
            </a:fld>
            <a:endParaRPr lang="x-none">
              <a:solidFill>
                <a:prstClr val="black">
                  <a:tint val="75000"/>
                </a:prstClr>
              </a:solidFill>
            </a:endParaRPr>
          </a:p>
        </p:txBody>
      </p:sp>
    </p:spTree>
    <p:extLst>
      <p:ext uri="{BB962C8B-B14F-4D97-AF65-F5344CB8AC3E}">
        <p14:creationId xmlns:p14="http://schemas.microsoft.com/office/powerpoint/2010/main" val="21727580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 xmlns:a16="http://schemas.microsoft.com/office/drawing/2014/main" id="{773B67C2-A75D-4B67-B43E-264B16314690}"/>
              </a:ext>
            </a:extLst>
          </p:cNvPr>
          <p:cNvSpPr>
            <a:spLocks noGrp="1"/>
          </p:cNvSpPr>
          <p:nvPr>
            <p:ph type="dt" sz="half" idx="10"/>
          </p:nvPr>
        </p:nvSpPr>
        <p:spPr/>
        <p:txBody>
          <a:bodyPr/>
          <a:lstStyle/>
          <a:p>
            <a:fld id="{410BB012-863D-416E-9FDD-6ED57577F3D7}" type="datetimeFigureOut">
              <a:rPr lang="x-none" smtClean="0">
                <a:solidFill>
                  <a:prstClr val="black">
                    <a:tint val="75000"/>
                  </a:prstClr>
                </a:solidFill>
              </a:rPr>
              <a:pPr/>
              <a:t>31.01.2024</a:t>
            </a:fld>
            <a:endParaRPr lang="x-none">
              <a:solidFill>
                <a:prstClr val="black">
                  <a:tint val="75000"/>
                </a:prstClr>
              </a:solidFill>
            </a:endParaRPr>
          </a:p>
        </p:txBody>
      </p:sp>
      <p:sp>
        <p:nvSpPr>
          <p:cNvPr id="3" name="Нижний колонтитул 2">
            <a:extLst>
              <a:ext uri="{FF2B5EF4-FFF2-40B4-BE49-F238E27FC236}">
                <a16:creationId xmlns="" xmlns:a16="http://schemas.microsoft.com/office/drawing/2014/main" id="{970C82BC-D5B8-4726-ABBF-D1F29334AFD1}"/>
              </a:ext>
            </a:extLst>
          </p:cNvPr>
          <p:cNvSpPr>
            <a:spLocks noGrp="1"/>
          </p:cNvSpPr>
          <p:nvPr>
            <p:ph type="ftr" sz="quarter" idx="11"/>
          </p:nvPr>
        </p:nvSpPr>
        <p:spPr/>
        <p:txBody>
          <a:bodyPr/>
          <a:lstStyle/>
          <a:p>
            <a:endParaRPr lang="x-none">
              <a:solidFill>
                <a:prstClr val="black">
                  <a:tint val="75000"/>
                </a:prstClr>
              </a:solidFill>
            </a:endParaRPr>
          </a:p>
        </p:txBody>
      </p:sp>
      <p:sp>
        <p:nvSpPr>
          <p:cNvPr id="4" name="Номер слайда 3">
            <a:extLst>
              <a:ext uri="{FF2B5EF4-FFF2-40B4-BE49-F238E27FC236}">
                <a16:creationId xmlns="" xmlns:a16="http://schemas.microsoft.com/office/drawing/2014/main" id="{935D8DC8-FE68-491C-B9D5-7F9826E2E8AC}"/>
              </a:ext>
            </a:extLst>
          </p:cNvPr>
          <p:cNvSpPr>
            <a:spLocks noGrp="1"/>
          </p:cNvSpPr>
          <p:nvPr>
            <p:ph type="sldNum" sz="quarter" idx="12"/>
          </p:nvPr>
        </p:nvSpPr>
        <p:spPr/>
        <p:txBody>
          <a:bodyPr/>
          <a:lstStyle/>
          <a:p>
            <a:fld id="{5DD09AA6-336D-4628-A7AB-9439BD4AD797}" type="slidenum">
              <a:rPr lang="x-none" smtClean="0">
                <a:solidFill>
                  <a:prstClr val="black">
                    <a:tint val="75000"/>
                  </a:prstClr>
                </a:solidFill>
              </a:rPr>
              <a:pPr/>
              <a:t>‹#›</a:t>
            </a:fld>
            <a:endParaRPr lang="x-none">
              <a:solidFill>
                <a:prstClr val="black">
                  <a:tint val="75000"/>
                </a:prstClr>
              </a:solidFill>
            </a:endParaRPr>
          </a:p>
        </p:txBody>
      </p:sp>
    </p:spTree>
    <p:extLst>
      <p:ext uri="{BB962C8B-B14F-4D97-AF65-F5344CB8AC3E}">
        <p14:creationId xmlns:p14="http://schemas.microsoft.com/office/powerpoint/2010/main" val="25514861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65691665-0FEA-49EB-AF08-E61CFEB42D7B}"/>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x-none"/>
          </a:p>
        </p:txBody>
      </p:sp>
      <p:sp>
        <p:nvSpPr>
          <p:cNvPr id="3" name="Объект 2">
            <a:extLst>
              <a:ext uri="{FF2B5EF4-FFF2-40B4-BE49-F238E27FC236}">
                <a16:creationId xmlns="" xmlns:a16="http://schemas.microsoft.com/office/drawing/2014/main" id="{9ECE130A-E35F-4930-AA0C-1F6192E06EE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4" name="Текст 3">
            <a:extLst>
              <a:ext uri="{FF2B5EF4-FFF2-40B4-BE49-F238E27FC236}">
                <a16:creationId xmlns="" xmlns:a16="http://schemas.microsoft.com/office/drawing/2014/main" id="{6A888636-7763-46C7-A694-ECB7EF8EF1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 xmlns:a16="http://schemas.microsoft.com/office/drawing/2014/main" id="{AEB199C7-75B6-4E10-9A6A-ABE3C7B689ED}"/>
              </a:ext>
            </a:extLst>
          </p:cNvPr>
          <p:cNvSpPr>
            <a:spLocks noGrp="1"/>
          </p:cNvSpPr>
          <p:nvPr>
            <p:ph type="dt" sz="half" idx="10"/>
          </p:nvPr>
        </p:nvSpPr>
        <p:spPr/>
        <p:txBody>
          <a:bodyPr/>
          <a:lstStyle/>
          <a:p>
            <a:fld id="{410BB012-863D-416E-9FDD-6ED57577F3D7}" type="datetimeFigureOut">
              <a:rPr lang="x-none" smtClean="0">
                <a:solidFill>
                  <a:prstClr val="black">
                    <a:tint val="75000"/>
                  </a:prstClr>
                </a:solidFill>
              </a:rPr>
              <a:pPr/>
              <a:t>31.01.2024</a:t>
            </a:fld>
            <a:endParaRPr lang="x-none">
              <a:solidFill>
                <a:prstClr val="black">
                  <a:tint val="75000"/>
                </a:prstClr>
              </a:solidFill>
            </a:endParaRPr>
          </a:p>
        </p:txBody>
      </p:sp>
      <p:sp>
        <p:nvSpPr>
          <p:cNvPr id="6" name="Нижний колонтитул 5">
            <a:extLst>
              <a:ext uri="{FF2B5EF4-FFF2-40B4-BE49-F238E27FC236}">
                <a16:creationId xmlns="" xmlns:a16="http://schemas.microsoft.com/office/drawing/2014/main" id="{988285D8-B3BD-4F17-BE39-5B66F7DCCE3E}"/>
              </a:ext>
            </a:extLst>
          </p:cNvPr>
          <p:cNvSpPr>
            <a:spLocks noGrp="1"/>
          </p:cNvSpPr>
          <p:nvPr>
            <p:ph type="ftr" sz="quarter" idx="11"/>
          </p:nvPr>
        </p:nvSpPr>
        <p:spPr/>
        <p:txBody>
          <a:bodyPr/>
          <a:lstStyle/>
          <a:p>
            <a:endParaRPr lang="x-none">
              <a:solidFill>
                <a:prstClr val="black">
                  <a:tint val="75000"/>
                </a:prstClr>
              </a:solidFill>
            </a:endParaRPr>
          </a:p>
        </p:txBody>
      </p:sp>
      <p:sp>
        <p:nvSpPr>
          <p:cNvPr id="7" name="Номер слайда 6">
            <a:extLst>
              <a:ext uri="{FF2B5EF4-FFF2-40B4-BE49-F238E27FC236}">
                <a16:creationId xmlns="" xmlns:a16="http://schemas.microsoft.com/office/drawing/2014/main" id="{50BA314A-17B5-4309-ADDE-AA4A8BF186EA}"/>
              </a:ext>
            </a:extLst>
          </p:cNvPr>
          <p:cNvSpPr>
            <a:spLocks noGrp="1"/>
          </p:cNvSpPr>
          <p:nvPr>
            <p:ph type="sldNum" sz="quarter" idx="12"/>
          </p:nvPr>
        </p:nvSpPr>
        <p:spPr/>
        <p:txBody>
          <a:bodyPr/>
          <a:lstStyle/>
          <a:p>
            <a:fld id="{5DD09AA6-336D-4628-A7AB-9439BD4AD797}" type="slidenum">
              <a:rPr lang="x-none" smtClean="0">
                <a:solidFill>
                  <a:prstClr val="black">
                    <a:tint val="75000"/>
                  </a:prstClr>
                </a:solidFill>
              </a:rPr>
              <a:pPr/>
              <a:t>‹#›</a:t>
            </a:fld>
            <a:endParaRPr lang="x-none">
              <a:solidFill>
                <a:prstClr val="black">
                  <a:tint val="75000"/>
                </a:prstClr>
              </a:solidFill>
            </a:endParaRPr>
          </a:p>
        </p:txBody>
      </p:sp>
    </p:spTree>
    <p:extLst>
      <p:ext uri="{BB962C8B-B14F-4D97-AF65-F5344CB8AC3E}">
        <p14:creationId xmlns:p14="http://schemas.microsoft.com/office/powerpoint/2010/main" val="3797307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Тақырып және нысан">
    <p:spTree>
      <p:nvGrpSpPr>
        <p:cNvPr id="1" name=""/>
        <p:cNvGrpSpPr/>
        <p:nvPr/>
      </p:nvGrpSpPr>
      <p:grpSpPr>
        <a:xfrm>
          <a:off x="0" y="0"/>
          <a:ext cx="0" cy="0"/>
          <a:chOff x="0" y="0"/>
          <a:chExt cx="0" cy="0"/>
        </a:xfrm>
      </p:grpSpPr>
      <p:sp>
        <p:nvSpPr>
          <p:cNvPr id="2" name="Тақырып 1"/>
          <p:cNvSpPr>
            <a:spLocks noGrp="1"/>
          </p:cNvSpPr>
          <p:nvPr>
            <p:ph type="title"/>
          </p:nvPr>
        </p:nvSpPr>
        <p:spPr/>
        <p:txBody>
          <a:bodyPr/>
          <a:lstStyle/>
          <a:p>
            <a:r>
              <a:rPr lang="kk-KZ"/>
              <a:t>Тақырып үлгісі</a:t>
            </a:r>
          </a:p>
        </p:txBody>
      </p:sp>
      <p:sp>
        <p:nvSpPr>
          <p:cNvPr id="3" name="Мазмұн 2"/>
          <p:cNvSpPr>
            <a:spLocks noGrp="1"/>
          </p:cNvSpPr>
          <p:nvPr>
            <p:ph idx="1"/>
          </p:nvPr>
        </p:nvSpPr>
        <p:spPr/>
        <p:txBody>
          <a:bodyPr/>
          <a:lstStyle/>
          <a:p>
            <a:pPr lvl="0"/>
            <a:r>
              <a:rPr lang="kk-KZ"/>
              <a:t>Мәтін үлгісі</a:t>
            </a:r>
          </a:p>
          <a:p>
            <a:pPr lvl="1"/>
            <a:r>
              <a:rPr lang="kk-KZ"/>
              <a:t>Екінші деңгей</a:t>
            </a:r>
          </a:p>
          <a:p>
            <a:pPr lvl="2"/>
            <a:r>
              <a:rPr lang="kk-KZ"/>
              <a:t>Үшінші деңгей</a:t>
            </a:r>
          </a:p>
          <a:p>
            <a:pPr lvl="3"/>
            <a:r>
              <a:rPr lang="kk-KZ"/>
              <a:t>Төртінші деңгей</a:t>
            </a:r>
          </a:p>
          <a:p>
            <a:pPr lvl="4"/>
            <a:r>
              <a:rPr lang="kk-KZ"/>
              <a:t>Бесінші деңгей</a:t>
            </a:r>
          </a:p>
        </p:txBody>
      </p:sp>
      <p:sp>
        <p:nvSpPr>
          <p:cNvPr id="4" name="Күн 3"/>
          <p:cNvSpPr>
            <a:spLocks noGrp="1"/>
          </p:cNvSpPr>
          <p:nvPr>
            <p:ph type="dt" sz="half" idx="10"/>
          </p:nvPr>
        </p:nvSpPr>
        <p:spPr/>
        <p:txBody>
          <a:bodyPr/>
          <a:lstStyle/>
          <a:p>
            <a:fld id="{AC454A18-402B-4DB2-BDB6-E9F45DB82962}" type="datetimeFigureOut">
              <a:rPr lang="kk-KZ" smtClean="0"/>
              <a:t>31.01.2024</a:t>
            </a:fld>
            <a:endParaRPr lang="kk-KZ"/>
          </a:p>
        </p:txBody>
      </p:sp>
      <p:sp>
        <p:nvSpPr>
          <p:cNvPr id="5" name="Төменгі деректеме 4"/>
          <p:cNvSpPr>
            <a:spLocks noGrp="1"/>
          </p:cNvSpPr>
          <p:nvPr>
            <p:ph type="ftr" sz="quarter" idx="11"/>
          </p:nvPr>
        </p:nvSpPr>
        <p:spPr/>
        <p:txBody>
          <a:bodyPr/>
          <a:lstStyle/>
          <a:p>
            <a:endParaRPr lang="kk-KZ"/>
          </a:p>
        </p:txBody>
      </p:sp>
      <p:sp>
        <p:nvSpPr>
          <p:cNvPr id="6" name="Слайд нөмірі 5"/>
          <p:cNvSpPr>
            <a:spLocks noGrp="1"/>
          </p:cNvSpPr>
          <p:nvPr>
            <p:ph type="sldNum" sz="quarter" idx="12"/>
          </p:nvPr>
        </p:nvSpPr>
        <p:spPr/>
        <p:txBody>
          <a:bodyPr/>
          <a:lstStyle/>
          <a:p>
            <a:fld id="{141E361B-97EE-40C2-B7C1-6A54DD14BEDC}" type="slidenum">
              <a:rPr lang="kk-KZ" smtClean="0"/>
              <a:t>‹#›</a:t>
            </a:fld>
            <a:endParaRPr lang="kk-KZ"/>
          </a:p>
        </p:txBody>
      </p:sp>
    </p:spTree>
    <p:extLst>
      <p:ext uri="{BB962C8B-B14F-4D97-AF65-F5344CB8AC3E}">
        <p14:creationId xmlns:p14="http://schemas.microsoft.com/office/powerpoint/2010/main" val="13436727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48617A33-F10E-40A1-80D5-840B33C3F495}"/>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x-none"/>
          </a:p>
        </p:txBody>
      </p:sp>
      <p:sp>
        <p:nvSpPr>
          <p:cNvPr id="3" name="Рисунок 2">
            <a:extLst>
              <a:ext uri="{FF2B5EF4-FFF2-40B4-BE49-F238E27FC236}">
                <a16:creationId xmlns="" xmlns:a16="http://schemas.microsoft.com/office/drawing/2014/main" id="{594D36A2-B2AB-4129-AE56-6740F8ED7E6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x-none"/>
          </a:p>
        </p:txBody>
      </p:sp>
      <p:sp>
        <p:nvSpPr>
          <p:cNvPr id="4" name="Текст 3">
            <a:extLst>
              <a:ext uri="{FF2B5EF4-FFF2-40B4-BE49-F238E27FC236}">
                <a16:creationId xmlns="" xmlns:a16="http://schemas.microsoft.com/office/drawing/2014/main" id="{3CBD4DFC-3074-48FB-BD1B-D1A9303A95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 xmlns:a16="http://schemas.microsoft.com/office/drawing/2014/main" id="{2126761A-EC0F-4779-86B6-58D742E9A70F}"/>
              </a:ext>
            </a:extLst>
          </p:cNvPr>
          <p:cNvSpPr>
            <a:spLocks noGrp="1"/>
          </p:cNvSpPr>
          <p:nvPr>
            <p:ph type="dt" sz="half" idx="10"/>
          </p:nvPr>
        </p:nvSpPr>
        <p:spPr/>
        <p:txBody>
          <a:bodyPr/>
          <a:lstStyle/>
          <a:p>
            <a:fld id="{410BB012-863D-416E-9FDD-6ED57577F3D7}" type="datetimeFigureOut">
              <a:rPr lang="x-none" smtClean="0">
                <a:solidFill>
                  <a:prstClr val="black">
                    <a:tint val="75000"/>
                  </a:prstClr>
                </a:solidFill>
              </a:rPr>
              <a:pPr/>
              <a:t>31.01.2024</a:t>
            </a:fld>
            <a:endParaRPr lang="x-none">
              <a:solidFill>
                <a:prstClr val="black">
                  <a:tint val="75000"/>
                </a:prstClr>
              </a:solidFill>
            </a:endParaRPr>
          </a:p>
        </p:txBody>
      </p:sp>
      <p:sp>
        <p:nvSpPr>
          <p:cNvPr id="6" name="Нижний колонтитул 5">
            <a:extLst>
              <a:ext uri="{FF2B5EF4-FFF2-40B4-BE49-F238E27FC236}">
                <a16:creationId xmlns="" xmlns:a16="http://schemas.microsoft.com/office/drawing/2014/main" id="{B065E9A7-C4E1-4F78-B1C7-3854D8CCBE42}"/>
              </a:ext>
            </a:extLst>
          </p:cNvPr>
          <p:cNvSpPr>
            <a:spLocks noGrp="1"/>
          </p:cNvSpPr>
          <p:nvPr>
            <p:ph type="ftr" sz="quarter" idx="11"/>
          </p:nvPr>
        </p:nvSpPr>
        <p:spPr/>
        <p:txBody>
          <a:bodyPr/>
          <a:lstStyle/>
          <a:p>
            <a:endParaRPr lang="x-none">
              <a:solidFill>
                <a:prstClr val="black">
                  <a:tint val="75000"/>
                </a:prstClr>
              </a:solidFill>
            </a:endParaRPr>
          </a:p>
        </p:txBody>
      </p:sp>
      <p:sp>
        <p:nvSpPr>
          <p:cNvPr id="7" name="Номер слайда 6">
            <a:extLst>
              <a:ext uri="{FF2B5EF4-FFF2-40B4-BE49-F238E27FC236}">
                <a16:creationId xmlns="" xmlns:a16="http://schemas.microsoft.com/office/drawing/2014/main" id="{72117F7A-0F1C-49F5-8CDA-4CAD722C5307}"/>
              </a:ext>
            </a:extLst>
          </p:cNvPr>
          <p:cNvSpPr>
            <a:spLocks noGrp="1"/>
          </p:cNvSpPr>
          <p:nvPr>
            <p:ph type="sldNum" sz="quarter" idx="12"/>
          </p:nvPr>
        </p:nvSpPr>
        <p:spPr/>
        <p:txBody>
          <a:bodyPr/>
          <a:lstStyle/>
          <a:p>
            <a:fld id="{5DD09AA6-336D-4628-A7AB-9439BD4AD797}" type="slidenum">
              <a:rPr lang="x-none" smtClean="0">
                <a:solidFill>
                  <a:prstClr val="black">
                    <a:tint val="75000"/>
                  </a:prstClr>
                </a:solidFill>
              </a:rPr>
              <a:pPr/>
              <a:t>‹#›</a:t>
            </a:fld>
            <a:endParaRPr lang="x-none">
              <a:solidFill>
                <a:prstClr val="black">
                  <a:tint val="75000"/>
                </a:prstClr>
              </a:solidFill>
            </a:endParaRPr>
          </a:p>
        </p:txBody>
      </p:sp>
    </p:spTree>
    <p:extLst>
      <p:ext uri="{BB962C8B-B14F-4D97-AF65-F5344CB8AC3E}">
        <p14:creationId xmlns:p14="http://schemas.microsoft.com/office/powerpoint/2010/main" val="27984571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8B3339D2-5144-4DD4-80F0-B93514916834}"/>
              </a:ext>
            </a:extLst>
          </p:cNvPr>
          <p:cNvSpPr>
            <a:spLocks noGrp="1"/>
          </p:cNvSpPr>
          <p:nvPr>
            <p:ph type="title"/>
          </p:nvPr>
        </p:nvSpPr>
        <p:spPr/>
        <p:txBody>
          <a:bodyPr/>
          <a:lstStyle/>
          <a:p>
            <a:r>
              <a:rPr lang="ru-RU"/>
              <a:t>Образец заголовка</a:t>
            </a:r>
            <a:endParaRPr lang="x-none"/>
          </a:p>
        </p:txBody>
      </p:sp>
      <p:sp>
        <p:nvSpPr>
          <p:cNvPr id="3" name="Вертикальный текст 2">
            <a:extLst>
              <a:ext uri="{FF2B5EF4-FFF2-40B4-BE49-F238E27FC236}">
                <a16:creationId xmlns="" xmlns:a16="http://schemas.microsoft.com/office/drawing/2014/main" id="{AEC975F1-9FF2-4435-B394-175194CA3BD7}"/>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4" name="Дата 3">
            <a:extLst>
              <a:ext uri="{FF2B5EF4-FFF2-40B4-BE49-F238E27FC236}">
                <a16:creationId xmlns="" xmlns:a16="http://schemas.microsoft.com/office/drawing/2014/main" id="{21936A6D-F9B9-48ED-A36D-C64C28397804}"/>
              </a:ext>
            </a:extLst>
          </p:cNvPr>
          <p:cNvSpPr>
            <a:spLocks noGrp="1"/>
          </p:cNvSpPr>
          <p:nvPr>
            <p:ph type="dt" sz="half" idx="10"/>
          </p:nvPr>
        </p:nvSpPr>
        <p:spPr/>
        <p:txBody>
          <a:bodyPr/>
          <a:lstStyle/>
          <a:p>
            <a:fld id="{410BB012-863D-416E-9FDD-6ED57577F3D7}" type="datetimeFigureOut">
              <a:rPr lang="x-none" smtClean="0">
                <a:solidFill>
                  <a:prstClr val="black">
                    <a:tint val="75000"/>
                  </a:prstClr>
                </a:solidFill>
              </a:rPr>
              <a:pPr/>
              <a:t>31.01.2024</a:t>
            </a:fld>
            <a:endParaRPr lang="x-none">
              <a:solidFill>
                <a:prstClr val="black">
                  <a:tint val="75000"/>
                </a:prstClr>
              </a:solidFill>
            </a:endParaRPr>
          </a:p>
        </p:txBody>
      </p:sp>
      <p:sp>
        <p:nvSpPr>
          <p:cNvPr id="5" name="Нижний колонтитул 4">
            <a:extLst>
              <a:ext uri="{FF2B5EF4-FFF2-40B4-BE49-F238E27FC236}">
                <a16:creationId xmlns="" xmlns:a16="http://schemas.microsoft.com/office/drawing/2014/main" id="{65C306AC-557E-4BB4-9A3D-15706208E584}"/>
              </a:ext>
            </a:extLst>
          </p:cNvPr>
          <p:cNvSpPr>
            <a:spLocks noGrp="1"/>
          </p:cNvSpPr>
          <p:nvPr>
            <p:ph type="ftr" sz="quarter" idx="11"/>
          </p:nvPr>
        </p:nvSpPr>
        <p:spPr/>
        <p:txBody>
          <a:bodyPr/>
          <a:lstStyle/>
          <a:p>
            <a:endParaRPr lang="x-none">
              <a:solidFill>
                <a:prstClr val="black">
                  <a:tint val="75000"/>
                </a:prstClr>
              </a:solidFill>
            </a:endParaRPr>
          </a:p>
        </p:txBody>
      </p:sp>
      <p:sp>
        <p:nvSpPr>
          <p:cNvPr id="6" name="Номер слайда 5">
            <a:extLst>
              <a:ext uri="{FF2B5EF4-FFF2-40B4-BE49-F238E27FC236}">
                <a16:creationId xmlns="" xmlns:a16="http://schemas.microsoft.com/office/drawing/2014/main" id="{E08EA65F-4296-45CF-AFA3-888B9759AB90}"/>
              </a:ext>
            </a:extLst>
          </p:cNvPr>
          <p:cNvSpPr>
            <a:spLocks noGrp="1"/>
          </p:cNvSpPr>
          <p:nvPr>
            <p:ph type="sldNum" sz="quarter" idx="12"/>
          </p:nvPr>
        </p:nvSpPr>
        <p:spPr/>
        <p:txBody>
          <a:bodyPr/>
          <a:lstStyle/>
          <a:p>
            <a:fld id="{5DD09AA6-336D-4628-A7AB-9439BD4AD797}" type="slidenum">
              <a:rPr lang="x-none" smtClean="0">
                <a:solidFill>
                  <a:prstClr val="black">
                    <a:tint val="75000"/>
                  </a:prstClr>
                </a:solidFill>
              </a:rPr>
              <a:pPr/>
              <a:t>‹#›</a:t>
            </a:fld>
            <a:endParaRPr lang="x-none">
              <a:solidFill>
                <a:prstClr val="black">
                  <a:tint val="75000"/>
                </a:prstClr>
              </a:solidFill>
            </a:endParaRPr>
          </a:p>
        </p:txBody>
      </p:sp>
    </p:spTree>
    <p:extLst>
      <p:ext uri="{BB962C8B-B14F-4D97-AF65-F5344CB8AC3E}">
        <p14:creationId xmlns:p14="http://schemas.microsoft.com/office/powerpoint/2010/main" val="23926961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 xmlns:a16="http://schemas.microsoft.com/office/drawing/2014/main" id="{3799F305-6CC3-49D2-8C3F-1236F4FD001E}"/>
              </a:ext>
            </a:extLst>
          </p:cNvPr>
          <p:cNvSpPr>
            <a:spLocks noGrp="1"/>
          </p:cNvSpPr>
          <p:nvPr>
            <p:ph type="title" orient="vert"/>
          </p:nvPr>
        </p:nvSpPr>
        <p:spPr>
          <a:xfrm>
            <a:off x="8724900" y="365125"/>
            <a:ext cx="2628900" cy="5811838"/>
          </a:xfrm>
        </p:spPr>
        <p:txBody>
          <a:bodyPr vert="eaVert"/>
          <a:lstStyle/>
          <a:p>
            <a:r>
              <a:rPr lang="ru-RU"/>
              <a:t>Образец заголовка</a:t>
            </a:r>
            <a:endParaRPr lang="x-none"/>
          </a:p>
        </p:txBody>
      </p:sp>
      <p:sp>
        <p:nvSpPr>
          <p:cNvPr id="3" name="Вертикальный текст 2">
            <a:extLst>
              <a:ext uri="{FF2B5EF4-FFF2-40B4-BE49-F238E27FC236}">
                <a16:creationId xmlns="" xmlns:a16="http://schemas.microsoft.com/office/drawing/2014/main" id="{74E1B2A0-E3DA-421D-A82D-63E0FBC31E60}"/>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4" name="Дата 3">
            <a:extLst>
              <a:ext uri="{FF2B5EF4-FFF2-40B4-BE49-F238E27FC236}">
                <a16:creationId xmlns="" xmlns:a16="http://schemas.microsoft.com/office/drawing/2014/main" id="{396F718E-0AAE-4FDB-A938-57EBD83CAE4B}"/>
              </a:ext>
            </a:extLst>
          </p:cNvPr>
          <p:cNvSpPr>
            <a:spLocks noGrp="1"/>
          </p:cNvSpPr>
          <p:nvPr>
            <p:ph type="dt" sz="half" idx="10"/>
          </p:nvPr>
        </p:nvSpPr>
        <p:spPr/>
        <p:txBody>
          <a:bodyPr/>
          <a:lstStyle/>
          <a:p>
            <a:fld id="{410BB012-863D-416E-9FDD-6ED57577F3D7}" type="datetimeFigureOut">
              <a:rPr lang="x-none" smtClean="0">
                <a:solidFill>
                  <a:prstClr val="black">
                    <a:tint val="75000"/>
                  </a:prstClr>
                </a:solidFill>
              </a:rPr>
              <a:pPr/>
              <a:t>31.01.2024</a:t>
            </a:fld>
            <a:endParaRPr lang="x-none">
              <a:solidFill>
                <a:prstClr val="black">
                  <a:tint val="75000"/>
                </a:prstClr>
              </a:solidFill>
            </a:endParaRPr>
          </a:p>
        </p:txBody>
      </p:sp>
      <p:sp>
        <p:nvSpPr>
          <p:cNvPr id="5" name="Нижний колонтитул 4">
            <a:extLst>
              <a:ext uri="{FF2B5EF4-FFF2-40B4-BE49-F238E27FC236}">
                <a16:creationId xmlns="" xmlns:a16="http://schemas.microsoft.com/office/drawing/2014/main" id="{5BD619CF-49A4-4DD7-95CA-B8BFF37F6AED}"/>
              </a:ext>
            </a:extLst>
          </p:cNvPr>
          <p:cNvSpPr>
            <a:spLocks noGrp="1"/>
          </p:cNvSpPr>
          <p:nvPr>
            <p:ph type="ftr" sz="quarter" idx="11"/>
          </p:nvPr>
        </p:nvSpPr>
        <p:spPr/>
        <p:txBody>
          <a:bodyPr/>
          <a:lstStyle/>
          <a:p>
            <a:endParaRPr lang="x-none">
              <a:solidFill>
                <a:prstClr val="black">
                  <a:tint val="75000"/>
                </a:prstClr>
              </a:solidFill>
            </a:endParaRPr>
          </a:p>
        </p:txBody>
      </p:sp>
      <p:sp>
        <p:nvSpPr>
          <p:cNvPr id="6" name="Номер слайда 5">
            <a:extLst>
              <a:ext uri="{FF2B5EF4-FFF2-40B4-BE49-F238E27FC236}">
                <a16:creationId xmlns="" xmlns:a16="http://schemas.microsoft.com/office/drawing/2014/main" id="{4BB4DC43-EA47-4850-AB4F-FC36EA0FF082}"/>
              </a:ext>
            </a:extLst>
          </p:cNvPr>
          <p:cNvSpPr>
            <a:spLocks noGrp="1"/>
          </p:cNvSpPr>
          <p:nvPr>
            <p:ph type="sldNum" sz="quarter" idx="12"/>
          </p:nvPr>
        </p:nvSpPr>
        <p:spPr/>
        <p:txBody>
          <a:bodyPr/>
          <a:lstStyle/>
          <a:p>
            <a:fld id="{5DD09AA6-336D-4628-A7AB-9439BD4AD797}" type="slidenum">
              <a:rPr lang="x-none" smtClean="0">
                <a:solidFill>
                  <a:prstClr val="black">
                    <a:tint val="75000"/>
                  </a:prstClr>
                </a:solidFill>
              </a:rPr>
              <a:pPr/>
              <a:t>‹#›</a:t>
            </a:fld>
            <a:endParaRPr lang="x-none">
              <a:solidFill>
                <a:prstClr val="black">
                  <a:tint val="75000"/>
                </a:prstClr>
              </a:solidFill>
            </a:endParaRPr>
          </a:p>
        </p:txBody>
      </p:sp>
    </p:spTree>
    <p:extLst>
      <p:ext uri="{BB962C8B-B14F-4D97-AF65-F5344CB8AC3E}">
        <p14:creationId xmlns:p14="http://schemas.microsoft.com/office/powerpoint/2010/main" val="145795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Бөлім тақырыбы">
    <p:spTree>
      <p:nvGrpSpPr>
        <p:cNvPr id="1" name=""/>
        <p:cNvGrpSpPr/>
        <p:nvPr/>
      </p:nvGrpSpPr>
      <p:grpSpPr>
        <a:xfrm>
          <a:off x="0" y="0"/>
          <a:ext cx="0" cy="0"/>
          <a:chOff x="0" y="0"/>
          <a:chExt cx="0" cy="0"/>
        </a:xfrm>
      </p:grpSpPr>
      <p:sp>
        <p:nvSpPr>
          <p:cNvPr id="2" name="Тақырып 1"/>
          <p:cNvSpPr>
            <a:spLocks noGrp="1"/>
          </p:cNvSpPr>
          <p:nvPr>
            <p:ph type="title"/>
          </p:nvPr>
        </p:nvSpPr>
        <p:spPr>
          <a:xfrm>
            <a:off x="831850" y="1709738"/>
            <a:ext cx="10515600" cy="2852737"/>
          </a:xfrm>
        </p:spPr>
        <p:txBody>
          <a:bodyPr anchor="b"/>
          <a:lstStyle>
            <a:lvl1pPr>
              <a:defRPr sz="6000"/>
            </a:lvl1pPr>
          </a:lstStyle>
          <a:p>
            <a:r>
              <a:rPr lang="kk-KZ"/>
              <a:t>Тақырып үлгісі</a:t>
            </a:r>
          </a:p>
        </p:txBody>
      </p:sp>
      <p:sp>
        <p:nvSpPr>
          <p:cNvPr id="3" name="Мәтін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k-KZ"/>
              <a:t>Мәтін үлгісі</a:t>
            </a:r>
          </a:p>
        </p:txBody>
      </p:sp>
      <p:sp>
        <p:nvSpPr>
          <p:cNvPr id="4" name="Күн 3"/>
          <p:cNvSpPr>
            <a:spLocks noGrp="1"/>
          </p:cNvSpPr>
          <p:nvPr>
            <p:ph type="dt" sz="half" idx="10"/>
          </p:nvPr>
        </p:nvSpPr>
        <p:spPr/>
        <p:txBody>
          <a:bodyPr/>
          <a:lstStyle/>
          <a:p>
            <a:fld id="{AC454A18-402B-4DB2-BDB6-E9F45DB82962}" type="datetimeFigureOut">
              <a:rPr lang="kk-KZ" smtClean="0"/>
              <a:t>31.01.2024</a:t>
            </a:fld>
            <a:endParaRPr lang="kk-KZ"/>
          </a:p>
        </p:txBody>
      </p:sp>
      <p:sp>
        <p:nvSpPr>
          <p:cNvPr id="5" name="Төменгі деректеме 4"/>
          <p:cNvSpPr>
            <a:spLocks noGrp="1"/>
          </p:cNvSpPr>
          <p:nvPr>
            <p:ph type="ftr" sz="quarter" idx="11"/>
          </p:nvPr>
        </p:nvSpPr>
        <p:spPr/>
        <p:txBody>
          <a:bodyPr/>
          <a:lstStyle/>
          <a:p>
            <a:endParaRPr lang="kk-KZ"/>
          </a:p>
        </p:txBody>
      </p:sp>
      <p:sp>
        <p:nvSpPr>
          <p:cNvPr id="6" name="Слайд нөмірі 5"/>
          <p:cNvSpPr>
            <a:spLocks noGrp="1"/>
          </p:cNvSpPr>
          <p:nvPr>
            <p:ph type="sldNum" sz="quarter" idx="12"/>
          </p:nvPr>
        </p:nvSpPr>
        <p:spPr/>
        <p:txBody>
          <a:bodyPr/>
          <a:lstStyle/>
          <a:p>
            <a:fld id="{141E361B-97EE-40C2-B7C1-6A54DD14BEDC}" type="slidenum">
              <a:rPr lang="kk-KZ" smtClean="0"/>
              <a:t>‹#›</a:t>
            </a:fld>
            <a:endParaRPr lang="kk-KZ"/>
          </a:p>
        </p:txBody>
      </p:sp>
    </p:spTree>
    <p:extLst>
      <p:ext uri="{BB962C8B-B14F-4D97-AF65-F5344CB8AC3E}">
        <p14:creationId xmlns:p14="http://schemas.microsoft.com/office/powerpoint/2010/main" val="550950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Екі нысан">
    <p:spTree>
      <p:nvGrpSpPr>
        <p:cNvPr id="1" name=""/>
        <p:cNvGrpSpPr/>
        <p:nvPr/>
      </p:nvGrpSpPr>
      <p:grpSpPr>
        <a:xfrm>
          <a:off x="0" y="0"/>
          <a:ext cx="0" cy="0"/>
          <a:chOff x="0" y="0"/>
          <a:chExt cx="0" cy="0"/>
        </a:xfrm>
      </p:grpSpPr>
      <p:sp>
        <p:nvSpPr>
          <p:cNvPr id="2" name="Тақырып 1"/>
          <p:cNvSpPr>
            <a:spLocks noGrp="1"/>
          </p:cNvSpPr>
          <p:nvPr>
            <p:ph type="title"/>
          </p:nvPr>
        </p:nvSpPr>
        <p:spPr/>
        <p:txBody>
          <a:bodyPr/>
          <a:lstStyle/>
          <a:p>
            <a:r>
              <a:rPr lang="kk-KZ"/>
              <a:t>Тақырып үлгісі</a:t>
            </a:r>
          </a:p>
        </p:txBody>
      </p:sp>
      <p:sp>
        <p:nvSpPr>
          <p:cNvPr id="3" name="Мазмұн 2"/>
          <p:cNvSpPr>
            <a:spLocks noGrp="1"/>
          </p:cNvSpPr>
          <p:nvPr>
            <p:ph sz="half" idx="1"/>
          </p:nvPr>
        </p:nvSpPr>
        <p:spPr>
          <a:xfrm>
            <a:off x="838200" y="1825625"/>
            <a:ext cx="5181600" cy="4351338"/>
          </a:xfrm>
        </p:spPr>
        <p:txBody>
          <a:bodyPr/>
          <a:lstStyle/>
          <a:p>
            <a:pPr lvl="0"/>
            <a:r>
              <a:rPr lang="kk-KZ"/>
              <a:t>Мәтін үлгісі</a:t>
            </a:r>
          </a:p>
          <a:p>
            <a:pPr lvl="1"/>
            <a:r>
              <a:rPr lang="kk-KZ"/>
              <a:t>Екінші деңгей</a:t>
            </a:r>
          </a:p>
          <a:p>
            <a:pPr lvl="2"/>
            <a:r>
              <a:rPr lang="kk-KZ"/>
              <a:t>Үшінші деңгей</a:t>
            </a:r>
          </a:p>
          <a:p>
            <a:pPr lvl="3"/>
            <a:r>
              <a:rPr lang="kk-KZ"/>
              <a:t>Төртінші деңгей</a:t>
            </a:r>
          </a:p>
          <a:p>
            <a:pPr lvl="4"/>
            <a:r>
              <a:rPr lang="kk-KZ"/>
              <a:t>Бесінші деңгей</a:t>
            </a:r>
          </a:p>
        </p:txBody>
      </p:sp>
      <p:sp>
        <p:nvSpPr>
          <p:cNvPr id="4" name="Мазмұн 3"/>
          <p:cNvSpPr>
            <a:spLocks noGrp="1"/>
          </p:cNvSpPr>
          <p:nvPr>
            <p:ph sz="half" idx="2"/>
          </p:nvPr>
        </p:nvSpPr>
        <p:spPr>
          <a:xfrm>
            <a:off x="6172200" y="1825625"/>
            <a:ext cx="5181600" cy="4351338"/>
          </a:xfrm>
        </p:spPr>
        <p:txBody>
          <a:bodyPr/>
          <a:lstStyle/>
          <a:p>
            <a:pPr lvl="0"/>
            <a:r>
              <a:rPr lang="kk-KZ"/>
              <a:t>Мәтін үлгісі</a:t>
            </a:r>
          </a:p>
          <a:p>
            <a:pPr lvl="1"/>
            <a:r>
              <a:rPr lang="kk-KZ"/>
              <a:t>Екінші деңгей</a:t>
            </a:r>
          </a:p>
          <a:p>
            <a:pPr lvl="2"/>
            <a:r>
              <a:rPr lang="kk-KZ"/>
              <a:t>Үшінші деңгей</a:t>
            </a:r>
          </a:p>
          <a:p>
            <a:pPr lvl="3"/>
            <a:r>
              <a:rPr lang="kk-KZ"/>
              <a:t>Төртінші деңгей</a:t>
            </a:r>
          </a:p>
          <a:p>
            <a:pPr lvl="4"/>
            <a:r>
              <a:rPr lang="kk-KZ"/>
              <a:t>Бесінші деңгей</a:t>
            </a:r>
          </a:p>
        </p:txBody>
      </p:sp>
      <p:sp>
        <p:nvSpPr>
          <p:cNvPr id="5" name="Күн 4"/>
          <p:cNvSpPr>
            <a:spLocks noGrp="1"/>
          </p:cNvSpPr>
          <p:nvPr>
            <p:ph type="dt" sz="half" idx="10"/>
          </p:nvPr>
        </p:nvSpPr>
        <p:spPr/>
        <p:txBody>
          <a:bodyPr/>
          <a:lstStyle/>
          <a:p>
            <a:fld id="{AC454A18-402B-4DB2-BDB6-E9F45DB82962}" type="datetimeFigureOut">
              <a:rPr lang="kk-KZ" smtClean="0"/>
              <a:t>31.01.2024</a:t>
            </a:fld>
            <a:endParaRPr lang="kk-KZ"/>
          </a:p>
        </p:txBody>
      </p:sp>
      <p:sp>
        <p:nvSpPr>
          <p:cNvPr id="6" name="Төменгі деректеме 5"/>
          <p:cNvSpPr>
            <a:spLocks noGrp="1"/>
          </p:cNvSpPr>
          <p:nvPr>
            <p:ph type="ftr" sz="quarter" idx="11"/>
          </p:nvPr>
        </p:nvSpPr>
        <p:spPr/>
        <p:txBody>
          <a:bodyPr/>
          <a:lstStyle/>
          <a:p>
            <a:endParaRPr lang="kk-KZ"/>
          </a:p>
        </p:txBody>
      </p:sp>
      <p:sp>
        <p:nvSpPr>
          <p:cNvPr id="7" name="Слайд нөмірі 6"/>
          <p:cNvSpPr>
            <a:spLocks noGrp="1"/>
          </p:cNvSpPr>
          <p:nvPr>
            <p:ph type="sldNum" sz="quarter" idx="12"/>
          </p:nvPr>
        </p:nvSpPr>
        <p:spPr/>
        <p:txBody>
          <a:bodyPr/>
          <a:lstStyle/>
          <a:p>
            <a:fld id="{141E361B-97EE-40C2-B7C1-6A54DD14BEDC}" type="slidenum">
              <a:rPr lang="kk-KZ" smtClean="0"/>
              <a:t>‹#›</a:t>
            </a:fld>
            <a:endParaRPr lang="kk-KZ"/>
          </a:p>
        </p:txBody>
      </p:sp>
    </p:spTree>
    <p:extLst>
      <p:ext uri="{BB962C8B-B14F-4D97-AF65-F5344CB8AC3E}">
        <p14:creationId xmlns:p14="http://schemas.microsoft.com/office/powerpoint/2010/main" val="2577795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алыстыру">
    <p:spTree>
      <p:nvGrpSpPr>
        <p:cNvPr id="1" name=""/>
        <p:cNvGrpSpPr/>
        <p:nvPr/>
      </p:nvGrpSpPr>
      <p:grpSpPr>
        <a:xfrm>
          <a:off x="0" y="0"/>
          <a:ext cx="0" cy="0"/>
          <a:chOff x="0" y="0"/>
          <a:chExt cx="0" cy="0"/>
        </a:xfrm>
      </p:grpSpPr>
      <p:sp>
        <p:nvSpPr>
          <p:cNvPr id="2" name="Тақырып 1"/>
          <p:cNvSpPr>
            <a:spLocks noGrp="1"/>
          </p:cNvSpPr>
          <p:nvPr>
            <p:ph type="title"/>
          </p:nvPr>
        </p:nvSpPr>
        <p:spPr>
          <a:xfrm>
            <a:off x="839788" y="365125"/>
            <a:ext cx="10515600" cy="1325563"/>
          </a:xfrm>
        </p:spPr>
        <p:txBody>
          <a:bodyPr/>
          <a:lstStyle/>
          <a:p>
            <a:r>
              <a:rPr lang="kk-KZ"/>
              <a:t>Тақырып үлгісі</a:t>
            </a:r>
          </a:p>
        </p:txBody>
      </p:sp>
      <p:sp>
        <p:nvSpPr>
          <p:cNvPr id="3" name="Мәтін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k-KZ"/>
              <a:t>Мәтін үлгісі</a:t>
            </a:r>
          </a:p>
        </p:txBody>
      </p:sp>
      <p:sp>
        <p:nvSpPr>
          <p:cNvPr id="4" name="Мазмұн 3"/>
          <p:cNvSpPr>
            <a:spLocks noGrp="1"/>
          </p:cNvSpPr>
          <p:nvPr>
            <p:ph sz="half" idx="2"/>
          </p:nvPr>
        </p:nvSpPr>
        <p:spPr>
          <a:xfrm>
            <a:off x="839788" y="2505075"/>
            <a:ext cx="5157787" cy="3684588"/>
          </a:xfrm>
        </p:spPr>
        <p:txBody>
          <a:bodyPr/>
          <a:lstStyle/>
          <a:p>
            <a:pPr lvl="0"/>
            <a:r>
              <a:rPr lang="kk-KZ"/>
              <a:t>Мәтін үлгісі</a:t>
            </a:r>
          </a:p>
          <a:p>
            <a:pPr lvl="1"/>
            <a:r>
              <a:rPr lang="kk-KZ"/>
              <a:t>Екінші деңгей</a:t>
            </a:r>
          </a:p>
          <a:p>
            <a:pPr lvl="2"/>
            <a:r>
              <a:rPr lang="kk-KZ"/>
              <a:t>Үшінші деңгей</a:t>
            </a:r>
          </a:p>
          <a:p>
            <a:pPr lvl="3"/>
            <a:r>
              <a:rPr lang="kk-KZ"/>
              <a:t>Төртінші деңгей</a:t>
            </a:r>
          </a:p>
          <a:p>
            <a:pPr lvl="4"/>
            <a:r>
              <a:rPr lang="kk-KZ"/>
              <a:t>Бесінші деңгей</a:t>
            </a:r>
          </a:p>
        </p:txBody>
      </p:sp>
      <p:sp>
        <p:nvSpPr>
          <p:cNvPr id="5" name="Мәтін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k-KZ"/>
              <a:t>Мәтін үлгісі</a:t>
            </a:r>
          </a:p>
        </p:txBody>
      </p:sp>
      <p:sp>
        <p:nvSpPr>
          <p:cNvPr id="6" name="Мазмұн 5"/>
          <p:cNvSpPr>
            <a:spLocks noGrp="1"/>
          </p:cNvSpPr>
          <p:nvPr>
            <p:ph sz="quarter" idx="4"/>
          </p:nvPr>
        </p:nvSpPr>
        <p:spPr>
          <a:xfrm>
            <a:off x="6172200" y="2505075"/>
            <a:ext cx="5183188" cy="3684588"/>
          </a:xfrm>
        </p:spPr>
        <p:txBody>
          <a:bodyPr/>
          <a:lstStyle/>
          <a:p>
            <a:pPr lvl="0"/>
            <a:r>
              <a:rPr lang="kk-KZ"/>
              <a:t>Мәтін үлгісі</a:t>
            </a:r>
          </a:p>
          <a:p>
            <a:pPr lvl="1"/>
            <a:r>
              <a:rPr lang="kk-KZ"/>
              <a:t>Екінші деңгей</a:t>
            </a:r>
          </a:p>
          <a:p>
            <a:pPr lvl="2"/>
            <a:r>
              <a:rPr lang="kk-KZ"/>
              <a:t>Үшінші деңгей</a:t>
            </a:r>
          </a:p>
          <a:p>
            <a:pPr lvl="3"/>
            <a:r>
              <a:rPr lang="kk-KZ"/>
              <a:t>Төртінші деңгей</a:t>
            </a:r>
          </a:p>
          <a:p>
            <a:pPr lvl="4"/>
            <a:r>
              <a:rPr lang="kk-KZ"/>
              <a:t>Бесінші деңгей</a:t>
            </a:r>
          </a:p>
        </p:txBody>
      </p:sp>
      <p:sp>
        <p:nvSpPr>
          <p:cNvPr id="7" name="Күн 6"/>
          <p:cNvSpPr>
            <a:spLocks noGrp="1"/>
          </p:cNvSpPr>
          <p:nvPr>
            <p:ph type="dt" sz="half" idx="10"/>
          </p:nvPr>
        </p:nvSpPr>
        <p:spPr/>
        <p:txBody>
          <a:bodyPr/>
          <a:lstStyle/>
          <a:p>
            <a:fld id="{AC454A18-402B-4DB2-BDB6-E9F45DB82962}" type="datetimeFigureOut">
              <a:rPr lang="kk-KZ" smtClean="0"/>
              <a:t>31.01.2024</a:t>
            </a:fld>
            <a:endParaRPr lang="kk-KZ"/>
          </a:p>
        </p:txBody>
      </p:sp>
      <p:sp>
        <p:nvSpPr>
          <p:cNvPr id="8" name="Төменгі деректеме 7"/>
          <p:cNvSpPr>
            <a:spLocks noGrp="1"/>
          </p:cNvSpPr>
          <p:nvPr>
            <p:ph type="ftr" sz="quarter" idx="11"/>
          </p:nvPr>
        </p:nvSpPr>
        <p:spPr/>
        <p:txBody>
          <a:bodyPr/>
          <a:lstStyle/>
          <a:p>
            <a:endParaRPr lang="kk-KZ"/>
          </a:p>
        </p:txBody>
      </p:sp>
      <p:sp>
        <p:nvSpPr>
          <p:cNvPr id="9" name="Слайд нөмірі 8"/>
          <p:cNvSpPr>
            <a:spLocks noGrp="1"/>
          </p:cNvSpPr>
          <p:nvPr>
            <p:ph type="sldNum" sz="quarter" idx="12"/>
          </p:nvPr>
        </p:nvSpPr>
        <p:spPr/>
        <p:txBody>
          <a:bodyPr/>
          <a:lstStyle/>
          <a:p>
            <a:fld id="{141E361B-97EE-40C2-B7C1-6A54DD14BEDC}" type="slidenum">
              <a:rPr lang="kk-KZ" smtClean="0"/>
              <a:t>‹#›</a:t>
            </a:fld>
            <a:endParaRPr lang="kk-KZ"/>
          </a:p>
        </p:txBody>
      </p:sp>
    </p:spTree>
    <p:extLst>
      <p:ext uri="{BB962C8B-B14F-4D97-AF65-F5344CB8AC3E}">
        <p14:creationId xmlns:p14="http://schemas.microsoft.com/office/powerpoint/2010/main" val="285142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ек тақырып">
    <p:spTree>
      <p:nvGrpSpPr>
        <p:cNvPr id="1" name=""/>
        <p:cNvGrpSpPr/>
        <p:nvPr/>
      </p:nvGrpSpPr>
      <p:grpSpPr>
        <a:xfrm>
          <a:off x="0" y="0"/>
          <a:ext cx="0" cy="0"/>
          <a:chOff x="0" y="0"/>
          <a:chExt cx="0" cy="0"/>
        </a:xfrm>
      </p:grpSpPr>
      <p:sp>
        <p:nvSpPr>
          <p:cNvPr id="2" name="Тақырып 1"/>
          <p:cNvSpPr>
            <a:spLocks noGrp="1"/>
          </p:cNvSpPr>
          <p:nvPr>
            <p:ph type="title"/>
          </p:nvPr>
        </p:nvSpPr>
        <p:spPr/>
        <p:txBody>
          <a:bodyPr/>
          <a:lstStyle/>
          <a:p>
            <a:r>
              <a:rPr lang="kk-KZ"/>
              <a:t>Тақырып үлгісі</a:t>
            </a:r>
          </a:p>
        </p:txBody>
      </p:sp>
      <p:sp>
        <p:nvSpPr>
          <p:cNvPr id="3" name="Күн 2"/>
          <p:cNvSpPr>
            <a:spLocks noGrp="1"/>
          </p:cNvSpPr>
          <p:nvPr>
            <p:ph type="dt" sz="half" idx="10"/>
          </p:nvPr>
        </p:nvSpPr>
        <p:spPr/>
        <p:txBody>
          <a:bodyPr/>
          <a:lstStyle/>
          <a:p>
            <a:fld id="{AC454A18-402B-4DB2-BDB6-E9F45DB82962}" type="datetimeFigureOut">
              <a:rPr lang="kk-KZ" smtClean="0"/>
              <a:t>31.01.2024</a:t>
            </a:fld>
            <a:endParaRPr lang="kk-KZ"/>
          </a:p>
        </p:txBody>
      </p:sp>
      <p:sp>
        <p:nvSpPr>
          <p:cNvPr id="4" name="Төменгі деректеме 3"/>
          <p:cNvSpPr>
            <a:spLocks noGrp="1"/>
          </p:cNvSpPr>
          <p:nvPr>
            <p:ph type="ftr" sz="quarter" idx="11"/>
          </p:nvPr>
        </p:nvSpPr>
        <p:spPr/>
        <p:txBody>
          <a:bodyPr/>
          <a:lstStyle/>
          <a:p>
            <a:endParaRPr lang="kk-KZ"/>
          </a:p>
        </p:txBody>
      </p:sp>
      <p:sp>
        <p:nvSpPr>
          <p:cNvPr id="5" name="Слайд нөмірі 4"/>
          <p:cNvSpPr>
            <a:spLocks noGrp="1"/>
          </p:cNvSpPr>
          <p:nvPr>
            <p:ph type="sldNum" sz="quarter" idx="12"/>
          </p:nvPr>
        </p:nvSpPr>
        <p:spPr/>
        <p:txBody>
          <a:bodyPr/>
          <a:lstStyle/>
          <a:p>
            <a:fld id="{141E361B-97EE-40C2-B7C1-6A54DD14BEDC}" type="slidenum">
              <a:rPr lang="kk-KZ" smtClean="0"/>
              <a:t>‹#›</a:t>
            </a:fld>
            <a:endParaRPr lang="kk-KZ"/>
          </a:p>
        </p:txBody>
      </p:sp>
    </p:spTree>
    <p:extLst>
      <p:ext uri="{BB962C8B-B14F-4D97-AF65-F5344CB8AC3E}">
        <p14:creationId xmlns:p14="http://schemas.microsoft.com/office/powerpoint/2010/main" val="2195490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Бос">
    <p:spTree>
      <p:nvGrpSpPr>
        <p:cNvPr id="1" name=""/>
        <p:cNvGrpSpPr/>
        <p:nvPr/>
      </p:nvGrpSpPr>
      <p:grpSpPr>
        <a:xfrm>
          <a:off x="0" y="0"/>
          <a:ext cx="0" cy="0"/>
          <a:chOff x="0" y="0"/>
          <a:chExt cx="0" cy="0"/>
        </a:xfrm>
      </p:grpSpPr>
      <p:sp>
        <p:nvSpPr>
          <p:cNvPr id="2" name="Күн 1"/>
          <p:cNvSpPr>
            <a:spLocks noGrp="1"/>
          </p:cNvSpPr>
          <p:nvPr>
            <p:ph type="dt" sz="half" idx="10"/>
          </p:nvPr>
        </p:nvSpPr>
        <p:spPr/>
        <p:txBody>
          <a:bodyPr/>
          <a:lstStyle/>
          <a:p>
            <a:fld id="{AC454A18-402B-4DB2-BDB6-E9F45DB82962}" type="datetimeFigureOut">
              <a:rPr lang="kk-KZ" smtClean="0"/>
              <a:t>31.01.2024</a:t>
            </a:fld>
            <a:endParaRPr lang="kk-KZ"/>
          </a:p>
        </p:txBody>
      </p:sp>
      <p:sp>
        <p:nvSpPr>
          <p:cNvPr id="3" name="Төменгі деректеме 2"/>
          <p:cNvSpPr>
            <a:spLocks noGrp="1"/>
          </p:cNvSpPr>
          <p:nvPr>
            <p:ph type="ftr" sz="quarter" idx="11"/>
          </p:nvPr>
        </p:nvSpPr>
        <p:spPr/>
        <p:txBody>
          <a:bodyPr/>
          <a:lstStyle/>
          <a:p>
            <a:endParaRPr lang="kk-KZ"/>
          </a:p>
        </p:txBody>
      </p:sp>
      <p:sp>
        <p:nvSpPr>
          <p:cNvPr id="4" name="Слайд нөмірі 3"/>
          <p:cNvSpPr>
            <a:spLocks noGrp="1"/>
          </p:cNvSpPr>
          <p:nvPr>
            <p:ph type="sldNum" sz="quarter" idx="12"/>
          </p:nvPr>
        </p:nvSpPr>
        <p:spPr/>
        <p:txBody>
          <a:bodyPr/>
          <a:lstStyle/>
          <a:p>
            <a:fld id="{141E361B-97EE-40C2-B7C1-6A54DD14BEDC}" type="slidenum">
              <a:rPr lang="kk-KZ" smtClean="0"/>
              <a:t>‹#›</a:t>
            </a:fld>
            <a:endParaRPr lang="kk-KZ"/>
          </a:p>
        </p:txBody>
      </p:sp>
    </p:spTree>
    <p:extLst>
      <p:ext uri="{BB962C8B-B14F-4D97-AF65-F5344CB8AC3E}">
        <p14:creationId xmlns:p14="http://schemas.microsoft.com/office/powerpoint/2010/main" val="3634192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Тақырыбы бар нысан">
    <p:spTree>
      <p:nvGrpSpPr>
        <p:cNvPr id="1" name=""/>
        <p:cNvGrpSpPr/>
        <p:nvPr/>
      </p:nvGrpSpPr>
      <p:grpSpPr>
        <a:xfrm>
          <a:off x="0" y="0"/>
          <a:ext cx="0" cy="0"/>
          <a:chOff x="0" y="0"/>
          <a:chExt cx="0" cy="0"/>
        </a:xfrm>
      </p:grpSpPr>
      <p:sp>
        <p:nvSpPr>
          <p:cNvPr id="2" name="Тақырып 1"/>
          <p:cNvSpPr>
            <a:spLocks noGrp="1"/>
          </p:cNvSpPr>
          <p:nvPr>
            <p:ph type="title"/>
          </p:nvPr>
        </p:nvSpPr>
        <p:spPr>
          <a:xfrm>
            <a:off x="839788" y="457200"/>
            <a:ext cx="3932237" cy="1600200"/>
          </a:xfrm>
        </p:spPr>
        <p:txBody>
          <a:bodyPr anchor="b"/>
          <a:lstStyle>
            <a:lvl1pPr>
              <a:defRPr sz="3200"/>
            </a:lvl1pPr>
          </a:lstStyle>
          <a:p>
            <a:r>
              <a:rPr lang="kk-KZ"/>
              <a:t>Тақырып үлгісі</a:t>
            </a:r>
          </a:p>
        </p:txBody>
      </p:sp>
      <p:sp>
        <p:nvSpPr>
          <p:cNvPr id="3" name="Мазмұн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k-KZ"/>
              <a:t>Мәтін үлгісі</a:t>
            </a:r>
          </a:p>
          <a:p>
            <a:pPr lvl="1"/>
            <a:r>
              <a:rPr lang="kk-KZ"/>
              <a:t>Екінші деңгей</a:t>
            </a:r>
          </a:p>
          <a:p>
            <a:pPr lvl="2"/>
            <a:r>
              <a:rPr lang="kk-KZ"/>
              <a:t>Үшінші деңгей</a:t>
            </a:r>
          </a:p>
          <a:p>
            <a:pPr lvl="3"/>
            <a:r>
              <a:rPr lang="kk-KZ"/>
              <a:t>Төртінші деңгей</a:t>
            </a:r>
          </a:p>
          <a:p>
            <a:pPr lvl="4"/>
            <a:r>
              <a:rPr lang="kk-KZ"/>
              <a:t>Бесінші деңгей</a:t>
            </a:r>
          </a:p>
        </p:txBody>
      </p:sp>
      <p:sp>
        <p:nvSpPr>
          <p:cNvPr id="4" name="Мәтін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k-KZ"/>
              <a:t>Мәтін үлгісі</a:t>
            </a:r>
          </a:p>
        </p:txBody>
      </p:sp>
      <p:sp>
        <p:nvSpPr>
          <p:cNvPr id="5" name="Күн 4"/>
          <p:cNvSpPr>
            <a:spLocks noGrp="1"/>
          </p:cNvSpPr>
          <p:nvPr>
            <p:ph type="dt" sz="half" idx="10"/>
          </p:nvPr>
        </p:nvSpPr>
        <p:spPr/>
        <p:txBody>
          <a:bodyPr/>
          <a:lstStyle/>
          <a:p>
            <a:fld id="{AC454A18-402B-4DB2-BDB6-E9F45DB82962}" type="datetimeFigureOut">
              <a:rPr lang="kk-KZ" smtClean="0"/>
              <a:t>31.01.2024</a:t>
            </a:fld>
            <a:endParaRPr lang="kk-KZ"/>
          </a:p>
        </p:txBody>
      </p:sp>
      <p:sp>
        <p:nvSpPr>
          <p:cNvPr id="6" name="Төменгі деректеме 5"/>
          <p:cNvSpPr>
            <a:spLocks noGrp="1"/>
          </p:cNvSpPr>
          <p:nvPr>
            <p:ph type="ftr" sz="quarter" idx="11"/>
          </p:nvPr>
        </p:nvSpPr>
        <p:spPr/>
        <p:txBody>
          <a:bodyPr/>
          <a:lstStyle/>
          <a:p>
            <a:endParaRPr lang="kk-KZ"/>
          </a:p>
        </p:txBody>
      </p:sp>
      <p:sp>
        <p:nvSpPr>
          <p:cNvPr id="7" name="Слайд нөмірі 6"/>
          <p:cNvSpPr>
            <a:spLocks noGrp="1"/>
          </p:cNvSpPr>
          <p:nvPr>
            <p:ph type="sldNum" sz="quarter" idx="12"/>
          </p:nvPr>
        </p:nvSpPr>
        <p:spPr/>
        <p:txBody>
          <a:bodyPr/>
          <a:lstStyle/>
          <a:p>
            <a:fld id="{141E361B-97EE-40C2-B7C1-6A54DD14BEDC}" type="slidenum">
              <a:rPr lang="kk-KZ" smtClean="0"/>
              <a:t>‹#›</a:t>
            </a:fld>
            <a:endParaRPr lang="kk-KZ"/>
          </a:p>
        </p:txBody>
      </p:sp>
    </p:spTree>
    <p:extLst>
      <p:ext uri="{BB962C8B-B14F-4D97-AF65-F5344CB8AC3E}">
        <p14:creationId xmlns:p14="http://schemas.microsoft.com/office/powerpoint/2010/main" val="3371108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Тақырыбы бар сурет">
    <p:spTree>
      <p:nvGrpSpPr>
        <p:cNvPr id="1" name=""/>
        <p:cNvGrpSpPr/>
        <p:nvPr/>
      </p:nvGrpSpPr>
      <p:grpSpPr>
        <a:xfrm>
          <a:off x="0" y="0"/>
          <a:ext cx="0" cy="0"/>
          <a:chOff x="0" y="0"/>
          <a:chExt cx="0" cy="0"/>
        </a:xfrm>
      </p:grpSpPr>
      <p:sp>
        <p:nvSpPr>
          <p:cNvPr id="2" name="Тақырып 1"/>
          <p:cNvSpPr>
            <a:spLocks noGrp="1"/>
          </p:cNvSpPr>
          <p:nvPr>
            <p:ph type="title"/>
          </p:nvPr>
        </p:nvSpPr>
        <p:spPr>
          <a:xfrm>
            <a:off x="839788" y="457200"/>
            <a:ext cx="3932237" cy="1600200"/>
          </a:xfrm>
        </p:spPr>
        <p:txBody>
          <a:bodyPr anchor="b"/>
          <a:lstStyle>
            <a:lvl1pPr>
              <a:defRPr sz="3200"/>
            </a:lvl1pPr>
          </a:lstStyle>
          <a:p>
            <a:r>
              <a:rPr lang="kk-KZ"/>
              <a:t>Тақырып үлгісі</a:t>
            </a:r>
          </a:p>
        </p:txBody>
      </p:sp>
      <p:sp>
        <p:nvSpPr>
          <p:cNvPr id="3" name="Суре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k-KZ"/>
          </a:p>
        </p:txBody>
      </p:sp>
      <p:sp>
        <p:nvSpPr>
          <p:cNvPr id="4" name="Мәтін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k-KZ"/>
              <a:t>Мәтін үлгісі</a:t>
            </a:r>
          </a:p>
        </p:txBody>
      </p:sp>
      <p:sp>
        <p:nvSpPr>
          <p:cNvPr id="5" name="Күн 4"/>
          <p:cNvSpPr>
            <a:spLocks noGrp="1"/>
          </p:cNvSpPr>
          <p:nvPr>
            <p:ph type="dt" sz="half" idx="10"/>
          </p:nvPr>
        </p:nvSpPr>
        <p:spPr/>
        <p:txBody>
          <a:bodyPr/>
          <a:lstStyle/>
          <a:p>
            <a:fld id="{AC454A18-402B-4DB2-BDB6-E9F45DB82962}" type="datetimeFigureOut">
              <a:rPr lang="kk-KZ" smtClean="0"/>
              <a:t>31.01.2024</a:t>
            </a:fld>
            <a:endParaRPr lang="kk-KZ"/>
          </a:p>
        </p:txBody>
      </p:sp>
      <p:sp>
        <p:nvSpPr>
          <p:cNvPr id="6" name="Төменгі деректеме 5"/>
          <p:cNvSpPr>
            <a:spLocks noGrp="1"/>
          </p:cNvSpPr>
          <p:nvPr>
            <p:ph type="ftr" sz="quarter" idx="11"/>
          </p:nvPr>
        </p:nvSpPr>
        <p:spPr/>
        <p:txBody>
          <a:bodyPr/>
          <a:lstStyle/>
          <a:p>
            <a:endParaRPr lang="kk-KZ"/>
          </a:p>
        </p:txBody>
      </p:sp>
      <p:sp>
        <p:nvSpPr>
          <p:cNvPr id="7" name="Слайд нөмірі 6"/>
          <p:cNvSpPr>
            <a:spLocks noGrp="1"/>
          </p:cNvSpPr>
          <p:nvPr>
            <p:ph type="sldNum" sz="quarter" idx="12"/>
          </p:nvPr>
        </p:nvSpPr>
        <p:spPr/>
        <p:txBody>
          <a:bodyPr/>
          <a:lstStyle/>
          <a:p>
            <a:fld id="{141E361B-97EE-40C2-B7C1-6A54DD14BEDC}" type="slidenum">
              <a:rPr lang="kk-KZ" smtClean="0"/>
              <a:t>‹#›</a:t>
            </a:fld>
            <a:endParaRPr lang="kk-KZ"/>
          </a:p>
        </p:txBody>
      </p:sp>
    </p:spTree>
    <p:extLst>
      <p:ext uri="{BB962C8B-B14F-4D97-AF65-F5344CB8AC3E}">
        <p14:creationId xmlns:p14="http://schemas.microsoft.com/office/powerpoint/2010/main" val="1744630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Тақырып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kk-KZ"/>
              <a:t>Тақырып үлгісі</a:t>
            </a:r>
          </a:p>
        </p:txBody>
      </p:sp>
      <p:sp>
        <p:nvSpPr>
          <p:cNvPr id="3" name="Мәтін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kk-KZ"/>
              <a:t>Мәтін үлгісі</a:t>
            </a:r>
          </a:p>
          <a:p>
            <a:pPr lvl="1"/>
            <a:r>
              <a:rPr lang="kk-KZ"/>
              <a:t>Екінші деңгей</a:t>
            </a:r>
          </a:p>
          <a:p>
            <a:pPr lvl="2"/>
            <a:r>
              <a:rPr lang="kk-KZ"/>
              <a:t>Үшінші деңгей</a:t>
            </a:r>
          </a:p>
          <a:p>
            <a:pPr lvl="3"/>
            <a:r>
              <a:rPr lang="kk-KZ"/>
              <a:t>Төртінші деңгей</a:t>
            </a:r>
          </a:p>
          <a:p>
            <a:pPr lvl="4"/>
            <a:r>
              <a:rPr lang="kk-KZ"/>
              <a:t>Бесінші деңгей</a:t>
            </a:r>
          </a:p>
        </p:txBody>
      </p:sp>
      <p:sp>
        <p:nvSpPr>
          <p:cNvPr id="4" name="Күн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454A18-402B-4DB2-BDB6-E9F45DB82962}" type="datetimeFigureOut">
              <a:rPr lang="kk-KZ" smtClean="0"/>
              <a:t>31.01.2024</a:t>
            </a:fld>
            <a:endParaRPr lang="kk-KZ"/>
          </a:p>
        </p:txBody>
      </p:sp>
      <p:sp>
        <p:nvSpPr>
          <p:cNvPr id="5" name="Төменгі деректеме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k-KZ"/>
          </a:p>
        </p:txBody>
      </p:sp>
      <p:sp>
        <p:nvSpPr>
          <p:cNvPr id="6" name="Слайд нөмірі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1E361B-97EE-40C2-B7C1-6A54DD14BEDC}" type="slidenum">
              <a:rPr lang="kk-KZ" smtClean="0"/>
              <a:t>‹#›</a:t>
            </a:fld>
            <a:endParaRPr lang="kk-KZ"/>
          </a:p>
        </p:txBody>
      </p:sp>
    </p:spTree>
    <p:extLst>
      <p:ext uri="{BB962C8B-B14F-4D97-AF65-F5344CB8AC3E}">
        <p14:creationId xmlns:p14="http://schemas.microsoft.com/office/powerpoint/2010/main" val="15800774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k-K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0417B71F-4F2E-44FF-90C5-D75B6C456B1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x-none"/>
          </a:p>
        </p:txBody>
      </p:sp>
      <p:sp>
        <p:nvSpPr>
          <p:cNvPr id="3" name="Текст 2">
            <a:extLst>
              <a:ext uri="{FF2B5EF4-FFF2-40B4-BE49-F238E27FC236}">
                <a16:creationId xmlns="" xmlns:a16="http://schemas.microsoft.com/office/drawing/2014/main" id="{FBAB551A-9234-48B0-BE43-BB64F818C6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4" name="Дата 3">
            <a:extLst>
              <a:ext uri="{FF2B5EF4-FFF2-40B4-BE49-F238E27FC236}">
                <a16:creationId xmlns="" xmlns:a16="http://schemas.microsoft.com/office/drawing/2014/main" id="{E3DDA2A3-D746-4072-B8FD-2825CE6EC94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0BB012-863D-416E-9FDD-6ED57577F3D7}" type="datetimeFigureOut">
              <a:rPr lang="x-none" smtClean="0">
                <a:solidFill>
                  <a:prstClr val="black">
                    <a:tint val="75000"/>
                  </a:prstClr>
                </a:solidFill>
              </a:rPr>
              <a:pPr/>
              <a:t>31.01.2024</a:t>
            </a:fld>
            <a:endParaRPr lang="x-none">
              <a:solidFill>
                <a:prstClr val="black">
                  <a:tint val="75000"/>
                </a:prstClr>
              </a:solidFill>
            </a:endParaRPr>
          </a:p>
        </p:txBody>
      </p:sp>
      <p:sp>
        <p:nvSpPr>
          <p:cNvPr id="5" name="Нижний колонтитул 4">
            <a:extLst>
              <a:ext uri="{FF2B5EF4-FFF2-40B4-BE49-F238E27FC236}">
                <a16:creationId xmlns="" xmlns:a16="http://schemas.microsoft.com/office/drawing/2014/main" id="{A0BF23D0-F2BF-4430-AC5F-581A2C686C4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x-none">
              <a:solidFill>
                <a:prstClr val="black">
                  <a:tint val="75000"/>
                </a:prstClr>
              </a:solidFill>
            </a:endParaRPr>
          </a:p>
        </p:txBody>
      </p:sp>
      <p:sp>
        <p:nvSpPr>
          <p:cNvPr id="6" name="Номер слайда 5">
            <a:extLst>
              <a:ext uri="{FF2B5EF4-FFF2-40B4-BE49-F238E27FC236}">
                <a16:creationId xmlns="" xmlns:a16="http://schemas.microsoft.com/office/drawing/2014/main" id="{B2162917-E2FA-4858-AA88-DD2F5271BC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D09AA6-336D-4628-A7AB-9439BD4AD797}" type="slidenum">
              <a:rPr lang="x-none" smtClean="0">
                <a:solidFill>
                  <a:prstClr val="black">
                    <a:tint val="75000"/>
                  </a:prstClr>
                </a:solidFill>
              </a:rPr>
              <a:pPr/>
              <a:t>‹#›</a:t>
            </a:fld>
            <a:endParaRPr lang="x-none">
              <a:solidFill>
                <a:prstClr val="black">
                  <a:tint val="75000"/>
                </a:prstClr>
              </a:solidFill>
            </a:endParaRPr>
          </a:p>
        </p:txBody>
      </p:sp>
    </p:spTree>
    <p:extLst>
      <p:ext uri="{BB962C8B-B14F-4D97-AF65-F5344CB8AC3E}">
        <p14:creationId xmlns:p14="http://schemas.microsoft.com/office/powerpoint/2010/main" val="22003699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pic>
        <p:nvPicPr>
          <p:cNvPr id="94" name="Google Shape;94;p1"/>
          <p:cNvPicPr preferRelativeResize="0"/>
          <p:nvPr/>
        </p:nvPicPr>
        <p:blipFill rotWithShape="1">
          <a:blip r:embed="rId3">
            <a:alphaModFix/>
          </a:blip>
          <a:srcRect l="239" t="-518" r="12712" b="1459"/>
          <a:stretch/>
        </p:blipFill>
        <p:spPr>
          <a:xfrm>
            <a:off x="0" y="0"/>
            <a:ext cx="12263021" cy="6858000"/>
          </a:xfrm>
          <a:prstGeom prst="rect">
            <a:avLst/>
          </a:prstGeom>
          <a:noFill/>
          <a:ln>
            <a:noFill/>
          </a:ln>
        </p:spPr>
      </p:pic>
      <p:sp>
        <p:nvSpPr>
          <p:cNvPr id="98" name="Google Shape;98;p1"/>
          <p:cNvSpPr txBox="1"/>
          <p:nvPr/>
        </p:nvSpPr>
        <p:spPr>
          <a:xfrm>
            <a:off x="9491400" y="6083239"/>
            <a:ext cx="2549525" cy="339725"/>
          </a:xfrm>
          <a:prstGeom prst="rect">
            <a:avLst/>
          </a:prstGeom>
          <a:noFill/>
          <a:ln>
            <a:noFill/>
          </a:ln>
        </p:spPr>
        <p:txBody>
          <a:bodyPr spcFirstLastPara="1" wrap="square" lIns="91425" tIns="45700" rIns="91425" bIns="45700" anchor="t" anchorCtr="0">
            <a:spAutoFit/>
          </a:bodyPr>
          <a:lstStyle/>
          <a:p>
            <a:pPr algn="ctr">
              <a:buClr>
                <a:srgbClr val="203864"/>
              </a:buClr>
              <a:buSzPts val="1600"/>
              <a:buFont typeface="Arial"/>
              <a:buNone/>
            </a:pPr>
            <a:r>
              <a:rPr lang="kk-KZ" sz="1600" b="1" dirty="0">
                <a:solidFill>
                  <a:srgbClr val="203864"/>
                </a:solidFill>
                <a:latin typeface="Arial"/>
                <a:ea typeface="Arial"/>
                <a:cs typeface="Arial"/>
                <a:sym typeface="Arial"/>
              </a:rPr>
              <a:t>АСТАНА</a:t>
            </a:r>
            <a:r>
              <a:rPr lang="ru-RU" sz="1600" b="1" dirty="0">
                <a:solidFill>
                  <a:srgbClr val="203864"/>
                </a:solidFill>
                <a:latin typeface="Arial"/>
                <a:ea typeface="Arial"/>
                <a:cs typeface="Arial"/>
                <a:sym typeface="Arial"/>
              </a:rPr>
              <a:t>- </a:t>
            </a:r>
            <a:r>
              <a:rPr lang="en-US" sz="1600" b="1" dirty="0">
                <a:solidFill>
                  <a:srgbClr val="203864"/>
                </a:solidFill>
                <a:latin typeface="Arial"/>
                <a:ea typeface="Arial"/>
                <a:cs typeface="Arial"/>
                <a:sym typeface="Arial"/>
              </a:rPr>
              <a:t>202</a:t>
            </a:r>
            <a:r>
              <a:rPr lang="kk-KZ" sz="1600" b="1" dirty="0">
                <a:solidFill>
                  <a:srgbClr val="203864"/>
                </a:solidFill>
                <a:latin typeface="Arial"/>
                <a:ea typeface="Arial"/>
                <a:cs typeface="Arial"/>
                <a:sym typeface="Arial"/>
              </a:rPr>
              <a:t>4</a:t>
            </a:r>
            <a:endParaRPr dirty="0">
              <a:solidFill>
                <a:prstClr val="black"/>
              </a:solidFill>
            </a:endParaRPr>
          </a:p>
        </p:txBody>
      </p:sp>
      <p:sp>
        <p:nvSpPr>
          <p:cNvPr id="2" name="Тікбұрыш 1"/>
          <p:cNvSpPr/>
          <p:nvPr/>
        </p:nvSpPr>
        <p:spPr>
          <a:xfrm>
            <a:off x="966886" y="5218583"/>
            <a:ext cx="6854848" cy="1200329"/>
          </a:xfrm>
          <a:prstGeom prst="rect">
            <a:avLst/>
          </a:prstGeom>
        </p:spPr>
        <p:txBody>
          <a:bodyPr wrap="square">
            <a:spAutoFit/>
          </a:bodyPr>
          <a:lstStyle/>
          <a:p>
            <a:pPr lvl="0" algn="ctr">
              <a:spcBef>
                <a:spcPts val="1000"/>
              </a:spcBef>
              <a:defRPr/>
            </a:pPr>
            <a:r>
              <a:rPr lang="kk-KZ" sz="2400" kern="0" dirty="0">
                <a:solidFill>
                  <a:schemeClr val="bg1"/>
                </a:solidFill>
                <a:latin typeface="Arial" panose="020B0604020202020204" pitchFamily="34" charset="0"/>
                <a:cs typeface="Arial" panose="020B0604020202020204" pitchFamily="34" charset="0"/>
              </a:rPr>
              <a:t>БІЛІМ АЛУШЫЛАРҒА «ҚАЗАҚ ТІЛІ», «ҚАЗАҚ ТІЛІ МЕН ӘДЕБИЕТІ» ПӘНДЕРІНЕН 5-8, 10-СЫНЫПТАРДА ЕМТИХАН ӨТКІЗУ ТӘРТІБІ</a:t>
            </a:r>
          </a:p>
        </p:txBody>
      </p:sp>
      <p:pic>
        <p:nvPicPr>
          <p:cNvPr id="9" name="Picture 7"/>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8087557" cy="4871168"/>
          </a:xfrm>
          <a:prstGeom prst="rect">
            <a:avLst/>
          </a:prstGeom>
          <a:noFill/>
          <a:ln>
            <a:noFill/>
          </a:ln>
        </p:spPr>
      </p:pic>
      <p:sp>
        <p:nvSpPr>
          <p:cNvPr id="7" name="Тікбұрыш 6"/>
          <p:cNvSpPr/>
          <p:nvPr/>
        </p:nvSpPr>
        <p:spPr>
          <a:xfrm>
            <a:off x="8467937" y="259981"/>
            <a:ext cx="3523942" cy="2354491"/>
          </a:xfrm>
          <a:prstGeom prst="rect">
            <a:avLst/>
          </a:prstGeom>
        </p:spPr>
        <p:txBody>
          <a:bodyPr wrap="square">
            <a:spAutoFit/>
          </a:bodyPr>
          <a:lstStyle/>
          <a:p>
            <a:pPr lvl="0" algn="ctr">
              <a:spcBef>
                <a:spcPts val="1000"/>
              </a:spcBef>
              <a:defRPr/>
            </a:pPr>
            <a:r>
              <a:rPr lang="ru-RU" sz="2000" b="1" kern="0" dirty="0">
                <a:solidFill>
                  <a:schemeClr val="bg1"/>
                </a:solidFill>
                <a:ea typeface="Times New Roman" panose="02020603050405020304" pitchFamily="18" charset="0"/>
                <a:cs typeface="Times New Roman" panose="02020603050405020304" pitchFamily="18" charset="0"/>
              </a:rPr>
              <a:t>ҚАЗАҚСТАН РЕСПУБЛИКАСЫ ОҚУ-АҒАРТУ МИНИСТРЛІГІ</a:t>
            </a:r>
          </a:p>
          <a:p>
            <a:pPr lvl="0" algn="ctr">
              <a:spcBef>
                <a:spcPts val="1000"/>
              </a:spcBef>
              <a:defRPr/>
            </a:pPr>
            <a:endParaRPr lang="ru-RU" sz="2000" b="1" kern="0" dirty="0">
              <a:solidFill>
                <a:schemeClr val="bg1"/>
              </a:solidFill>
              <a:ea typeface="Times New Roman" panose="02020603050405020304" pitchFamily="18" charset="0"/>
              <a:cs typeface="Times New Roman" panose="02020603050405020304" pitchFamily="18" charset="0"/>
            </a:endParaRPr>
          </a:p>
          <a:p>
            <a:pPr lvl="0" algn="ctr">
              <a:spcBef>
                <a:spcPts val="1000"/>
              </a:spcBef>
              <a:defRPr/>
            </a:pPr>
            <a:r>
              <a:rPr lang="ru-RU" sz="2000" b="1" kern="0" dirty="0">
                <a:solidFill>
                  <a:schemeClr val="bg1"/>
                </a:solidFill>
                <a:ea typeface="Times New Roman" panose="02020603050405020304" pitchFamily="18" charset="0"/>
                <a:cs typeface="Times New Roman" panose="02020603050405020304" pitchFamily="18" charset="0"/>
              </a:rPr>
              <a:t>Ы.АЛТЫНСАРИН АТЫНДАҒЫ ҰЛТТЫҚ БІЛІМ АКАДЕМИЯСЫ</a:t>
            </a:r>
            <a:endParaRPr lang="ru-RU" sz="2200" b="1" kern="0" dirty="0">
              <a:solidFill>
                <a:schemeClr val="bg1"/>
              </a:solidFill>
              <a:ea typeface="Times New Roman" panose="02020603050405020304" pitchFamily="18" charset="0"/>
              <a:cs typeface="Times New Roman" panose="02020603050405020304" pitchFamily="18" charset="0"/>
            </a:endParaRPr>
          </a:p>
          <a:p>
            <a:pPr lvl="0" algn="ctr">
              <a:spcBef>
                <a:spcPts val="1000"/>
              </a:spcBef>
              <a:defRPr/>
            </a:pPr>
            <a:endParaRPr kumimoji="0" lang="ru-RU" sz="2200" b="1" i="0" u="none" strike="noStrike" kern="0" cap="none" spc="0" normalizeH="0" baseline="0" noProof="0" dirty="0">
              <a:ln>
                <a:noFill/>
              </a:ln>
              <a:solidFill>
                <a:schemeClr val="bg1"/>
              </a:solidFill>
              <a:effectLst/>
              <a:uLnTx/>
              <a:uFillTx/>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22277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 xmlns:a16="http://schemas.microsoft.com/office/drawing/2014/main" id="{06A046B7-B66F-481D-9B81-F91F62F1B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26897" cy="58523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0" y="32273"/>
            <a:ext cx="12020773" cy="624579"/>
          </a:xfrm>
        </p:spPr>
        <p:txBody>
          <a:bodyPr>
            <a:normAutofit fontScale="90000"/>
          </a:bodyPr>
          <a:lstStyle/>
          <a:p>
            <a:pPr marL="228600" lvl="0" indent="-228600" algn="ctr">
              <a:spcBef>
                <a:spcPts val="1000"/>
              </a:spcBef>
            </a:pPr>
            <a:r>
              <a:rPr lang="kk-KZ" sz="2000" b="1" dirty="0">
                <a:solidFill>
                  <a:schemeClr val="bg1"/>
                </a:solidFill>
                <a:latin typeface="Calibri" panose="020F0502020204030204" pitchFamily="34" charset="0"/>
                <a:ea typeface="+mn-ea"/>
                <a:cs typeface="Times New Roman" panose="02020603050405020304" pitchFamily="18" charset="0"/>
              </a:rPr>
              <a:t>ЕМТИХАН МАЗМҰНЫ</a:t>
            </a:r>
            <a:r>
              <a:rPr lang="kk-KZ" sz="2000" dirty="0">
                <a:solidFill>
                  <a:schemeClr val="bg1"/>
                </a:solidFill>
                <a:latin typeface="Calibri" panose="020F0502020204030204"/>
                <a:ea typeface="+mn-ea"/>
                <a:cs typeface="+mn-cs"/>
              </a:rPr>
              <a:t/>
            </a:r>
            <a:br>
              <a:rPr lang="kk-KZ" sz="2000" dirty="0">
                <a:solidFill>
                  <a:schemeClr val="bg1"/>
                </a:solidFill>
                <a:latin typeface="Calibri" panose="020F0502020204030204"/>
                <a:ea typeface="+mn-ea"/>
                <a:cs typeface="+mn-cs"/>
              </a:rPr>
            </a:br>
            <a:endParaRPr lang="kk-KZ" sz="2000" dirty="0">
              <a:solidFill>
                <a:schemeClr val="bg1"/>
              </a:solidFill>
            </a:endParaRPr>
          </a:p>
        </p:txBody>
      </p:sp>
      <p:sp>
        <p:nvSpPr>
          <p:cNvPr id="8" name="Тікбұрыш 7">
            <a:extLst>
              <a:ext uri="{FF2B5EF4-FFF2-40B4-BE49-F238E27FC236}">
                <a16:creationId xmlns="" xmlns:a16="http://schemas.microsoft.com/office/drawing/2014/main" id="{3A262288-3C33-4E19-91E9-F3A12B7BE38B}"/>
              </a:ext>
            </a:extLst>
          </p:cNvPr>
          <p:cNvSpPr/>
          <p:nvPr/>
        </p:nvSpPr>
        <p:spPr>
          <a:xfrm>
            <a:off x="6372006" y="523623"/>
            <a:ext cx="5063501" cy="375552"/>
          </a:xfrm>
          <a:prstGeom prst="rect">
            <a:avLst/>
          </a:prstGeom>
        </p:spPr>
        <p:txBody>
          <a:bodyPr wrap="square">
            <a:spAutoFit/>
          </a:bodyPr>
          <a:lstStyle/>
          <a:p>
            <a:pPr marL="457200" algn="just">
              <a:lnSpc>
                <a:spcPct val="107000"/>
              </a:lnSpc>
              <a:spcAft>
                <a:spcPts val="800"/>
              </a:spcAft>
            </a:pPr>
            <a:r>
              <a:rPr lang="kk-KZ" b="1" spc="10" dirty="0">
                <a:latin typeface="Calibri" panose="020F0502020204030204" pitchFamily="34" charset="0"/>
                <a:ea typeface="Calibri" panose="020F0502020204030204" pitchFamily="34" charset="0"/>
                <a:cs typeface="Times New Roman" panose="02020603050405020304" pitchFamily="18" charset="0"/>
              </a:rPr>
              <a:t>«Қазақ тілі мен әдебиеті» пәні бойынша:</a:t>
            </a:r>
            <a:endParaRPr lang="kk-KZ" sz="14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0" name="Кесте 9">
            <a:extLst>
              <a:ext uri="{FF2B5EF4-FFF2-40B4-BE49-F238E27FC236}">
                <a16:creationId xmlns="" xmlns:a16="http://schemas.microsoft.com/office/drawing/2014/main" id="{E522A76F-8CCD-41E7-B1B4-13BD71D5FBFF}"/>
              </a:ext>
            </a:extLst>
          </p:cNvPr>
          <p:cNvGraphicFramePr>
            <a:graphicFrameLocks noGrp="1"/>
          </p:cNvGraphicFramePr>
          <p:nvPr>
            <p:extLst>
              <p:ext uri="{D42A27DB-BD31-4B8C-83A1-F6EECF244321}">
                <p14:modId xmlns:p14="http://schemas.microsoft.com/office/powerpoint/2010/main" val="2491988716"/>
              </p:ext>
            </p:extLst>
          </p:nvPr>
        </p:nvGraphicFramePr>
        <p:xfrm>
          <a:off x="493923" y="899175"/>
          <a:ext cx="11204153" cy="5689227"/>
        </p:xfrm>
        <a:graphic>
          <a:graphicData uri="http://schemas.openxmlformats.org/drawingml/2006/table">
            <a:tbl>
              <a:tblPr firstRow="1" firstCol="1" bandRow="1">
                <a:tableStyleId>{5C22544A-7EE6-4342-B048-85BDC9FD1C3A}</a:tableStyleId>
              </a:tblPr>
              <a:tblGrid>
                <a:gridCol w="1115518">
                  <a:extLst>
                    <a:ext uri="{9D8B030D-6E8A-4147-A177-3AD203B41FA5}">
                      <a16:colId xmlns="" xmlns:a16="http://schemas.microsoft.com/office/drawing/2014/main" val="2023789961"/>
                    </a:ext>
                  </a:extLst>
                </a:gridCol>
                <a:gridCol w="2145475">
                  <a:extLst>
                    <a:ext uri="{9D8B030D-6E8A-4147-A177-3AD203B41FA5}">
                      <a16:colId xmlns="" xmlns:a16="http://schemas.microsoft.com/office/drawing/2014/main" val="2321351271"/>
                    </a:ext>
                  </a:extLst>
                </a:gridCol>
                <a:gridCol w="2071171">
                  <a:extLst>
                    <a:ext uri="{9D8B030D-6E8A-4147-A177-3AD203B41FA5}">
                      <a16:colId xmlns="" xmlns:a16="http://schemas.microsoft.com/office/drawing/2014/main" val="3641418242"/>
                    </a:ext>
                  </a:extLst>
                </a:gridCol>
                <a:gridCol w="1938969">
                  <a:extLst>
                    <a:ext uri="{9D8B030D-6E8A-4147-A177-3AD203B41FA5}">
                      <a16:colId xmlns="" xmlns:a16="http://schemas.microsoft.com/office/drawing/2014/main" val="3243310799"/>
                    </a:ext>
                  </a:extLst>
                </a:gridCol>
                <a:gridCol w="2071171">
                  <a:extLst>
                    <a:ext uri="{9D8B030D-6E8A-4147-A177-3AD203B41FA5}">
                      <a16:colId xmlns="" xmlns:a16="http://schemas.microsoft.com/office/drawing/2014/main" val="2036251041"/>
                    </a:ext>
                  </a:extLst>
                </a:gridCol>
                <a:gridCol w="1861849">
                  <a:extLst>
                    <a:ext uri="{9D8B030D-6E8A-4147-A177-3AD203B41FA5}">
                      <a16:colId xmlns="" xmlns:a16="http://schemas.microsoft.com/office/drawing/2014/main" val="481639520"/>
                    </a:ext>
                  </a:extLst>
                </a:gridCol>
              </a:tblGrid>
              <a:tr h="543234">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Бөлімше</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5-сынып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6-сынып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7-сынып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8-сынып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10-сынып ҚГБ, ЖМБ</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577643327"/>
                  </a:ext>
                </a:extLst>
              </a:tr>
              <a:tr h="85276">
                <a:tc gridSpan="6">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kumimoji="0" lang="kk-KZ" altLang="kk-KZ" sz="14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3) оқылым</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fontAlgn="base">
                        <a:lnSpc>
                          <a:spcPct val="100000"/>
                        </a:lnSpc>
                        <a:spcAft>
                          <a:spcPts val="0"/>
                        </a:spcAft>
                      </a:pP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fontAlgn="base">
                        <a:lnSpc>
                          <a:spcPct val="100000"/>
                        </a:lnSpc>
                        <a:spcAft>
                          <a:spcPts val="0"/>
                        </a:spcAft>
                      </a:pP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fontAlgn="base">
                        <a:lnSpc>
                          <a:spcPct val="100000"/>
                        </a:lnSpc>
                        <a:spcAft>
                          <a:spcPts val="0"/>
                        </a:spcAft>
                      </a:pPr>
                      <a:endParaRPr lang="kk-KZ"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fontAlgn="base">
                        <a:lnSpc>
                          <a:spcPct val="100000"/>
                        </a:lnSpc>
                        <a:spcAft>
                          <a:spcPts val="0"/>
                        </a:spcAft>
                      </a:pPr>
                      <a:endParaRPr lang="kk-KZ"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fontAlgn="base">
                        <a:lnSpc>
                          <a:spcPct val="100000"/>
                        </a:lnSpc>
                        <a:spcAft>
                          <a:spcPts val="0"/>
                        </a:spcAft>
                      </a:pPr>
                      <a:endParaRPr lang="kk-KZ"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3336407137"/>
                  </a:ext>
                </a:extLst>
              </a:tr>
              <a:tr h="1807151">
                <a:tc>
                  <a:txBody>
                    <a:bodyPr/>
                    <a:lstStyle/>
                    <a:p>
                      <a:pPr algn="just" fontAlgn="base">
                        <a:lnSpc>
                          <a:spcPct val="100000"/>
                        </a:lnSpc>
                        <a:spcAft>
                          <a:spcPts val="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3. Көркем шығарма</a:t>
                      </a:r>
                    </a:p>
                    <a:p>
                      <a:pPr algn="just" fontAlgn="base">
                        <a:lnSpc>
                          <a:spcPct val="100000"/>
                        </a:lnSpc>
                        <a:spcAft>
                          <a:spcPts val="0"/>
                        </a:spcAft>
                      </a:pPr>
                      <a:r>
                        <a:rPr lang="kk-KZ" sz="1400" spc="1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ларды</a:t>
                      </a: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 оқу</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fontAlgn="base">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5.3.3.1 фольклорлық және шағын көлемді көркем әдеби шығармаларды түсіну, тақырыбын анықтау</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ase">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6.3.3.1 орта көлемді шығармаларды түсіну, тақырыбы мен негізгі ойды анықтау</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ase">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7.3.3.1 прозалық және поэзиялық шығармалардағы кейіпкердің іс -әрекетіне немесе лирикалық кейіпкердің </a:t>
                      </a:r>
                      <a:r>
                        <a:rPr lang="kk-KZ" sz="1400" spc="1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образын</a:t>
                      </a: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 талдау</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ase">
                        <a:lnSpc>
                          <a:spcPct val="107000"/>
                        </a:lnSpc>
                        <a:spcAft>
                          <a:spcPts val="800"/>
                        </a:spcAft>
                      </a:pPr>
                      <a:r>
                        <a:rPr lang="kk-KZ"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t>8.3.3.1 прозалық және поэзиялық шығармалардың композициялық құрылымын анықтау, кейіпкердің іс -әрекетіне немесе лирикалық кейіпкердің образына баға беру</a:t>
                      </a:r>
                      <a:endParaRPr lang="kk-KZ" sz="140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ase">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10.3.3.1 әдеби шығармада көтерілген әлеуметтік-қоғамдық мәселені талдау және кейіпкерлерді шынайы өмірмен салыстырып бағалау</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3709222881"/>
                  </a:ext>
                </a:extLst>
              </a:tr>
              <a:tr h="271506">
                <a:tc gridSpan="6">
                  <a:txBody>
                    <a:bodyPr/>
                    <a:lstStyle/>
                    <a:p>
                      <a:pPr algn="ctr" fontAlgn="base">
                        <a:lnSpc>
                          <a:spcPct val="100000"/>
                        </a:lnSpc>
                        <a:spcAft>
                          <a:spcPts val="0"/>
                        </a:spcAft>
                      </a:pPr>
                      <a:r>
                        <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4) жазылым</a:t>
                      </a: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just" fontAlgn="base">
                        <a:lnSpc>
                          <a:spcPct val="100000"/>
                        </a:lnSpc>
                        <a:spcAft>
                          <a:spcPts val="0"/>
                        </a:spcAft>
                      </a:pP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fontAlgn="base">
                        <a:lnSpc>
                          <a:spcPct val="100000"/>
                        </a:lnSpc>
                        <a:spcAft>
                          <a:spcPts val="0"/>
                        </a:spcAft>
                      </a:pP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fontAlgn="base">
                        <a:lnSpc>
                          <a:spcPct val="100000"/>
                        </a:lnSpc>
                        <a:spcAft>
                          <a:spcPts val="0"/>
                        </a:spcAft>
                      </a:pP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fontAlgn="base">
                        <a:lnSpc>
                          <a:spcPct val="100000"/>
                        </a:lnSpc>
                        <a:spcAft>
                          <a:spcPts val="0"/>
                        </a:spcAft>
                      </a:pP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just" fontAlgn="base">
                        <a:lnSpc>
                          <a:spcPct val="100000"/>
                        </a:lnSpc>
                        <a:spcAft>
                          <a:spcPts val="0"/>
                        </a:spcAft>
                      </a:pP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606322429"/>
                  </a:ext>
                </a:extLst>
              </a:tr>
              <a:tr h="1665971">
                <a:tc>
                  <a:txBody>
                    <a:bodyPr/>
                    <a:lstStyle/>
                    <a:p>
                      <a:pPr algn="just" fontAlgn="base">
                        <a:lnSpc>
                          <a:spcPct val="107000"/>
                        </a:lnSpc>
                        <a:spcAft>
                          <a:spcPts val="800"/>
                        </a:spcAft>
                      </a:pPr>
                      <a:r>
                        <a:rPr lang="kk-KZ"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t>2.Эссе жазу</a:t>
                      </a:r>
                      <a:endParaRPr lang="kk-KZ" sz="140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fontAlgn="base">
                        <a:lnSpc>
                          <a:spcPct val="107000"/>
                        </a:lnSpc>
                        <a:spcAft>
                          <a:spcPts val="800"/>
                        </a:spcAft>
                      </a:pPr>
                      <a:r>
                        <a:rPr lang="kk-KZ"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t>5.4.2.1 эссе құрылымын сақтай отырып, адамды, табиғатты, белгілі бір оқиғаны сипаттап жазу</a:t>
                      </a:r>
                      <a:endParaRPr lang="kk-KZ" sz="140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ase">
                        <a:lnSpc>
                          <a:spcPct val="107000"/>
                        </a:lnSpc>
                        <a:spcAft>
                          <a:spcPts val="800"/>
                        </a:spcAft>
                      </a:pPr>
                      <a:r>
                        <a:rPr lang="kk-KZ"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t>6.4.2.1 эссе тақырыбының желісінен шықпай, әрбір абзацты жүйелі құрастырып, қажетті мазмұнын ашып жазу</a:t>
                      </a:r>
                      <a:endParaRPr lang="kk-KZ" sz="140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ase">
                        <a:lnSpc>
                          <a:spcPct val="107000"/>
                        </a:lnSpc>
                        <a:spcAft>
                          <a:spcPts val="800"/>
                        </a:spcAft>
                      </a:pPr>
                      <a:r>
                        <a:rPr lang="kk-KZ"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t>7.4.2.1 эссе құрылымы мен дамуын сақтап, көтерілген мәселе бойынша келісу-келіспеу себептерін айқын көрсетіп жазу</a:t>
                      </a:r>
                      <a:endParaRPr lang="kk-KZ" sz="140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ase">
                        <a:lnSpc>
                          <a:spcPct val="107000"/>
                        </a:lnSpc>
                        <a:spcAft>
                          <a:spcPts val="800"/>
                        </a:spcAft>
                      </a:pPr>
                      <a:r>
                        <a:rPr lang="kk-KZ"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t>8.4.2.1 эссе құрылымы мен дамуын сақтап, тақырыпқа байланысты берілген мәселенің оңтайлы шешілу жолдарын ұсыну</a:t>
                      </a:r>
                      <a:endParaRPr lang="kk-KZ" sz="140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ase">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10.4.2.1 қажетті клишелер мен лексикалық құрылымдарды қолданып, көтерілген мәселе бойынша өз ойын дәлелдеп эссе жазу («келісу, келіспеу» эссесі, </a:t>
                      </a:r>
                      <a:r>
                        <a:rPr lang="kk-KZ" sz="1400" spc="1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дискуссивті</a:t>
                      </a: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 эссе, </a:t>
                      </a:r>
                      <a:r>
                        <a:rPr lang="kk-KZ" sz="1400" spc="1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аргументативті</a:t>
                      </a: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 эссе)</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335938191"/>
                  </a:ext>
                </a:extLst>
              </a:tr>
            </a:tbl>
          </a:graphicData>
        </a:graphic>
      </p:graphicFrame>
    </p:spTree>
    <p:extLst>
      <p:ext uri="{BB962C8B-B14F-4D97-AF65-F5344CB8AC3E}">
        <p14:creationId xmlns:p14="http://schemas.microsoft.com/office/powerpoint/2010/main" val="6967259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 xmlns:a16="http://schemas.microsoft.com/office/drawing/2014/main" id="{06A046B7-B66F-481D-9B81-F91F62F1B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26897" cy="58523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0" y="32273"/>
            <a:ext cx="12020773" cy="624579"/>
          </a:xfrm>
        </p:spPr>
        <p:txBody>
          <a:bodyPr>
            <a:normAutofit fontScale="90000"/>
          </a:bodyPr>
          <a:lstStyle/>
          <a:p>
            <a:pPr marL="228600" lvl="0" indent="-228600" algn="ctr">
              <a:spcBef>
                <a:spcPts val="1000"/>
              </a:spcBef>
            </a:pPr>
            <a:r>
              <a:rPr lang="kk-KZ" sz="2000" b="1" dirty="0">
                <a:solidFill>
                  <a:schemeClr val="bg1"/>
                </a:solidFill>
                <a:latin typeface="Calibri" panose="020F0502020204030204" pitchFamily="34" charset="0"/>
                <a:ea typeface="+mn-ea"/>
                <a:cs typeface="Times New Roman" panose="02020603050405020304" pitchFamily="18" charset="0"/>
              </a:rPr>
              <a:t>ЕМТИХАН МАЗМҰНЫ</a:t>
            </a:r>
            <a:r>
              <a:rPr lang="kk-KZ" sz="2000" dirty="0">
                <a:solidFill>
                  <a:schemeClr val="bg1"/>
                </a:solidFill>
                <a:latin typeface="Calibri" panose="020F0502020204030204"/>
                <a:ea typeface="+mn-ea"/>
                <a:cs typeface="+mn-cs"/>
              </a:rPr>
              <a:t/>
            </a:r>
            <a:br>
              <a:rPr lang="kk-KZ" sz="2000" dirty="0">
                <a:solidFill>
                  <a:schemeClr val="bg1"/>
                </a:solidFill>
                <a:latin typeface="Calibri" panose="020F0502020204030204"/>
                <a:ea typeface="+mn-ea"/>
                <a:cs typeface="+mn-cs"/>
              </a:rPr>
            </a:br>
            <a:endParaRPr lang="kk-KZ" sz="2000" dirty="0">
              <a:solidFill>
                <a:schemeClr val="bg1"/>
              </a:solidFill>
            </a:endParaRPr>
          </a:p>
        </p:txBody>
      </p:sp>
      <p:sp>
        <p:nvSpPr>
          <p:cNvPr id="8" name="Тікбұрыш 7">
            <a:extLst>
              <a:ext uri="{FF2B5EF4-FFF2-40B4-BE49-F238E27FC236}">
                <a16:creationId xmlns="" xmlns:a16="http://schemas.microsoft.com/office/drawing/2014/main" id="{3A262288-3C33-4E19-91E9-F3A12B7BE38B}"/>
              </a:ext>
            </a:extLst>
          </p:cNvPr>
          <p:cNvSpPr/>
          <p:nvPr/>
        </p:nvSpPr>
        <p:spPr>
          <a:xfrm>
            <a:off x="6480184" y="585239"/>
            <a:ext cx="5063501" cy="375552"/>
          </a:xfrm>
          <a:prstGeom prst="rect">
            <a:avLst/>
          </a:prstGeom>
        </p:spPr>
        <p:txBody>
          <a:bodyPr wrap="square">
            <a:spAutoFit/>
          </a:bodyPr>
          <a:lstStyle/>
          <a:p>
            <a:pPr marL="457200" algn="just">
              <a:lnSpc>
                <a:spcPct val="107000"/>
              </a:lnSpc>
              <a:spcAft>
                <a:spcPts val="800"/>
              </a:spcAft>
            </a:pPr>
            <a:r>
              <a:rPr lang="kk-KZ" b="1" spc="10" dirty="0">
                <a:latin typeface="Calibri" panose="020F0502020204030204" pitchFamily="34" charset="0"/>
                <a:ea typeface="Calibri" panose="020F0502020204030204" pitchFamily="34" charset="0"/>
                <a:cs typeface="Times New Roman" panose="02020603050405020304" pitchFamily="18" charset="0"/>
              </a:rPr>
              <a:t>«Қазақ тілі мен әдебиеті» пәні бойынша:</a:t>
            </a:r>
            <a:endParaRPr lang="kk-KZ" sz="14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0" name="Кесте 9">
            <a:extLst>
              <a:ext uri="{FF2B5EF4-FFF2-40B4-BE49-F238E27FC236}">
                <a16:creationId xmlns="" xmlns:a16="http://schemas.microsoft.com/office/drawing/2014/main" id="{E522A76F-8CCD-41E7-B1B4-13BD71D5FBFF}"/>
              </a:ext>
            </a:extLst>
          </p:cNvPr>
          <p:cNvGraphicFramePr>
            <a:graphicFrameLocks noGrp="1"/>
          </p:cNvGraphicFramePr>
          <p:nvPr>
            <p:extLst>
              <p:ext uri="{D42A27DB-BD31-4B8C-83A1-F6EECF244321}">
                <p14:modId xmlns:p14="http://schemas.microsoft.com/office/powerpoint/2010/main" val="1683997929"/>
              </p:ext>
            </p:extLst>
          </p:nvPr>
        </p:nvGraphicFramePr>
        <p:xfrm>
          <a:off x="461371" y="960791"/>
          <a:ext cx="11204153" cy="5478886"/>
        </p:xfrm>
        <a:graphic>
          <a:graphicData uri="http://schemas.openxmlformats.org/drawingml/2006/table">
            <a:tbl>
              <a:tblPr firstRow="1" firstCol="1" bandRow="1">
                <a:tableStyleId>{5C22544A-7EE6-4342-B048-85BDC9FD1C3A}</a:tableStyleId>
              </a:tblPr>
              <a:tblGrid>
                <a:gridCol w="1115518">
                  <a:extLst>
                    <a:ext uri="{9D8B030D-6E8A-4147-A177-3AD203B41FA5}">
                      <a16:colId xmlns="" xmlns:a16="http://schemas.microsoft.com/office/drawing/2014/main" val="2023789961"/>
                    </a:ext>
                  </a:extLst>
                </a:gridCol>
                <a:gridCol w="2145475">
                  <a:extLst>
                    <a:ext uri="{9D8B030D-6E8A-4147-A177-3AD203B41FA5}">
                      <a16:colId xmlns="" xmlns:a16="http://schemas.microsoft.com/office/drawing/2014/main" val="2321351271"/>
                    </a:ext>
                  </a:extLst>
                </a:gridCol>
                <a:gridCol w="2071171">
                  <a:extLst>
                    <a:ext uri="{9D8B030D-6E8A-4147-A177-3AD203B41FA5}">
                      <a16:colId xmlns="" xmlns:a16="http://schemas.microsoft.com/office/drawing/2014/main" val="3641418242"/>
                    </a:ext>
                  </a:extLst>
                </a:gridCol>
                <a:gridCol w="1938969">
                  <a:extLst>
                    <a:ext uri="{9D8B030D-6E8A-4147-A177-3AD203B41FA5}">
                      <a16:colId xmlns="" xmlns:a16="http://schemas.microsoft.com/office/drawing/2014/main" val="3243310799"/>
                    </a:ext>
                  </a:extLst>
                </a:gridCol>
                <a:gridCol w="2071171">
                  <a:extLst>
                    <a:ext uri="{9D8B030D-6E8A-4147-A177-3AD203B41FA5}">
                      <a16:colId xmlns="" xmlns:a16="http://schemas.microsoft.com/office/drawing/2014/main" val="2036251041"/>
                    </a:ext>
                  </a:extLst>
                </a:gridCol>
                <a:gridCol w="1861849">
                  <a:extLst>
                    <a:ext uri="{9D8B030D-6E8A-4147-A177-3AD203B41FA5}">
                      <a16:colId xmlns="" xmlns:a16="http://schemas.microsoft.com/office/drawing/2014/main" val="481639520"/>
                    </a:ext>
                  </a:extLst>
                </a:gridCol>
              </a:tblGrid>
              <a:tr h="441205">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Бөлімше</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5-сынып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6-сынып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7-сынып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8-сынып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10-сынып ҚГБ, ЖМБ</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577643327"/>
                  </a:ext>
                </a:extLst>
              </a:tr>
              <a:tr h="297180">
                <a:tc gridSpan="6">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kumimoji="0" lang="kk-KZ" altLang="kk-KZ" sz="14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4) Тілдік бағдар</a:t>
                      </a:r>
                      <a:endParaRPr kumimoji="0" lang="kk-KZ" altLang="kk-KZ" sz="1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fontAlgn="base">
                        <a:lnSpc>
                          <a:spcPct val="100000"/>
                        </a:lnSpc>
                        <a:spcAft>
                          <a:spcPts val="0"/>
                        </a:spcAft>
                      </a:pP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fontAlgn="base">
                        <a:lnSpc>
                          <a:spcPct val="100000"/>
                        </a:lnSpc>
                        <a:spcAft>
                          <a:spcPts val="0"/>
                        </a:spcAft>
                      </a:pP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fontAlgn="base">
                        <a:lnSpc>
                          <a:spcPct val="100000"/>
                        </a:lnSpc>
                        <a:spcAft>
                          <a:spcPts val="0"/>
                        </a:spcAft>
                      </a:pP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fontAlgn="base">
                        <a:lnSpc>
                          <a:spcPct val="100000"/>
                        </a:lnSpc>
                        <a:spcAft>
                          <a:spcPts val="0"/>
                        </a:spcAft>
                      </a:pPr>
                      <a:endParaRPr lang="kk-KZ"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fontAlgn="base">
                        <a:lnSpc>
                          <a:spcPct val="100000"/>
                        </a:lnSpc>
                        <a:spcAft>
                          <a:spcPts val="0"/>
                        </a:spcAft>
                      </a:pPr>
                      <a:endParaRPr lang="kk-KZ"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fontAlgn="base">
                        <a:lnSpc>
                          <a:spcPct val="100000"/>
                        </a:lnSpc>
                        <a:spcAft>
                          <a:spcPts val="0"/>
                        </a:spcAft>
                      </a:pPr>
                      <a:endParaRPr lang="kk-KZ"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3336407137"/>
                  </a:ext>
                </a:extLst>
              </a:tr>
              <a:tr h="3420557">
                <a:tc>
                  <a:txBody>
                    <a:bodyPr/>
                    <a:lstStyle/>
                    <a:p>
                      <a:pPr fontAlgn="base">
                        <a:lnSpc>
                          <a:spcPct val="107000"/>
                        </a:lnSpc>
                        <a:spcAft>
                          <a:spcPts val="800"/>
                        </a:spcAft>
                      </a:pPr>
                      <a:r>
                        <a:rPr lang="kk-KZ"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t>1. Сөз таптары</a:t>
                      </a:r>
                      <a:endParaRPr lang="kk-KZ" sz="140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fontAlgn="base">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5.5.1.2 лексикалық мағынасы жағынан заттың түрін, түсін сапасын білдіретін сын есімдерді ажырата білу, жазба, ауызша жұмыстарда қолдану</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ase">
                        <a:lnSpc>
                          <a:spcPct val="107000"/>
                        </a:lnSpc>
                        <a:spcAft>
                          <a:spcPts val="800"/>
                        </a:spcAft>
                      </a:pPr>
                      <a:r>
                        <a:rPr lang="kk-KZ"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t>6.5.1.2</a:t>
                      </a:r>
                      <a:br>
                        <a:rPr lang="kk-KZ"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br>
                      <a:r>
                        <a:rPr lang="kk-KZ"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t>лексикалық мағынасы жағынан заттың сипатын, көлемін, салмағын, аумағын білдіретін сын есімдерді ажырата білу, жазба, ауызша жұмыстарда қолдану</a:t>
                      </a:r>
                      <a:endParaRPr lang="kk-KZ" sz="140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ase">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7.5.1.2 Салыстырмалы, күшейтпелі, асырмалы</a:t>
                      </a:r>
                      <a:b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b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шырайлардың қызметін білу, жазба, ауызша жұмыстарда қолдану</a:t>
                      </a:r>
                      <a:b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b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fontAlgn="base">
                        <a:lnSpc>
                          <a:spcPct val="107000"/>
                        </a:lnSpc>
                        <a:spcAft>
                          <a:spcPts val="800"/>
                        </a:spcAft>
                      </a:pPr>
                      <a:r>
                        <a:rPr lang="kk-KZ"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t>8.5.1.1 болжалдық және бөлшектік сан есімдерді жазба, ауызша жұмыстарда орынды қолдану</a:t>
                      </a:r>
                      <a:endParaRPr lang="kk-KZ" sz="1400">
                        <a:effectLst/>
                        <a:latin typeface="Arial" panose="020B0604020202020204" pitchFamily="34" charset="0"/>
                        <a:ea typeface="Calibri" panose="020F0502020204030204" pitchFamily="34" charset="0"/>
                        <a:cs typeface="Arial" panose="020B0604020202020204" pitchFamily="34" charset="0"/>
                      </a:endParaRPr>
                    </a:p>
                    <a:p>
                      <a:pPr fontAlgn="base">
                        <a:lnSpc>
                          <a:spcPct val="107000"/>
                        </a:lnSpc>
                        <a:spcAft>
                          <a:spcPts val="800"/>
                        </a:spcAft>
                      </a:pPr>
                      <a:r>
                        <a:rPr lang="kk-KZ"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t>8.5.1.2 еліктеу сөздерді ауызша және жазба жұмыстарда орынды</a:t>
                      </a:r>
                      <a:br>
                        <a:rPr lang="kk-KZ"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br>
                      <a:r>
                        <a:rPr lang="kk-KZ"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t>қолдану</a:t>
                      </a:r>
                      <a:endParaRPr lang="kk-KZ" sz="1400">
                        <a:effectLst/>
                        <a:latin typeface="Arial" panose="020B0604020202020204" pitchFamily="34" charset="0"/>
                        <a:ea typeface="Calibri" panose="020F0502020204030204" pitchFamily="34" charset="0"/>
                        <a:cs typeface="Arial" panose="020B0604020202020204" pitchFamily="34" charset="0"/>
                      </a:endParaRPr>
                    </a:p>
                    <a:p>
                      <a:pPr fontAlgn="base">
                        <a:lnSpc>
                          <a:spcPct val="107000"/>
                        </a:lnSpc>
                        <a:spcAft>
                          <a:spcPts val="800"/>
                        </a:spcAft>
                      </a:pPr>
                      <a:r>
                        <a:rPr lang="kk-KZ"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t>8.5.1.3 етістіктің шартты рай және бұйрық рай қызметін білу, ауызша және жазба жұмыстарда орынды қолдану</a:t>
                      </a:r>
                      <a:endParaRPr lang="kk-KZ" sz="1400">
                        <a:effectLst/>
                        <a:latin typeface="Arial" panose="020B0604020202020204" pitchFamily="34" charset="0"/>
                        <a:ea typeface="Calibri" panose="020F0502020204030204" pitchFamily="34" charset="0"/>
                        <a:cs typeface="Arial" panose="020B0604020202020204" pitchFamily="34" charset="0"/>
                      </a:endParaRPr>
                    </a:p>
                    <a:p>
                      <a:pPr fontAlgn="base">
                        <a:lnSpc>
                          <a:spcPct val="107000"/>
                        </a:lnSpc>
                        <a:spcAft>
                          <a:spcPts val="800"/>
                        </a:spcAft>
                      </a:pPr>
                      <a:r>
                        <a:rPr lang="kk-KZ"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t>8.5.1.4 ;</a:t>
                      </a:r>
                      <a:endParaRPr lang="kk-KZ" sz="1400">
                        <a:effectLst/>
                        <a:latin typeface="Arial" panose="020B0604020202020204" pitchFamily="34" charset="0"/>
                        <a:ea typeface="Calibri" panose="020F0502020204030204" pitchFamily="34" charset="0"/>
                        <a:cs typeface="Arial" panose="020B0604020202020204" pitchFamily="34" charset="0"/>
                      </a:endParaRPr>
                    </a:p>
                    <a:p>
                      <a:pPr fontAlgn="base">
                        <a:lnSpc>
                          <a:spcPct val="107000"/>
                        </a:lnSpc>
                        <a:spcAft>
                          <a:spcPts val="800"/>
                        </a:spcAft>
                      </a:pPr>
                      <a:r>
                        <a:rPr lang="kk-KZ"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t>8. 5. 1. 5.</a:t>
                      </a:r>
                      <a:br>
                        <a:rPr lang="kk-KZ"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br>
                      <a:endParaRPr lang="kk-KZ" sz="140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10.5.1.1 тәуелдік жалғауды (оңаша және ортақ </a:t>
                      </a:r>
                      <a:r>
                        <a:rPr lang="kk-KZ" sz="1400" spc="1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тәуелдеу</a:t>
                      </a: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 және көптік мәнді есімдер мен көптік жалғауларды ажырата танып, дұрыс қолдану;</a:t>
                      </a:r>
                      <a:endParaRPr lang="kk-KZ" sz="14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10.5.1.2 сын есімнің жасалу жолдарын білу, мәтін құрауда орынды қолдану;</a:t>
                      </a:r>
                      <a:endParaRPr lang="kk-KZ" sz="14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10.5.1.3;</a:t>
                      </a:r>
                      <a:endParaRPr lang="kk-KZ" sz="14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10.5.1.4;</a:t>
                      </a:r>
                      <a:endParaRPr lang="kk-KZ" sz="1400" dirty="0">
                        <a:effectLst/>
                        <a:latin typeface="Arial" panose="020B0604020202020204" pitchFamily="34" charset="0"/>
                        <a:ea typeface="Calibri" panose="020F0502020204030204" pitchFamily="34" charset="0"/>
                        <a:cs typeface="Arial" panose="020B0604020202020204" pitchFamily="34" charset="0"/>
                      </a:endParaRPr>
                    </a:p>
                    <a:p>
                      <a:pPr fontAlgn="base">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10.5.1.5;</a:t>
                      </a:r>
                      <a:endParaRPr lang="kk-KZ" sz="1400" dirty="0">
                        <a:effectLst/>
                        <a:latin typeface="Arial" panose="020B0604020202020204" pitchFamily="34" charset="0"/>
                        <a:ea typeface="Calibri" panose="020F0502020204030204" pitchFamily="34" charset="0"/>
                        <a:cs typeface="Arial" panose="020B0604020202020204" pitchFamily="34" charset="0"/>
                      </a:endParaRPr>
                    </a:p>
                    <a:p>
                      <a:pPr fontAlgn="base">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10.5.1.6;</a:t>
                      </a:r>
                      <a:endParaRPr lang="kk-KZ" sz="1400" dirty="0">
                        <a:effectLst/>
                        <a:latin typeface="Arial" panose="020B0604020202020204" pitchFamily="34" charset="0"/>
                        <a:ea typeface="Calibri" panose="020F0502020204030204" pitchFamily="34" charset="0"/>
                        <a:cs typeface="Arial" panose="020B0604020202020204" pitchFamily="34" charset="0"/>
                      </a:endParaRPr>
                    </a:p>
                    <a:p>
                      <a:pPr fontAlgn="base">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10.5.1.7.</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3709222881"/>
                  </a:ext>
                </a:extLst>
              </a:tr>
            </a:tbl>
          </a:graphicData>
        </a:graphic>
      </p:graphicFrame>
    </p:spTree>
    <p:extLst>
      <p:ext uri="{BB962C8B-B14F-4D97-AF65-F5344CB8AC3E}">
        <p14:creationId xmlns:p14="http://schemas.microsoft.com/office/powerpoint/2010/main" val="40421072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 xmlns:a16="http://schemas.microsoft.com/office/drawing/2014/main" id="{06A046B7-B66F-481D-9B81-F91F62F1B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26897" cy="58523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0" y="32273"/>
            <a:ext cx="12020773" cy="624579"/>
          </a:xfrm>
        </p:spPr>
        <p:txBody>
          <a:bodyPr>
            <a:normAutofit fontScale="90000"/>
          </a:bodyPr>
          <a:lstStyle/>
          <a:p>
            <a:pPr marL="228600" indent="-228600" algn="ctr">
              <a:spcBef>
                <a:spcPts val="1000"/>
              </a:spcBef>
            </a:pPr>
            <a:r>
              <a:rPr lang="kk-KZ" sz="2000" b="1" dirty="0">
                <a:latin typeface="Arial" panose="020B0604020202020204" pitchFamily="34" charset="0"/>
                <a:cs typeface="Arial" panose="020B0604020202020204" pitchFamily="34" charset="0"/>
              </a:rPr>
              <a:t/>
            </a:r>
            <a:br>
              <a:rPr lang="kk-KZ" sz="2000" b="1" dirty="0">
                <a:latin typeface="Arial" panose="020B0604020202020204" pitchFamily="34" charset="0"/>
                <a:cs typeface="Arial" panose="020B0604020202020204" pitchFamily="34" charset="0"/>
              </a:rPr>
            </a:br>
            <a:r>
              <a:rPr lang="kk-KZ" sz="2000" b="1" dirty="0">
                <a:latin typeface="Arial" panose="020B0604020202020204" pitchFamily="34" charset="0"/>
                <a:cs typeface="Arial" panose="020B0604020202020204" pitchFamily="34" charset="0"/>
              </a:rPr>
              <a:t/>
            </a:r>
            <a:br>
              <a:rPr lang="kk-KZ" sz="2000" b="1" dirty="0">
                <a:latin typeface="Arial" panose="020B0604020202020204" pitchFamily="34" charset="0"/>
                <a:cs typeface="Arial" panose="020B0604020202020204" pitchFamily="34" charset="0"/>
              </a:rPr>
            </a:br>
            <a:r>
              <a:rPr lang="kk-KZ" sz="2000" b="1" dirty="0">
                <a:solidFill>
                  <a:schemeClr val="bg1"/>
                </a:solidFill>
                <a:latin typeface="Arial" panose="020B0604020202020204" pitchFamily="34" charset="0"/>
                <a:cs typeface="Arial" panose="020B0604020202020204" pitchFamily="34" charset="0"/>
              </a:rPr>
              <a:t>«ҚАЗАҚ ТІЛІ МЕН ӘДЕБИЕТІ» ОҚУ ПӘНІ БОЙЫНША РУБРИКА </a:t>
            </a:r>
            <a:r>
              <a:rPr lang="kk-KZ" dirty="0"/>
              <a:t/>
            </a:r>
            <a:br>
              <a:rPr lang="kk-KZ" dirty="0"/>
            </a:br>
            <a:r>
              <a:rPr lang="kk-KZ" sz="2000" dirty="0">
                <a:solidFill>
                  <a:schemeClr val="bg1"/>
                </a:solidFill>
                <a:latin typeface="Calibri" panose="020F0502020204030204"/>
                <a:ea typeface="+mn-ea"/>
                <a:cs typeface="+mn-cs"/>
              </a:rPr>
              <a:t/>
            </a:r>
            <a:br>
              <a:rPr lang="kk-KZ" sz="2000" dirty="0">
                <a:solidFill>
                  <a:schemeClr val="bg1"/>
                </a:solidFill>
                <a:latin typeface="Calibri" panose="020F0502020204030204"/>
                <a:ea typeface="+mn-ea"/>
                <a:cs typeface="+mn-cs"/>
              </a:rPr>
            </a:br>
            <a:endParaRPr lang="kk-KZ" sz="2000" dirty="0">
              <a:solidFill>
                <a:schemeClr val="bg1"/>
              </a:solidFill>
            </a:endParaRPr>
          </a:p>
        </p:txBody>
      </p:sp>
      <p:sp>
        <p:nvSpPr>
          <p:cNvPr id="8" name="Тікбұрыш 7">
            <a:extLst>
              <a:ext uri="{FF2B5EF4-FFF2-40B4-BE49-F238E27FC236}">
                <a16:creationId xmlns="" xmlns:a16="http://schemas.microsoft.com/office/drawing/2014/main" id="{3A262288-3C33-4E19-91E9-F3A12B7BE38B}"/>
              </a:ext>
            </a:extLst>
          </p:cNvPr>
          <p:cNvSpPr/>
          <p:nvPr/>
        </p:nvSpPr>
        <p:spPr>
          <a:xfrm>
            <a:off x="6263014" y="689125"/>
            <a:ext cx="5063501" cy="306109"/>
          </a:xfrm>
          <a:prstGeom prst="rect">
            <a:avLst/>
          </a:prstGeom>
        </p:spPr>
        <p:txBody>
          <a:bodyPr wrap="square">
            <a:spAutoFit/>
          </a:bodyPr>
          <a:lstStyle/>
          <a:p>
            <a:pPr marL="457200" algn="just">
              <a:lnSpc>
                <a:spcPct val="107000"/>
              </a:lnSpc>
              <a:spcAft>
                <a:spcPts val="800"/>
              </a:spcAft>
            </a:pPr>
            <a:r>
              <a:rPr lang="kk-KZ" sz="1400" b="1" spc="10" dirty="0">
                <a:latin typeface="Arial" panose="020B0604020202020204" pitchFamily="34" charset="0"/>
                <a:ea typeface="Calibri" panose="020F0502020204030204" pitchFamily="34" charset="0"/>
                <a:cs typeface="Arial" panose="020B0604020202020204" pitchFamily="34" charset="0"/>
              </a:rPr>
              <a:t>Өзге тілде оқытатын сыныптар   үшін</a:t>
            </a:r>
            <a:endParaRPr lang="kk-KZ" sz="1400" dirty="0">
              <a:effectLst/>
              <a:latin typeface="Arial" panose="020B0604020202020204" pitchFamily="34" charset="0"/>
              <a:ea typeface="Calibri" panose="020F0502020204030204" pitchFamily="34" charset="0"/>
              <a:cs typeface="Arial" panose="020B0604020202020204" pitchFamily="34" charset="0"/>
            </a:endParaRPr>
          </a:p>
        </p:txBody>
      </p:sp>
      <p:graphicFrame>
        <p:nvGraphicFramePr>
          <p:cNvPr id="10" name="Кесте 9">
            <a:extLst>
              <a:ext uri="{FF2B5EF4-FFF2-40B4-BE49-F238E27FC236}">
                <a16:creationId xmlns="" xmlns:a16="http://schemas.microsoft.com/office/drawing/2014/main" id="{E522A76F-8CCD-41E7-B1B4-13BD71D5FBFF}"/>
              </a:ext>
            </a:extLst>
          </p:cNvPr>
          <p:cNvGraphicFramePr>
            <a:graphicFrameLocks noGrp="1"/>
          </p:cNvGraphicFramePr>
          <p:nvPr>
            <p:extLst>
              <p:ext uri="{D42A27DB-BD31-4B8C-83A1-F6EECF244321}">
                <p14:modId xmlns:p14="http://schemas.microsoft.com/office/powerpoint/2010/main" val="1694410865"/>
              </p:ext>
            </p:extLst>
          </p:nvPr>
        </p:nvGraphicFramePr>
        <p:xfrm>
          <a:off x="231354" y="1284725"/>
          <a:ext cx="11611777" cy="5338782"/>
        </p:xfrm>
        <a:graphic>
          <a:graphicData uri="http://schemas.openxmlformats.org/drawingml/2006/table">
            <a:tbl>
              <a:tblPr firstRow="1" firstCol="1" bandRow="1">
                <a:tableStyleId>{5C22544A-7EE6-4342-B048-85BDC9FD1C3A}</a:tableStyleId>
              </a:tblPr>
              <a:tblGrid>
                <a:gridCol w="1277957">
                  <a:extLst>
                    <a:ext uri="{9D8B030D-6E8A-4147-A177-3AD203B41FA5}">
                      <a16:colId xmlns="" xmlns:a16="http://schemas.microsoft.com/office/drawing/2014/main" val="2023789961"/>
                    </a:ext>
                  </a:extLst>
                </a:gridCol>
                <a:gridCol w="2891239">
                  <a:extLst>
                    <a:ext uri="{9D8B030D-6E8A-4147-A177-3AD203B41FA5}">
                      <a16:colId xmlns="" xmlns:a16="http://schemas.microsoft.com/office/drawing/2014/main" val="2321351271"/>
                    </a:ext>
                  </a:extLst>
                </a:gridCol>
                <a:gridCol w="3718881">
                  <a:extLst>
                    <a:ext uri="{9D8B030D-6E8A-4147-A177-3AD203B41FA5}">
                      <a16:colId xmlns="" xmlns:a16="http://schemas.microsoft.com/office/drawing/2014/main" val="3641418242"/>
                    </a:ext>
                  </a:extLst>
                </a:gridCol>
                <a:gridCol w="3723700">
                  <a:extLst>
                    <a:ext uri="{9D8B030D-6E8A-4147-A177-3AD203B41FA5}">
                      <a16:colId xmlns="" xmlns:a16="http://schemas.microsoft.com/office/drawing/2014/main" val="3243310799"/>
                    </a:ext>
                  </a:extLst>
                </a:gridCol>
              </a:tblGrid>
              <a:tr h="414644">
                <a:tc>
                  <a:txBody>
                    <a:bodyPr/>
                    <a:lstStyle/>
                    <a:p>
                      <a:pPr fontAlgn="base">
                        <a:lnSpc>
                          <a:spcPct val="100000"/>
                        </a:lnSpc>
                        <a:spcAft>
                          <a:spcPts val="0"/>
                        </a:spcAft>
                      </a:pPr>
                      <a:r>
                        <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Дағды</a:t>
                      </a: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457200" algn="just">
                        <a:lnSpc>
                          <a:spcPct val="107000"/>
                        </a:lnSpc>
                        <a:spcAft>
                          <a:spcPts val="0"/>
                        </a:spcAft>
                      </a:pPr>
                      <a:r>
                        <a:rPr lang="kk-KZ" sz="14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Төмен көрсеткіш 1-2 балл</a:t>
                      </a:r>
                      <a:endParaRPr lang="kk-KZ"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457200" algn="just">
                        <a:lnSpc>
                          <a:spcPct val="107000"/>
                        </a:lnSpc>
                        <a:spcAft>
                          <a:spcPts val="0"/>
                        </a:spcAft>
                      </a:pPr>
                      <a:r>
                        <a:rPr lang="kk-KZ" sz="14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Орташа көрсеткіш 3-4 балл</a:t>
                      </a:r>
                      <a:endParaRPr lang="kk-KZ"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457200" algn="just">
                        <a:lnSpc>
                          <a:spcPct val="107000"/>
                        </a:lnSpc>
                        <a:spcAft>
                          <a:spcPts val="0"/>
                        </a:spcAft>
                      </a:pPr>
                      <a:r>
                        <a:rPr lang="kk-KZ"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Жоғары көрсеткіш 5 балл</a:t>
                      </a:r>
                      <a:endParaRPr lang="kk-KZ"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577643327"/>
                  </a:ext>
                </a:extLst>
              </a:tr>
              <a:tr h="665409">
                <a:tc>
                  <a:txBody>
                    <a:bodyPr/>
                    <a:lstStyle/>
                    <a:p>
                      <a:pPr marL="71755" marR="71755" algn="ctr">
                        <a:lnSpc>
                          <a:spcPct val="107000"/>
                        </a:lnSpc>
                        <a:spcAft>
                          <a:spcPts val="0"/>
                        </a:spcAft>
                      </a:pPr>
                      <a:r>
                        <a:rPr lang="kk-KZ"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Тың</a:t>
                      </a:r>
                    </a:p>
                    <a:p>
                      <a:pPr marL="71755" marR="71755" algn="ctr">
                        <a:lnSpc>
                          <a:spcPct val="107000"/>
                        </a:lnSpc>
                        <a:spcAft>
                          <a:spcPts val="0"/>
                        </a:spcAft>
                      </a:pPr>
                      <a:r>
                        <a:rPr lang="kk-KZ"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далым</a:t>
                      </a:r>
                      <a:endParaRPr lang="kk-KZ"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indent="0" algn="just">
                        <a:lnSpc>
                          <a:spcPct val="107000"/>
                        </a:lnSpc>
                        <a:spcAft>
                          <a:spcPts val="0"/>
                        </a:spcAft>
                      </a:pPr>
                      <a:r>
                        <a:rPr lang="kk-KZ" sz="1400" spc="1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тыңдалым</a:t>
                      </a:r>
                      <a:r>
                        <a:rPr lang="kk-KZ" sz="1400" spc="1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материалдарының мазмұны негізінде сұрақтарға қысқа жауап береді</a:t>
                      </a:r>
                      <a:endParaRPr lang="kk-KZ"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just">
                        <a:lnSpc>
                          <a:spcPct val="107000"/>
                        </a:lnSpc>
                        <a:spcAft>
                          <a:spcPts val="0"/>
                        </a:spcAft>
                      </a:pPr>
                      <a:r>
                        <a:rPr lang="kk-KZ" sz="1400" spc="1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тыңдалым</a:t>
                      </a:r>
                      <a:r>
                        <a:rPr lang="kk-KZ" sz="1400" spc="1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материалдарының мазмұны негізінде сұрақтарға орташа жауап беру</a:t>
                      </a:r>
                      <a:endParaRPr lang="kk-KZ"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just">
                        <a:lnSpc>
                          <a:spcPct val="107000"/>
                        </a:lnSpc>
                        <a:spcAft>
                          <a:spcPts val="0"/>
                        </a:spcAft>
                      </a:pPr>
                      <a:r>
                        <a:rPr lang="kk-KZ" sz="1400" spc="1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тыңдалым</a:t>
                      </a:r>
                      <a:r>
                        <a:rPr lang="kk-KZ" sz="1400" spc="1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материалдарының мазмұны негізінде сұрақтарға толық жауап беру</a:t>
                      </a:r>
                      <a:endParaRPr lang="kk-KZ"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3709222881"/>
                  </a:ext>
                </a:extLst>
              </a:tr>
              <a:tr h="646197">
                <a:tc>
                  <a:txBody>
                    <a:bodyPr/>
                    <a:lstStyle/>
                    <a:p>
                      <a:pPr marL="71755" marR="71755" algn="ctr">
                        <a:lnSpc>
                          <a:spcPct val="107000"/>
                        </a:lnSpc>
                        <a:spcAft>
                          <a:spcPts val="0"/>
                        </a:spcAft>
                      </a:pPr>
                      <a:r>
                        <a:rPr lang="kk-KZ" sz="14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Айтылым</a:t>
                      </a:r>
                      <a:endParaRPr lang="kk-KZ"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indent="0" algn="just">
                        <a:lnSpc>
                          <a:spcPct val="107000"/>
                        </a:lnSpc>
                        <a:spcAft>
                          <a:spcPts val="0"/>
                        </a:spcAft>
                      </a:pPr>
                      <a:r>
                        <a:rPr lang="kk-KZ" sz="1400" spc="1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берілген сұрақты дұрыс түсініп, қысқа жауап беру, шағын диалогке қатысу</a:t>
                      </a:r>
                      <a:endParaRPr lang="kk-KZ"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just">
                        <a:lnSpc>
                          <a:spcPct val="107000"/>
                        </a:lnSpc>
                        <a:spcAft>
                          <a:spcPts val="0"/>
                        </a:spcAft>
                      </a:pPr>
                      <a:r>
                        <a:rPr lang="kk-KZ" sz="1400" spc="1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берілген сұрақты дұрыс түсініп, орташа жауап беру, шағын диалогке қатысу</a:t>
                      </a:r>
                      <a:endParaRPr lang="kk-KZ"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just">
                        <a:lnSpc>
                          <a:spcPct val="107000"/>
                        </a:lnSpc>
                        <a:spcAft>
                          <a:spcPts val="0"/>
                        </a:spcAft>
                      </a:pPr>
                      <a:r>
                        <a:rPr lang="kk-KZ" sz="1400" spc="1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берілген сұрақты дұрыс түсініп, ашық сұрақтарға толық жауап беру, шағын диалогке қатысу</a:t>
                      </a:r>
                      <a:endParaRPr lang="kk-KZ"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606322429"/>
                  </a:ext>
                </a:extLst>
              </a:tr>
              <a:tr h="1087680">
                <a:tc>
                  <a:txBody>
                    <a:bodyPr/>
                    <a:lstStyle/>
                    <a:p>
                      <a:pPr marL="71755" marR="71755" algn="ctr">
                        <a:lnSpc>
                          <a:spcPct val="107000"/>
                        </a:lnSpc>
                        <a:spcAft>
                          <a:spcPts val="0"/>
                        </a:spcAft>
                      </a:pPr>
                      <a:r>
                        <a:rPr lang="kk-KZ"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Оқылым</a:t>
                      </a:r>
                      <a:endParaRPr lang="kk-KZ"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indent="0" algn="just">
                        <a:lnSpc>
                          <a:spcPct val="107000"/>
                        </a:lnSpc>
                        <a:spcAft>
                          <a:spcPts val="0"/>
                        </a:spcAft>
                      </a:pPr>
                      <a:r>
                        <a:rPr lang="kk-KZ" sz="1400" spc="1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Фольклорлық және шағын көлемді көркем әдеби шығармалардың мазмұнын толық түсінбейді. Шығарма тақырыбын анықтай алмайды. </a:t>
                      </a:r>
                      <a:endParaRPr lang="kk-KZ"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just">
                        <a:lnSpc>
                          <a:spcPct val="107000"/>
                        </a:lnSpc>
                        <a:spcAft>
                          <a:spcPts val="0"/>
                        </a:spcAft>
                      </a:pPr>
                      <a:r>
                        <a:rPr lang="kk-KZ" sz="1400" spc="1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Фольклорлық және шағын көлемді көркем әдеби шығармалардың жалпы мазмұнын түсінеді, тақырыбын анықтауда қателеседі. Өз ойын орташа деңгейде жеткізе алады.</a:t>
                      </a:r>
                      <a:endParaRPr lang="kk-KZ"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just">
                        <a:lnSpc>
                          <a:spcPct val="107000"/>
                        </a:lnSpc>
                        <a:spcAft>
                          <a:spcPts val="0"/>
                        </a:spcAft>
                      </a:pPr>
                      <a:r>
                        <a:rPr lang="kk-KZ" sz="1400" spc="1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Фольклорлық және шағын көлемді көркем әдеби шығармалардың мазмұнын түсінеді, тақырыбын анықтайды.</a:t>
                      </a:r>
                      <a:endParaRPr lang="kk-KZ" sz="1400" dirty="0">
                        <a:effectLst/>
                        <a:latin typeface="Arial" panose="020B0604020202020204" pitchFamily="34" charset="0"/>
                        <a:ea typeface="Times New Roman" panose="02020603050405020304" pitchFamily="18" charset="0"/>
                        <a:cs typeface="Arial" panose="020B0604020202020204" pitchFamily="34" charset="0"/>
                      </a:endParaRPr>
                    </a:p>
                    <a:p>
                      <a:pPr marL="0" indent="0" algn="just">
                        <a:lnSpc>
                          <a:spcPct val="107000"/>
                        </a:lnSpc>
                        <a:spcAft>
                          <a:spcPts val="0"/>
                        </a:spcAft>
                      </a:pPr>
                      <a:r>
                        <a:rPr lang="kk-KZ"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kk-KZ"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335938191"/>
                  </a:ext>
                </a:extLst>
              </a:tr>
              <a:tr h="1087680">
                <a:tc>
                  <a:txBody>
                    <a:bodyPr/>
                    <a:lstStyle/>
                    <a:p>
                      <a:pPr marL="71755" marR="71755" algn="ctr">
                        <a:lnSpc>
                          <a:spcPct val="107000"/>
                        </a:lnSpc>
                        <a:spcAft>
                          <a:spcPts val="0"/>
                        </a:spcAft>
                      </a:pPr>
                      <a:r>
                        <a:rPr lang="kk-KZ" sz="14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Жазылым</a:t>
                      </a:r>
                      <a:endParaRPr lang="kk-KZ"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indent="0" algn="just">
                        <a:lnSpc>
                          <a:spcPct val="107000"/>
                        </a:lnSpc>
                        <a:spcAft>
                          <a:spcPts val="0"/>
                        </a:spcAft>
                      </a:pPr>
                      <a:r>
                        <a:rPr lang="kk-KZ" sz="1400" spc="1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Эссе құрылымын сақтамайды, адамды, табиғатты, белгілі бір оқиғаны сипаттауда </a:t>
                      </a:r>
                      <a:r>
                        <a:rPr lang="kk-KZ" sz="1400" dirty="0">
                          <a:effectLst/>
                          <a:latin typeface="Arial" panose="020B0604020202020204" pitchFamily="34" charset="0"/>
                          <a:ea typeface="Times New Roman" panose="02020603050405020304" pitchFamily="18" charset="0"/>
                          <a:cs typeface="Arial" panose="020B0604020202020204" pitchFamily="34" charset="0"/>
                        </a:rPr>
                        <a:t>сөздерді орынсыз қолданады. 4-5 грамматикалық қате жібереді.</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just">
                        <a:lnSpc>
                          <a:spcPct val="107000"/>
                        </a:lnSpc>
                        <a:spcAft>
                          <a:spcPts val="0"/>
                        </a:spcAft>
                      </a:pPr>
                      <a:r>
                        <a:rPr lang="kk-KZ" sz="1400" spc="1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Эссе құрылымын сақтай отырып, адамды, табиғатты, белгілі бір оқиғаны сипаттап жазуда 1-2 қателіктер жібереді.</a:t>
                      </a:r>
                      <a:endParaRPr lang="kk-KZ"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just">
                        <a:lnSpc>
                          <a:spcPct val="107000"/>
                        </a:lnSpc>
                        <a:spcAft>
                          <a:spcPts val="0"/>
                        </a:spcAft>
                      </a:pPr>
                      <a:r>
                        <a:rPr lang="kk-KZ" sz="1400" spc="1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Эссе құрылымын сақтай отырып, адамды, табиғатты, белгілі бір оқиғаны сипаттап жазады.</a:t>
                      </a:r>
                      <a:endParaRPr lang="kk-KZ"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831293669"/>
                  </a:ext>
                </a:extLst>
              </a:tr>
              <a:tr h="1271616">
                <a:tc>
                  <a:txBody>
                    <a:bodyPr/>
                    <a:lstStyle/>
                    <a:p>
                      <a:pPr marL="71755" marR="71755" algn="ctr">
                        <a:lnSpc>
                          <a:spcPct val="107000"/>
                        </a:lnSpc>
                        <a:spcAft>
                          <a:spcPts val="0"/>
                        </a:spcAft>
                      </a:pPr>
                      <a:r>
                        <a:rPr lang="kk-KZ" sz="1400" b="1" spc="10">
                          <a:solidFill>
                            <a:srgbClr val="000000"/>
                          </a:solidFill>
                          <a:effectLst/>
                          <a:latin typeface="Arial" panose="020B0604020202020204" pitchFamily="34" charset="0"/>
                          <a:ea typeface="Times New Roman" panose="02020603050405020304" pitchFamily="18" charset="0"/>
                          <a:cs typeface="Arial" panose="020B0604020202020204" pitchFamily="34" charset="0"/>
                        </a:rPr>
                        <a:t>Тілдік бағдар:</a:t>
                      </a:r>
                      <a:endParaRPr lang="kk-KZ"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indent="0" algn="just">
                        <a:lnSpc>
                          <a:spcPct val="107000"/>
                        </a:lnSpc>
                        <a:spcAft>
                          <a:spcPts val="0"/>
                        </a:spcAft>
                      </a:pPr>
                      <a:r>
                        <a:rPr lang="kk-KZ" sz="1400" spc="1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Лексикалық мағынасы жағынан заттың түрін, түсін, сапасын білдіретін сын есімдерді ажырата біледі, жазба, ауызша жұмыстарда 4-5 қате жібереді. </a:t>
                      </a:r>
                      <a:endParaRPr lang="kk-KZ"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just">
                        <a:lnSpc>
                          <a:spcPct val="107000"/>
                        </a:lnSpc>
                        <a:spcAft>
                          <a:spcPts val="0"/>
                        </a:spcAft>
                      </a:pPr>
                      <a:r>
                        <a:rPr lang="kk-KZ" sz="1400" spc="1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Лексикалық мағынасы жағынан заттың түрін, түсін сапасын білдіретін сын есімдерді ажырата біледі, жазба, ауызша жұмыстарда елеусіз 2-3 қате  жібереді. </a:t>
                      </a:r>
                      <a:endParaRPr lang="kk-KZ"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just">
                        <a:lnSpc>
                          <a:spcPct val="107000"/>
                        </a:lnSpc>
                        <a:spcAft>
                          <a:spcPts val="0"/>
                        </a:spcAft>
                      </a:pPr>
                      <a:r>
                        <a:rPr lang="kk-KZ" sz="1400" spc="1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Лексикалық мағынасы жағынан заттың түрін, түсін, сапасын білдіретін сын есімдерді ажырата біледі, жазба, ауызша жұмыстарда еркін қолданады.</a:t>
                      </a:r>
                      <a:endParaRPr lang="kk-KZ"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3036533805"/>
                  </a:ext>
                </a:extLst>
              </a:tr>
            </a:tbl>
          </a:graphicData>
        </a:graphic>
      </p:graphicFrame>
    </p:spTree>
    <p:extLst>
      <p:ext uri="{BB962C8B-B14F-4D97-AF65-F5344CB8AC3E}">
        <p14:creationId xmlns:p14="http://schemas.microsoft.com/office/powerpoint/2010/main" val="24260697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 xmlns:a16="http://schemas.microsoft.com/office/drawing/2014/main" id="{06A046B7-B66F-481D-9B81-F91F62F1B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26897" cy="58523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1101687" y="154478"/>
            <a:ext cx="11921620" cy="585239"/>
          </a:xfrm>
        </p:spPr>
        <p:txBody>
          <a:bodyPr>
            <a:normAutofit fontScale="90000"/>
          </a:bodyPr>
          <a:lstStyle/>
          <a:p>
            <a:r>
              <a:rPr lang="kk-KZ" sz="2000" b="1" dirty="0">
                <a:latin typeface="Arial" panose="020B0604020202020204" pitchFamily="34" charset="0"/>
                <a:cs typeface="Arial" panose="020B0604020202020204" pitchFamily="34" charset="0"/>
              </a:rPr>
              <a:t/>
            </a:r>
            <a:br>
              <a:rPr lang="kk-KZ" sz="2000" b="1" dirty="0">
                <a:latin typeface="Arial" panose="020B0604020202020204" pitchFamily="34" charset="0"/>
                <a:cs typeface="Arial" panose="020B0604020202020204" pitchFamily="34" charset="0"/>
              </a:rPr>
            </a:br>
            <a:r>
              <a:rPr lang="kk-KZ" sz="2000" b="1" dirty="0">
                <a:latin typeface="Arial" panose="020B0604020202020204" pitchFamily="34" charset="0"/>
                <a:cs typeface="Arial" panose="020B0604020202020204" pitchFamily="34" charset="0"/>
              </a:rPr>
              <a:t/>
            </a:r>
            <a:br>
              <a:rPr lang="kk-KZ" sz="2000" b="1" dirty="0">
                <a:latin typeface="Arial" panose="020B0604020202020204" pitchFamily="34" charset="0"/>
                <a:cs typeface="Arial" panose="020B0604020202020204" pitchFamily="34" charset="0"/>
              </a:rPr>
            </a:br>
            <a:r>
              <a:rPr lang="kk-KZ" sz="2000" dirty="0">
                <a:solidFill>
                  <a:schemeClr val="bg1"/>
                </a:solidFill>
                <a:latin typeface="Calibri" panose="020F0502020204030204"/>
                <a:ea typeface="+mn-ea"/>
                <a:cs typeface="+mn-cs"/>
              </a:rPr>
              <a:t/>
            </a:r>
            <a:br>
              <a:rPr lang="kk-KZ" sz="2000" dirty="0">
                <a:solidFill>
                  <a:schemeClr val="bg1"/>
                </a:solidFill>
                <a:latin typeface="Calibri" panose="020F0502020204030204"/>
                <a:ea typeface="+mn-ea"/>
                <a:cs typeface="+mn-cs"/>
              </a:rPr>
            </a:br>
            <a:r>
              <a:rPr lang="kk-KZ" sz="2000" dirty="0">
                <a:solidFill>
                  <a:schemeClr val="bg1"/>
                </a:solidFill>
                <a:latin typeface="Calibri" panose="020F0502020204030204"/>
                <a:ea typeface="+mn-ea"/>
                <a:cs typeface="+mn-cs"/>
              </a:rPr>
              <a:t/>
            </a:r>
            <a:br>
              <a:rPr lang="kk-KZ" sz="2000" dirty="0">
                <a:solidFill>
                  <a:schemeClr val="bg1"/>
                </a:solidFill>
                <a:latin typeface="Calibri" panose="020F0502020204030204"/>
                <a:ea typeface="+mn-ea"/>
                <a:cs typeface="+mn-cs"/>
              </a:rPr>
            </a:br>
            <a:r>
              <a:rPr lang="kk-KZ" sz="2000" dirty="0"/>
              <a:t/>
            </a:r>
            <a:br>
              <a:rPr lang="kk-KZ" sz="2000" dirty="0"/>
            </a:br>
            <a:r>
              <a:rPr lang="kk-KZ" sz="2000" dirty="0">
                <a:solidFill>
                  <a:schemeClr val="bg1"/>
                </a:solidFill>
                <a:latin typeface="Calibri" panose="020F0502020204030204"/>
                <a:ea typeface="+mn-ea"/>
                <a:cs typeface="+mn-cs"/>
              </a:rPr>
              <a:t/>
            </a:r>
            <a:br>
              <a:rPr lang="kk-KZ" sz="2000" dirty="0">
                <a:solidFill>
                  <a:schemeClr val="bg1"/>
                </a:solidFill>
                <a:latin typeface="Calibri" panose="020F0502020204030204"/>
                <a:ea typeface="+mn-ea"/>
                <a:cs typeface="+mn-cs"/>
              </a:rPr>
            </a:br>
            <a:r>
              <a:rPr lang="kk-KZ" sz="2000" b="1" dirty="0">
                <a:solidFill>
                  <a:schemeClr val="bg1"/>
                </a:solidFill>
                <a:latin typeface="Arial" panose="020B0604020202020204" pitchFamily="34" charset="0"/>
                <a:cs typeface="Arial" panose="020B0604020202020204" pitchFamily="34" charset="0"/>
              </a:rPr>
              <a:t>«ҚАЗАҚ ТІЛІ», «ҚАЗАҚ ТІЛІ МЕН ӘДЕБИЕТІ» ОҚУ ПӘНІ БОЙЫНША ЕМТИХАН </a:t>
            </a:r>
            <a:r>
              <a:rPr lang="kk-KZ" sz="2000" dirty="0">
                <a:solidFill>
                  <a:schemeClr val="bg1"/>
                </a:solidFill>
                <a:latin typeface="Calibri" panose="020F0502020204030204"/>
                <a:ea typeface="+mn-ea"/>
                <a:cs typeface="+mn-cs"/>
              </a:rPr>
              <a:t/>
            </a:r>
            <a:br>
              <a:rPr lang="kk-KZ" sz="2000" dirty="0">
                <a:solidFill>
                  <a:schemeClr val="bg1"/>
                </a:solidFill>
                <a:latin typeface="Calibri" panose="020F0502020204030204"/>
                <a:ea typeface="+mn-ea"/>
                <a:cs typeface="+mn-cs"/>
              </a:rPr>
            </a:br>
            <a:r>
              <a:rPr lang="kk-KZ" sz="2000" dirty="0">
                <a:solidFill>
                  <a:schemeClr val="bg1"/>
                </a:solidFill>
                <a:latin typeface="Calibri" panose="020F0502020204030204"/>
                <a:ea typeface="+mn-ea"/>
                <a:cs typeface="+mn-cs"/>
              </a:rPr>
              <a:t/>
            </a:r>
            <a:br>
              <a:rPr lang="kk-KZ" sz="2000" dirty="0">
                <a:solidFill>
                  <a:schemeClr val="bg1"/>
                </a:solidFill>
                <a:latin typeface="Calibri" panose="020F0502020204030204"/>
                <a:ea typeface="+mn-ea"/>
                <a:cs typeface="+mn-cs"/>
              </a:rPr>
            </a:br>
            <a:r>
              <a:rPr lang="kk-KZ" sz="1800" b="1" dirty="0">
                <a:latin typeface="Arial" panose="020B0604020202020204" pitchFamily="34" charset="0"/>
                <a:cs typeface="Arial" panose="020B0604020202020204" pitchFamily="34" charset="0"/>
              </a:rPr>
              <a:t>6. Емтихан өткізуді ұйымдастыру мәселелері</a:t>
            </a:r>
            <a:br>
              <a:rPr lang="kk-KZ" sz="1800" b="1" dirty="0">
                <a:latin typeface="Arial" panose="020B0604020202020204" pitchFamily="34" charset="0"/>
                <a:cs typeface="Arial" panose="020B0604020202020204" pitchFamily="34" charset="0"/>
              </a:rPr>
            </a:br>
            <a:r>
              <a:rPr lang="kk-KZ" sz="1800" b="1" dirty="0">
                <a:latin typeface="Arial" panose="020B0604020202020204" pitchFamily="34" charset="0"/>
                <a:cs typeface="Arial" panose="020B0604020202020204" pitchFamily="34" charset="0"/>
              </a:rPr>
              <a:t/>
            </a:r>
            <a:br>
              <a:rPr lang="kk-KZ" sz="1800" b="1" dirty="0">
                <a:latin typeface="Arial" panose="020B0604020202020204" pitchFamily="34" charset="0"/>
                <a:cs typeface="Arial" panose="020B0604020202020204" pitchFamily="34" charset="0"/>
              </a:rPr>
            </a:br>
            <a:r>
              <a:rPr lang="kk-KZ" sz="1800" dirty="0">
                <a:latin typeface="Arial" panose="020B0604020202020204" pitchFamily="34" charset="0"/>
                <a:cs typeface="Arial" panose="020B0604020202020204" pitchFamily="34" charset="0"/>
              </a:rPr>
              <a:t>«Қазақ тілі», «Қазақ тілі мен әдебиеті» пәндері бойынша білім алушының оқу үлгерімін бақылауға берілген </a:t>
            </a:r>
            <a:br>
              <a:rPr lang="kk-KZ" sz="1800" dirty="0">
                <a:latin typeface="Arial" panose="020B0604020202020204" pitchFamily="34" charset="0"/>
                <a:cs typeface="Arial" panose="020B0604020202020204" pitchFamily="34" charset="0"/>
              </a:rPr>
            </a:br>
            <a:r>
              <a:rPr lang="kk-KZ" sz="1800" dirty="0">
                <a:latin typeface="Arial" panose="020B0604020202020204" pitchFamily="34" charset="0"/>
                <a:cs typeface="Arial" panose="020B0604020202020204" pitchFamily="34" charset="0"/>
              </a:rPr>
              <a:t>мәтін саны, эссе тақырыптарының саны – 4.</a:t>
            </a:r>
            <a:br>
              <a:rPr lang="kk-KZ" sz="1800" dirty="0">
                <a:latin typeface="Arial" panose="020B0604020202020204" pitchFamily="34" charset="0"/>
                <a:cs typeface="Arial" panose="020B0604020202020204" pitchFamily="34" charset="0"/>
              </a:rPr>
            </a:br>
            <a:r>
              <a:rPr lang="kk-KZ" sz="1800" dirty="0">
                <a:latin typeface="Arial" panose="020B0604020202020204" pitchFamily="34" charset="0"/>
                <a:cs typeface="Arial" panose="020B0604020202020204" pitchFamily="34" charset="0"/>
              </a:rPr>
              <a:t/>
            </a:r>
            <a:br>
              <a:rPr lang="kk-KZ" sz="1800" dirty="0">
                <a:latin typeface="Arial" panose="020B0604020202020204" pitchFamily="34" charset="0"/>
                <a:cs typeface="Arial" panose="020B0604020202020204" pitchFamily="34" charset="0"/>
              </a:rPr>
            </a:br>
            <a:r>
              <a:rPr lang="kk-KZ" sz="1800" dirty="0">
                <a:latin typeface="Arial" panose="020B0604020202020204" pitchFamily="34" charset="0"/>
                <a:cs typeface="Arial" panose="020B0604020202020204" pitchFamily="34" charset="0"/>
              </a:rPr>
              <a:t>                                                                                               Сөз саны кесте бойынша көрсетілген </a:t>
            </a:r>
            <a:r>
              <a:rPr lang="kk-KZ" dirty="0"/>
              <a:t/>
            </a:r>
            <a:br>
              <a:rPr lang="kk-KZ" dirty="0"/>
            </a:br>
            <a:endParaRPr lang="kk-KZ" sz="2000" dirty="0">
              <a:solidFill>
                <a:schemeClr val="bg1"/>
              </a:solidFill>
            </a:endParaRPr>
          </a:p>
        </p:txBody>
      </p:sp>
      <p:graphicFrame>
        <p:nvGraphicFramePr>
          <p:cNvPr id="10" name="Кесте 9">
            <a:extLst>
              <a:ext uri="{FF2B5EF4-FFF2-40B4-BE49-F238E27FC236}">
                <a16:creationId xmlns="" xmlns:a16="http://schemas.microsoft.com/office/drawing/2014/main" id="{E522A76F-8CCD-41E7-B1B4-13BD71D5FBFF}"/>
              </a:ext>
            </a:extLst>
          </p:cNvPr>
          <p:cNvGraphicFramePr>
            <a:graphicFrameLocks noGrp="1"/>
          </p:cNvGraphicFramePr>
          <p:nvPr>
            <p:extLst>
              <p:ext uri="{D42A27DB-BD31-4B8C-83A1-F6EECF244321}">
                <p14:modId xmlns:p14="http://schemas.microsoft.com/office/powerpoint/2010/main" val="2481798987"/>
              </p:ext>
            </p:extLst>
          </p:nvPr>
        </p:nvGraphicFramePr>
        <p:xfrm>
          <a:off x="1586913" y="2085698"/>
          <a:ext cx="9363372" cy="1826453"/>
        </p:xfrm>
        <a:graphic>
          <a:graphicData uri="http://schemas.openxmlformats.org/drawingml/2006/table">
            <a:tbl>
              <a:tblPr firstRow="1" firstCol="1" bandRow="1">
                <a:tableStyleId>{5C22544A-7EE6-4342-B048-85BDC9FD1C3A}</a:tableStyleId>
              </a:tblPr>
              <a:tblGrid>
                <a:gridCol w="733722">
                  <a:extLst>
                    <a:ext uri="{9D8B030D-6E8A-4147-A177-3AD203B41FA5}">
                      <a16:colId xmlns="" xmlns:a16="http://schemas.microsoft.com/office/drawing/2014/main" val="2023789961"/>
                    </a:ext>
                  </a:extLst>
                </a:gridCol>
                <a:gridCol w="1485900">
                  <a:extLst>
                    <a:ext uri="{9D8B030D-6E8A-4147-A177-3AD203B41FA5}">
                      <a16:colId xmlns="" xmlns:a16="http://schemas.microsoft.com/office/drawing/2014/main" val="2321351271"/>
                    </a:ext>
                  </a:extLst>
                </a:gridCol>
                <a:gridCol w="3200055">
                  <a:extLst>
                    <a:ext uri="{9D8B030D-6E8A-4147-A177-3AD203B41FA5}">
                      <a16:colId xmlns="" xmlns:a16="http://schemas.microsoft.com/office/drawing/2014/main" val="3641418242"/>
                    </a:ext>
                  </a:extLst>
                </a:gridCol>
                <a:gridCol w="3943695">
                  <a:extLst>
                    <a:ext uri="{9D8B030D-6E8A-4147-A177-3AD203B41FA5}">
                      <a16:colId xmlns="" xmlns:a16="http://schemas.microsoft.com/office/drawing/2014/main" val="3243310799"/>
                    </a:ext>
                  </a:extLst>
                </a:gridCol>
              </a:tblGrid>
              <a:tr h="184789">
                <a:tc>
                  <a:txBody>
                    <a:bodyPr/>
                    <a:lstStyle/>
                    <a:p>
                      <a:pPr algn="just">
                        <a:lnSpc>
                          <a:spcPct val="107000"/>
                        </a:lnSpc>
                        <a:spcAft>
                          <a:spcPts val="800"/>
                        </a:spcAft>
                      </a:pPr>
                      <a:r>
                        <a:rPr lang="kk-KZ" sz="1600" b="1">
                          <a:solidFill>
                            <a:schemeClr val="tx1"/>
                          </a:solidFill>
                          <a:effectLst/>
                          <a:latin typeface="Arial" panose="020B0604020202020204" pitchFamily="34" charset="0"/>
                          <a:ea typeface="Calibri" panose="020F0502020204030204" pitchFamily="34" charset="0"/>
                          <a:cs typeface="Arial" panose="020B0604020202020204" pitchFamily="34" charset="0"/>
                        </a:rPr>
                        <a:t>р/с</a:t>
                      </a:r>
                      <a:endParaRPr lang="kk-KZ" sz="16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800"/>
                        </a:spcAft>
                      </a:pPr>
                      <a:r>
                        <a:rPr lang="kk-KZ"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Сыныбы</a:t>
                      </a: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800"/>
                        </a:spcAft>
                      </a:pPr>
                      <a:r>
                        <a:rPr lang="kk-KZ"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Сөз саны (Қазақ тілі)</a:t>
                      </a: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800"/>
                        </a:spcAft>
                      </a:pPr>
                      <a:r>
                        <a:rPr lang="kk-KZ"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Сөз саны (Қазақ тілі мен әдебиеті)</a:t>
                      </a: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577643327"/>
                  </a:ext>
                </a:extLst>
              </a:tr>
              <a:tr h="184789">
                <a:tc>
                  <a:txBody>
                    <a:bodyPr/>
                    <a:lstStyle/>
                    <a:p>
                      <a:pPr algn="just">
                        <a:lnSpc>
                          <a:spcPct val="107000"/>
                        </a:lnSpc>
                        <a:spcAft>
                          <a:spcPts val="800"/>
                        </a:spcAft>
                      </a:pPr>
                      <a:r>
                        <a:rPr lang="kk-KZ" sz="1600">
                          <a:solidFill>
                            <a:schemeClr val="tx1"/>
                          </a:solidFill>
                          <a:effectLst/>
                          <a:latin typeface="Arial" panose="020B0604020202020204" pitchFamily="34" charset="0"/>
                          <a:ea typeface="Calibri" panose="020F0502020204030204" pitchFamily="34" charset="0"/>
                          <a:cs typeface="Arial" panose="020B0604020202020204" pitchFamily="34" charset="0"/>
                        </a:rPr>
                        <a:t>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100-110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80-90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3709222881"/>
                  </a:ext>
                </a:extLst>
              </a:tr>
              <a:tr h="184789">
                <a:tc>
                  <a:txBody>
                    <a:bodyPr/>
                    <a:lstStyle/>
                    <a:p>
                      <a:pPr algn="just">
                        <a:lnSpc>
                          <a:spcPct val="107000"/>
                        </a:lnSpc>
                        <a:spcAft>
                          <a:spcPts val="800"/>
                        </a:spcAft>
                      </a:pPr>
                      <a:r>
                        <a:rPr lang="kk-KZ" sz="1600">
                          <a:solidFill>
                            <a:schemeClr val="tx1"/>
                          </a:solidFill>
                          <a:effectLst/>
                          <a:latin typeface="Arial" panose="020B0604020202020204" pitchFamily="34" charset="0"/>
                          <a:ea typeface="Calibri" panose="020F0502020204030204" pitchFamily="34" charset="0"/>
                          <a:cs typeface="Arial" panose="020B0604020202020204" pitchFamily="34" charset="0"/>
                        </a:rPr>
                        <a:t>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6</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110-120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90-100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606322429"/>
                  </a:ext>
                </a:extLst>
              </a:tr>
              <a:tr h="184789">
                <a:tc>
                  <a:txBody>
                    <a:bodyPr/>
                    <a:lstStyle/>
                    <a:p>
                      <a:pPr algn="just">
                        <a:lnSpc>
                          <a:spcPct val="107000"/>
                        </a:lnSpc>
                        <a:spcAft>
                          <a:spcPts val="800"/>
                        </a:spcAft>
                      </a:pPr>
                      <a:r>
                        <a:rPr lang="kk-KZ" sz="1600">
                          <a:solidFill>
                            <a:schemeClr val="tx1"/>
                          </a:solidFill>
                          <a:effectLst/>
                          <a:latin typeface="Arial" panose="020B0604020202020204" pitchFamily="34" charset="0"/>
                          <a:ea typeface="Calibri" panose="020F0502020204030204" pitchFamily="34" charset="0"/>
                          <a:cs typeface="Arial" panose="020B0604020202020204" pitchFamily="34" charset="0"/>
                        </a:rPr>
                        <a:t>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7</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120-130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100-110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335938191"/>
                  </a:ext>
                </a:extLst>
              </a:tr>
              <a:tr h="184789">
                <a:tc>
                  <a:txBody>
                    <a:bodyPr/>
                    <a:lstStyle/>
                    <a:p>
                      <a:pPr algn="just">
                        <a:lnSpc>
                          <a:spcPct val="107000"/>
                        </a:lnSpc>
                        <a:spcAft>
                          <a:spcPts val="800"/>
                        </a:spcAft>
                      </a:pPr>
                      <a:r>
                        <a:rPr lang="kk-KZ" sz="1600">
                          <a:solidFill>
                            <a:schemeClr val="tx1"/>
                          </a:solidFill>
                          <a:effectLst/>
                          <a:latin typeface="Arial" panose="020B0604020202020204" pitchFamily="34" charset="0"/>
                          <a:ea typeface="Calibri" panose="020F0502020204030204" pitchFamily="34" charset="0"/>
                          <a:cs typeface="Arial" panose="020B0604020202020204" pitchFamily="34" charset="0"/>
                        </a:rPr>
                        <a:t>4</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8</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130-140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110-120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831293669"/>
                  </a:ext>
                </a:extLst>
              </a:tr>
              <a:tr h="419356">
                <a:tc>
                  <a:txBody>
                    <a:bodyPr/>
                    <a:lstStyle/>
                    <a:p>
                      <a:pPr algn="just">
                        <a:lnSpc>
                          <a:spcPct val="107000"/>
                        </a:lnSpc>
                        <a:spcAft>
                          <a:spcPts val="800"/>
                        </a:spcAft>
                      </a:pPr>
                      <a:r>
                        <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10 (ҚГБ, ЖМБ)</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140-150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120-130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3036533805"/>
                  </a:ext>
                </a:extLst>
              </a:tr>
            </a:tbl>
          </a:graphicData>
        </a:graphic>
      </p:graphicFrame>
      <p:sp>
        <p:nvSpPr>
          <p:cNvPr id="4" name="Тікбұрыш 3">
            <a:extLst>
              <a:ext uri="{FF2B5EF4-FFF2-40B4-BE49-F238E27FC236}">
                <a16:creationId xmlns="" xmlns:a16="http://schemas.microsoft.com/office/drawing/2014/main" id="{A288644C-201C-4A1F-A5A9-357DD1C50434}"/>
              </a:ext>
            </a:extLst>
          </p:cNvPr>
          <p:cNvSpPr/>
          <p:nvPr/>
        </p:nvSpPr>
        <p:spPr>
          <a:xfrm>
            <a:off x="782199" y="4034928"/>
            <a:ext cx="10972800" cy="1595693"/>
          </a:xfrm>
          <a:prstGeom prst="rect">
            <a:avLst/>
          </a:prstGeom>
        </p:spPr>
        <p:txBody>
          <a:bodyPr wrap="square">
            <a:spAutoFit/>
          </a:bodyPr>
          <a:lstStyle/>
          <a:p>
            <a:pPr indent="450215" algn="just">
              <a:lnSpc>
                <a:spcPct val="107000"/>
              </a:lnSpc>
              <a:spcAft>
                <a:spcPts val="800"/>
              </a:spcAft>
            </a:pPr>
            <a:r>
              <a:rPr lang="kk-KZ" sz="1600" b="1" dirty="0">
                <a:latin typeface="Arial" panose="020B0604020202020204" pitchFamily="34" charset="0"/>
                <a:ea typeface="Calibri" panose="020F0502020204030204" pitchFamily="34" charset="0"/>
                <a:cs typeface="Arial" panose="020B0604020202020204" pitchFamily="34" charset="0"/>
              </a:rPr>
              <a:t>7. Эсседегі тапсырмалардың қиындығы</a:t>
            </a:r>
            <a:r>
              <a:rPr lang="kk-KZ" sz="1600" dirty="0">
                <a:latin typeface="Arial" panose="020B0604020202020204" pitchFamily="34" charset="0"/>
                <a:ea typeface="Calibri" panose="020F0502020204030204" pitchFamily="34" charset="0"/>
                <a:cs typeface="Arial" panose="020B0604020202020204" pitchFamily="34" charset="0"/>
              </a:rPr>
              <a:t>: әр сыныптың жас ерекшелігіне сай беріледі</a:t>
            </a:r>
          </a:p>
          <a:p>
            <a:pPr indent="450215" algn="just">
              <a:lnSpc>
                <a:spcPct val="107000"/>
              </a:lnSpc>
              <a:spcAft>
                <a:spcPts val="800"/>
              </a:spcAft>
            </a:pPr>
            <a:r>
              <a:rPr lang="kk-KZ" sz="1600" b="1" dirty="0">
                <a:latin typeface="Arial" panose="020B0604020202020204" pitchFamily="34" charset="0"/>
                <a:ea typeface="Calibri" panose="020F0502020204030204" pitchFamily="34" charset="0"/>
                <a:cs typeface="Arial" panose="020B0604020202020204" pitchFamily="34" charset="0"/>
              </a:rPr>
              <a:t>8.</a:t>
            </a:r>
            <a:r>
              <a:rPr lang="kk-KZ" sz="1600" dirty="0">
                <a:latin typeface="Arial" panose="020B0604020202020204" pitchFamily="34" charset="0"/>
                <a:ea typeface="Calibri" panose="020F0502020204030204" pitchFamily="34" charset="0"/>
                <a:cs typeface="Arial" panose="020B0604020202020204" pitchFamily="34" charset="0"/>
              </a:rPr>
              <a:t> </a:t>
            </a:r>
            <a:r>
              <a:rPr lang="kk-KZ" sz="1600" b="1" dirty="0">
                <a:latin typeface="Arial" panose="020B0604020202020204" pitchFamily="34" charset="0"/>
                <a:ea typeface="Calibri" panose="020F0502020204030204" pitchFamily="34" charset="0"/>
                <a:cs typeface="Arial" panose="020B0604020202020204" pitchFamily="34" charset="0"/>
              </a:rPr>
              <a:t>Білімді тексеру тапсырмасының формасы:</a:t>
            </a:r>
            <a:r>
              <a:rPr lang="kk-KZ" sz="1600" dirty="0">
                <a:latin typeface="Arial" panose="020B0604020202020204" pitchFamily="34" charset="0"/>
                <a:ea typeface="Calibri" panose="020F0502020204030204" pitchFamily="34" charset="0"/>
                <a:cs typeface="Arial" panose="020B0604020202020204" pitchFamily="34" charset="0"/>
              </a:rPr>
              <a:t> (</a:t>
            </a:r>
            <a:r>
              <a:rPr lang="kk-KZ" sz="1600" dirty="0" err="1">
                <a:latin typeface="Arial" panose="020B0604020202020204" pitchFamily="34" charset="0"/>
                <a:ea typeface="Calibri" panose="020F0502020204030204" pitchFamily="34" charset="0"/>
                <a:cs typeface="Arial" panose="020B0604020202020204" pitchFamily="34" charset="0"/>
              </a:rPr>
              <a:t>тыңдалым</a:t>
            </a:r>
            <a:r>
              <a:rPr lang="kk-KZ" sz="1600" dirty="0">
                <a:latin typeface="Arial" panose="020B0604020202020204" pitchFamily="34" charset="0"/>
                <a:ea typeface="Calibri" panose="020F0502020204030204" pitchFamily="34" charset="0"/>
                <a:cs typeface="Arial" panose="020B0604020202020204" pitchFamily="34" charset="0"/>
              </a:rPr>
              <a:t>, </a:t>
            </a:r>
            <a:r>
              <a:rPr lang="kk-KZ" sz="1600" dirty="0" err="1">
                <a:latin typeface="Arial" panose="020B0604020202020204" pitchFamily="34" charset="0"/>
                <a:ea typeface="Calibri" panose="020F0502020204030204" pitchFamily="34" charset="0"/>
                <a:cs typeface="Arial" panose="020B0604020202020204" pitchFamily="34" charset="0"/>
              </a:rPr>
              <a:t>айтылым</a:t>
            </a:r>
            <a:r>
              <a:rPr lang="kk-KZ" sz="1600" dirty="0">
                <a:latin typeface="Arial" panose="020B0604020202020204" pitchFamily="34" charset="0"/>
                <a:ea typeface="Calibri" panose="020F0502020204030204" pitchFamily="34" charset="0"/>
                <a:cs typeface="Arial" panose="020B0604020202020204" pitchFamily="34" charset="0"/>
              </a:rPr>
              <a:t>) оқылым, жазылым дағдыларын қолданып эссе жазады</a:t>
            </a:r>
          </a:p>
          <a:p>
            <a:pPr indent="450215" algn="just">
              <a:lnSpc>
                <a:spcPct val="107000"/>
              </a:lnSpc>
              <a:spcAft>
                <a:spcPts val="800"/>
              </a:spcAft>
            </a:pPr>
            <a:r>
              <a:rPr lang="kk-KZ" sz="1600" b="1" dirty="0">
                <a:latin typeface="Arial" panose="020B0604020202020204" pitchFamily="34" charset="0"/>
                <a:ea typeface="Calibri" panose="020F0502020204030204" pitchFamily="34" charset="0"/>
                <a:cs typeface="Arial" panose="020B0604020202020204" pitchFamily="34" charset="0"/>
              </a:rPr>
              <a:t>9. Білімді тексеру тапсырмаларын орындау уақыты: </a:t>
            </a:r>
            <a:r>
              <a:rPr lang="kk-KZ" sz="1600" dirty="0">
                <a:latin typeface="Arial" panose="020B0604020202020204" pitchFamily="34" charset="0"/>
                <a:ea typeface="Calibri" panose="020F0502020204030204" pitchFamily="34" charset="0"/>
                <a:cs typeface="Arial" panose="020B0604020202020204" pitchFamily="34" charset="0"/>
              </a:rPr>
              <a:t>орындау уақыты – 90 минутты құрайды (жалпы эссені жазу уақыты берілген тапсырмаларды, оқуға жұмсалатын уақытты ескере есептелген). </a:t>
            </a:r>
            <a:endParaRPr lang="kk-KZ" sz="16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473173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 xmlns:a16="http://schemas.microsoft.com/office/drawing/2014/main" id="{06A046B7-B66F-481D-9B81-F91F62F1B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26897" cy="58523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0" y="32273"/>
            <a:ext cx="12020773" cy="624579"/>
          </a:xfrm>
        </p:spPr>
        <p:txBody>
          <a:bodyPr>
            <a:normAutofit fontScale="90000"/>
          </a:bodyPr>
          <a:lstStyle/>
          <a:p>
            <a:pPr marL="228600" indent="-228600" algn="ctr">
              <a:spcBef>
                <a:spcPts val="1000"/>
              </a:spcBef>
            </a:pPr>
            <a:r>
              <a:rPr lang="kk-KZ" sz="2000" b="1" dirty="0">
                <a:latin typeface="Arial" panose="020B0604020202020204" pitchFamily="34" charset="0"/>
                <a:cs typeface="Arial" panose="020B0604020202020204" pitchFamily="34" charset="0"/>
              </a:rPr>
              <a:t/>
            </a:r>
            <a:br>
              <a:rPr lang="kk-KZ" sz="2000" b="1" dirty="0">
                <a:latin typeface="Arial" panose="020B0604020202020204" pitchFamily="34" charset="0"/>
                <a:cs typeface="Arial" panose="020B0604020202020204" pitchFamily="34" charset="0"/>
              </a:rPr>
            </a:br>
            <a:r>
              <a:rPr lang="kk-KZ" sz="2000" b="1" dirty="0">
                <a:latin typeface="Arial" panose="020B0604020202020204" pitchFamily="34" charset="0"/>
                <a:cs typeface="Arial" panose="020B0604020202020204" pitchFamily="34" charset="0"/>
              </a:rPr>
              <a:t/>
            </a:r>
            <a:br>
              <a:rPr lang="kk-KZ" sz="2000" b="1" dirty="0">
                <a:latin typeface="Arial" panose="020B0604020202020204" pitchFamily="34" charset="0"/>
                <a:cs typeface="Arial" panose="020B0604020202020204" pitchFamily="34" charset="0"/>
              </a:rPr>
            </a:br>
            <a:r>
              <a:rPr lang="kk-KZ" sz="2000" b="1" dirty="0">
                <a:solidFill>
                  <a:schemeClr val="bg1"/>
                </a:solidFill>
                <a:latin typeface="Arial" panose="020B0604020202020204" pitchFamily="34" charset="0"/>
                <a:cs typeface="Arial" panose="020B0604020202020204" pitchFamily="34" charset="0"/>
              </a:rPr>
              <a:t>АРАЛЫҚ АТТЕСТАТТАУ ТАПСЫРМАЛАРЫНЫҢ ҮЛГІЛЕРІ </a:t>
            </a:r>
            <a:r>
              <a:rPr lang="kk-KZ" dirty="0"/>
              <a:t/>
            </a:r>
            <a:br>
              <a:rPr lang="kk-KZ" dirty="0"/>
            </a:br>
            <a:r>
              <a:rPr lang="kk-KZ" sz="2000" dirty="0">
                <a:solidFill>
                  <a:schemeClr val="bg1"/>
                </a:solidFill>
                <a:latin typeface="Calibri" panose="020F0502020204030204"/>
                <a:ea typeface="+mn-ea"/>
                <a:cs typeface="+mn-cs"/>
              </a:rPr>
              <a:t/>
            </a:r>
            <a:br>
              <a:rPr lang="kk-KZ" sz="2000" dirty="0">
                <a:solidFill>
                  <a:schemeClr val="bg1"/>
                </a:solidFill>
                <a:latin typeface="Calibri" panose="020F0502020204030204"/>
                <a:ea typeface="+mn-ea"/>
                <a:cs typeface="+mn-cs"/>
              </a:rPr>
            </a:br>
            <a:endParaRPr lang="kk-KZ" sz="2000" dirty="0">
              <a:solidFill>
                <a:schemeClr val="bg1"/>
              </a:solidFill>
            </a:endParaRPr>
          </a:p>
        </p:txBody>
      </p:sp>
      <p:sp>
        <p:nvSpPr>
          <p:cNvPr id="8" name="Тікбұрыш 7">
            <a:extLst>
              <a:ext uri="{FF2B5EF4-FFF2-40B4-BE49-F238E27FC236}">
                <a16:creationId xmlns="" xmlns:a16="http://schemas.microsoft.com/office/drawing/2014/main" id="{3A262288-3C33-4E19-91E9-F3A12B7BE38B}"/>
              </a:ext>
            </a:extLst>
          </p:cNvPr>
          <p:cNvSpPr/>
          <p:nvPr/>
        </p:nvSpPr>
        <p:spPr>
          <a:xfrm>
            <a:off x="5520690" y="689125"/>
            <a:ext cx="5805825" cy="336631"/>
          </a:xfrm>
          <a:prstGeom prst="rect">
            <a:avLst/>
          </a:prstGeom>
        </p:spPr>
        <p:txBody>
          <a:bodyPr wrap="square">
            <a:spAutoFit/>
          </a:bodyPr>
          <a:lstStyle/>
          <a:p>
            <a:pPr marL="457200" algn="just">
              <a:lnSpc>
                <a:spcPct val="107000"/>
              </a:lnSpc>
              <a:spcAft>
                <a:spcPts val="800"/>
              </a:spcAft>
            </a:pPr>
            <a:r>
              <a:rPr lang="kk-KZ" sz="1600" b="1" spc="10" dirty="0">
                <a:latin typeface="Arial" panose="020B0604020202020204" pitchFamily="34" charset="0"/>
                <a:ea typeface="Calibri" panose="020F0502020204030204" pitchFamily="34" charset="0"/>
                <a:cs typeface="Arial" panose="020B0604020202020204" pitchFamily="34" charset="0"/>
              </a:rPr>
              <a:t>оқыту қазақ тілінде жүргізілетін сыныптар   үшін</a:t>
            </a:r>
            <a:endParaRPr lang="kk-KZ" sz="1600" dirty="0">
              <a:effectLst/>
              <a:latin typeface="Arial" panose="020B0604020202020204" pitchFamily="34" charset="0"/>
              <a:ea typeface="Calibri" panose="020F0502020204030204" pitchFamily="34" charset="0"/>
              <a:cs typeface="Arial" panose="020B0604020202020204" pitchFamily="34" charset="0"/>
            </a:endParaRPr>
          </a:p>
        </p:txBody>
      </p:sp>
      <p:graphicFrame>
        <p:nvGraphicFramePr>
          <p:cNvPr id="10" name="Кесте 9">
            <a:extLst>
              <a:ext uri="{FF2B5EF4-FFF2-40B4-BE49-F238E27FC236}">
                <a16:creationId xmlns="" xmlns:a16="http://schemas.microsoft.com/office/drawing/2014/main" id="{E522A76F-8CCD-41E7-B1B4-13BD71D5FBFF}"/>
              </a:ext>
            </a:extLst>
          </p:cNvPr>
          <p:cNvGraphicFramePr>
            <a:graphicFrameLocks noGrp="1"/>
          </p:cNvGraphicFramePr>
          <p:nvPr>
            <p:extLst>
              <p:ext uri="{D42A27DB-BD31-4B8C-83A1-F6EECF244321}">
                <p14:modId xmlns:p14="http://schemas.microsoft.com/office/powerpoint/2010/main" val="631093196"/>
              </p:ext>
            </p:extLst>
          </p:nvPr>
        </p:nvGraphicFramePr>
        <p:xfrm>
          <a:off x="765810" y="1284725"/>
          <a:ext cx="10835640" cy="3962142"/>
        </p:xfrm>
        <a:graphic>
          <a:graphicData uri="http://schemas.openxmlformats.org/drawingml/2006/table">
            <a:tbl>
              <a:tblPr firstRow="1" firstCol="1" bandRow="1">
                <a:tableStyleId>{5C22544A-7EE6-4342-B048-85BDC9FD1C3A}</a:tableStyleId>
              </a:tblPr>
              <a:tblGrid>
                <a:gridCol w="2996261">
                  <a:extLst>
                    <a:ext uri="{9D8B030D-6E8A-4147-A177-3AD203B41FA5}">
                      <a16:colId xmlns="" xmlns:a16="http://schemas.microsoft.com/office/drawing/2014/main" val="2023789961"/>
                    </a:ext>
                  </a:extLst>
                </a:gridCol>
                <a:gridCol w="7839379">
                  <a:extLst>
                    <a:ext uri="{9D8B030D-6E8A-4147-A177-3AD203B41FA5}">
                      <a16:colId xmlns="" xmlns:a16="http://schemas.microsoft.com/office/drawing/2014/main" val="2321351271"/>
                    </a:ext>
                  </a:extLst>
                </a:gridCol>
              </a:tblGrid>
              <a:tr h="428810">
                <a:tc>
                  <a:txBody>
                    <a:bodyPr/>
                    <a:lstStyle/>
                    <a:p>
                      <a:pPr algn="ctr" fontAlgn="base">
                        <a:lnSpc>
                          <a:spcPct val="100000"/>
                        </a:lnSpc>
                        <a:spcAft>
                          <a:spcPts val="0"/>
                        </a:spcAft>
                      </a:pPr>
                      <a:r>
                        <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Дағдылар</a:t>
                      </a: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457200" algn="ctr">
                        <a:lnSpc>
                          <a:spcPct val="107000"/>
                        </a:lnSpc>
                        <a:spcAft>
                          <a:spcPts val="0"/>
                        </a:spcAft>
                      </a:pPr>
                      <a:r>
                        <a:rPr lang="kk-KZ"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Тапсырмалар</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577643327"/>
                  </a:ext>
                </a:extLst>
              </a:tr>
              <a:tr h="688142">
                <a:tc>
                  <a:txBody>
                    <a:bodyPr/>
                    <a:lstStyle/>
                    <a:p>
                      <a:pPr marL="71755" marR="71755" algn="ctr">
                        <a:lnSpc>
                          <a:spcPct val="107000"/>
                        </a:lnSpc>
                        <a:spcAft>
                          <a:spcPts val="0"/>
                        </a:spcAft>
                      </a:pPr>
                      <a:endParaRPr lang="kk-KZ"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71755" marR="71755" algn="ctr">
                        <a:lnSpc>
                          <a:spcPct val="107000"/>
                        </a:lnSpc>
                        <a:spcAft>
                          <a:spcPts val="0"/>
                        </a:spcAft>
                      </a:pPr>
                      <a:r>
                        <a:rPr lang="kk-KZ"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Оқылым (1 балл)</a:t>
                      </a:r>
                      <a:endParaRPr lang="kk-KZ"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kk-KZ" sz="1600" i="0" kern="1200" dirty="0">
                          <a:solidFill>
                            <a:schemeClr val="dk1"/>
                          </a:solidFill>
                          <a:effectLst/>
                          <a:latin typeface="Arial" panose="020B0604020202020204" pitchFamily="34" charset="0"/>
                          <a:ea typeface="+mn-ea"/>
                          <a:cs typeface="Arial" panose="020B0604020202020204" pitchFamily="34" charset="0"/>
                        </a:rPr>
                        <a:t>1-тапсырма. Берілген мәтінді оқып, нақты ақпараттарды табады. </a:t>
                      </a:r>
                    </a:p>
                    <a:p>
                      <a:r>
                        <a:rPr lang="kk-KZ" sz="1600" i="0" kern="1200" dirty="0">
                          <a:solidFill>
                            <a:schemeClr val="dk1"/>
                          </a:solidFill>
                          <a:effectLst/>
                          <a:latin typeface="Arial" panose="020B0604020202020204" pitchFamily="34" charset="0"/>
                          <a:ea typeface="+mn-ea"/>
                          <a:cs typeface="Arial" panose="020B0604020202020204" pitchFamily="34" charset="0"/>
                        </a:rPr>
                        <a:t>2-тапсырма. Мәтіндегі нақты ақпараттармен мәтінді мазмұндау жоспарын құрады </a:t>
                      </a:r>
                    </a:p>
                    <a:p>
                      <a:pPr marL="457200" algn="just">
                        <a:lnSpc>
                          <a:spcPct val="107000"/>
                        </a:lnSpc>
                        <a:spcAft>
                          <a:spcPts val="0"/>
                        </a:spcAft>
                      </a:pPr>
                      <a:endParaRPr lang="kk-KZ" sz="1600" i="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3709222881"/>
                  </a:ext>
                </a:extLst>
              </a:tr>
              <a:tr h="591350">
                <a:tc>
                  <a:txBody>
                    <a:bodyPr/>
                    <a:lstStyle/>
                    <a:p>
                      <a:pPr marL="71755" marR="71755" algn="ctr">
                        <a:lnSpc>
                          <a:spcPct val="107000"/>
                        </a:lnSpc>
                        <a:spcAft>
                          <a:spcPts val="0"/>
                        </a:spcAft>
                      </a:pPr>
                      <a:endParaRPr lang="kk-KZ"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71755" marR="71755" algn="ctr">
                        <a:lnSpc>
                          <a:spcPct val="107000"/>
                        </a:lnSpc>
                        <a:spcAft>
                          <a:spcPts val="0"/>
                        </a:spcAft>
                      </a:pPr>
                      <a:r>
                        <a:rPr lang="kk-KZ"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Жазылым (3 балл)</a:t>
                      </a:r>
                      <a:endParaRPr lang="kk-KZ"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lang="kk-KZ" sz="1600" i="0" kern="1200" dirty="0">
                          <a:solidFill>
                            <a:schemeClr val="dk1"/>
                          </a:solidFill>
                          <a:effectLst/>
                          <a:latin typeface="Arial" panose="020B0604020202020204" pitchFamily="34" charset="0"/>
                          <a:ea typeface="+mn-ea"/>
                          <a:cs typeface="Arial" panose="020B0604020202020204" pitchFamily="34" charset="0"/>
                        </a:rPr>
                        <a:t>«Табиғатқа саяхат туған жерді танудан басталсын» тақырыбында кіріспе, негізгі, қорытынды бөлімдерін қамтып, лексика-грамматикалық нормаларды сақтай отырып, оқылым дағдысы бойынша саяхат туралы берілген мәтіндегі оқиғаны сипаттап немесе кейіпкерді суреттеп эссе жазады </a:t>
                      </a:r>
                    </a:p>
                    <a:p>
                      <a:pPr marL="0" indent="0" algn="just">
                        <a:lnSpc>
                          <a:spcPct val="107000"/>
                        </a:lnSpc>
                        <a:spcAft>
                          <a:spcPts val="0"/>
                        </a:spcAft>
                      </a:pPr>
                      <a:endParaRPr lang="kk-KZ" sz="1600" i="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606322429"/>
                  </a:ext>
                </a:extLst>
              </a:tr>
              <a:tr h="973045">
                <a:tc>
                  <a:txBody>
                    <a:bodyPr/>
                    <a:lstStyle/>
                    <a:p>
                      <a:pPr marL="71755" marR="71755" algn="ctr">
                        <a:lnSpc>
                          <a:spcPct val="107000"/>
                        </a:lnSpc>
                        <a:spcAft>
                          <a:spcPts val="0"/>
                        </a:spcAft>
                      </a:pPr>
                      <a:endParaRPr lang="kk-KZ"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71755" marR="71755" algn="ctr">
                        <a:lnSpc>
                          <a:spcPct val="107000"/>
                        </a:lnSpc>
                        <a:spcAft>
                          <a:spcPts val="0"/>
                        </a:spcAft>
                      </a:pPr>
                      <a:r>
                        <a:rPr lang="kk-KZ"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Әдеби тіл нормалары</a:t>
                      </a:r>
                    </a:p>
                    <a:p>
                      <a:pPr marL="71755" marR="71755" algn="ctr">
                        <a:lnSpc>
                          <a:spcPct val="107000"/>
                        </a:lnSpc>
                        <a:spcAft>
                          <a:spcPts val="0"/>
                        </a:spcAft>
                      </a:pPr>
                      <a:r>
                        <a:rPr lang="kk-KZ"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(1 балл)</a:t>
                      </a:r>
                      <a:endParaRPr lang="kk-KZ"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kk-KZ" sz="1600" i="0" kern="1200" dirty="0">
                          <a:solidFill>
                            <a:schemeClr val="dk1"/>
                          </a:solidFill>
                          <a:effectLst/>
                          <a:latin typeface="Arial" panose="020B0604020202020204" pitchFamily="34" charset="0"/>
                          <a:ea typeface="+mn-ea"/>
                          <a:cs typeface="Arial" panose="020B0604020202020204" pitchFamily="34" charset="0"/>
                        </a:rPr>
                        <a:t>зат есімдердің мағыналық түрлерін </a:t>
                      </a:r>
                      <a:r>
                        <a:rPr lang="kk-KZ" sz="1600" i="0" kern="1200" dirty="0" err="1">
                          <a:solidFill>
                            <a:schemeClr val="dk1"/>
                          </a:solidFill>
                          <a:effectLst/>
                          <a:latin typeface="Arial" panose="020B0604020202020204" pitchFamily="34" charset="0"/>
                          <a:ea typeface="+mn-ea"/>
                          <a:cs typeface="Arial" panose="020B0604020202020204" pitchFamily="34" charset="0"/>
                        </a:rPr>
                        <a:t>мәнмәтін</a:t>
                      </a:r>
                      <a:r>
                        <a:rPr lang="kk-KZ" sz="1600" i="0" kern="1200" dirty="0">
                          <a:solidFill>
                            <a:schemeClr val="dk1"/>
                          </a:solidFill>
                          <a:effectLst/>
                          <a:latin typeface="Arial" panose="020B0604020202020204" pitchFamily="34" charset="0"/>
                          <a:ea typeface="+mn-ea"/>
                          <a:cs typeface="Arial" panose="020B0604020202020204" pitchFamily="34" charset="0"/>
                        </a:rPr>
                        <a:t> аясында жалғаулар арқылы түрлендіріп қолданады.</a:t>
                      </a:r>
                    </a:p>
                    <a:p>
                      <a:r>
                        <a:rPr lang="kk-KZ" sz="1600" i="0" kern="1200" dirty="0">
                          <a:solidFill>
                            <a:schemeClr val="dk1"/>
                          </a:solidFill>
                          <a:effectLst/>
                          <a:latin typeface="Arial" panose="020B0604020202020204" pitchFamily="34" charset="0"/>
                          <a:ea typeface="+mn-ea"/>
                          <a:cs typeface="Arial" panose="020B0604020202020204" pitchFamily="34" charset="0"/>
                        </a:rPr>
                        <a:t>Эссе мәтінінен бір зат есімді алып, септік жалғаулары арқылы түрлендіріп көрсетеді </a:t>
                      </a:r>
                    </a:p>
                    <a:p>
                      <a:pPr marL="457200" algn="just">
                        <a:lnSpc>
                          <a:spcPct val="107000"/>
                        </a:lnSpc>
                        <a:spcAft>
                          <a:spcPts val="0"/>
                        </a:spcAft>
                      </a:pPr>
                      <a:endParaRPr lang="kk-KZ" sz="1600" i="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335938191"/>
                  </a:ext>
                </a:extLst>
              </a:tr>
            </a:tbl>
          </a:graphicData>
        </a:graphic>
      </p:graphicFrame>
    </p:spTree>
    <p:extLst>
      <p:ext uri="{BB962C8B-B14F-4D97-AF65-F5344CB8AC3E}">
        <p14:creationId xmlns:p14="http://schemas.microsoft.com/office/powerpoint/2010/main" val="33960249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 xmlns:a16="http://schemas.microsoft.com/office/drawing/2014/main" id="{06A046B7-B66F-481D-9B81-F91F62F1B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26897" cy="58523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0" y="32273"/>
            <a:ext cx="12020773" cy="624579"/>
          </a:xfrm>
        </p:spPr>
        <p:txBody>
          <a:bodyPr>
            <a:normAutofit fontScale="90000"/>
          </a:bodyPr>
          <a:lstStyle/>
          <a:p>
            <a:pPr marL="228600" lvl="0" indent="-228600" algn="ctr">
              <a:spcBef>
                <a:spcPts val="1000"/>
              </a:spcBef>
            </a:pPr>
            <a:r>
              <a:rPr lang="kk-KZ" sz="2000" b="1" dirty="0">
                <a:solidFill>
                  <a:schemeClr val="bg1"/>
                </a:solidFill>
                <a:latin typeface="Calibri" panose="020F0502020204030204" pitchFamily="34" charset="0"/>
                <a:ea typeface="+mn-ea"/>
                <a:cs typeface="Times New Roman" panose="02020603050405020304" pitchFamily="18" charset="0"/>
              </a:rPr>
              <a:t>БАҒАЛАУ КРИТЕРИЙЛЕРІ</a:t>
            </a:r>
            <a:r>
              <a:rPr lang="kk-KZ" sz="2000" dirty="0">
                <a:solidFill>
                  <a:schemeClr val="bg1"/>
                </a:solidFill>
                <a:latin typeface="Calibri" panose="020F0502020204030204"/>
                <a:ea typeface="+mn-ea"/>
                <a:cs typeface="+mn-cs"/>
              </a:rPr>
              <a:t/>
            </a:r>
            <a:br>
              <a:rPr lang="kk-KZ" sz="2000" dirty="0">
                <a:solidFill>
                  <a:schemeClr val="bg1"/>
                </a:solidFill>
                <a:latin typeface="Calibri" panose="020F0502020204030204"/>
                <a:ea typeface="+mn-ea"/>
                <a:cs typeface="+mn-cs"/>
              </a:rPr>
            </a:br>
            <a:endParaRPr lang="kk-KZ" sz="2000" dirty="0">
              <a:solidFill>
                <a:schemeClr val="bg1"/>
              </a:solidFill>
            </a:endParaRPr>
          </a:p>
        </p:txBody>
      </p:sp>
      <p:sp>
        <p:nvSpPr>
          <p:cNvPr id="8" name="Тікбұрыш 7">
            <a:extLst>
              <a:ext uri="{FF2B5EF4-FFF2-40B4-BE49-F238E27FC236}">
                <a16:creationId xmlns="" xmlns:a16="http://schemas.microsoft.com/office/drawing/2014/main" id="{3A262288-3C33-4E19-91E9-F3A12B7BE38B}"/>
              </a:ext>
            </a:extLst>
          </p:cNvPr>
          <p:cNvSpPr/>
          <p:nvPr/>
        </p:nvSpPr>
        <p:spPr>
          <a:xfrm>
            <a:off x="5063490" y="689125"/>
            <a:ext cx="6263025" cy="375552"/>
          </a:xfrm>
          <a:prstGeom prst="rect">
            <a:avLst/>
          </a:prstGeom>
        </p:spPr>
        <p:txBody>
          <a:bodyPr wrap="square">
            <a:spAutoFit/>
          </a:bodyPr>
          <a:lstStyle/>
          <a:p>
            <a:pPr marL="457200" algn="just">
              <a:lnSpc>
                <a:spcPct val="107000"/>
              </a:lnSpc>
              <a:spcAft>
                <a:spcPts val="800"/>
              </a:spcAft>
            </a:pPr>
            <a:r>
              <a:rPr lang="kk-KZ" b="1" spc="10" dirty="0">
                <a:latin typeface="Calibri" panose="020F0502020204030204" pitchFamily="34" charset="0"/>
                <a:ea typeface="Calibri" panose="020F0502020204030204" pitchFamily="34" charset="0"/>
                <a:cs typeface="Times New Roman" panose="02020603050405020304" pitchFamily="18" charset="0"/>
              </a:rPr>
              <a:t>оқыту қазақ тілінде жүргізілетін сыныптар үшін</a:t>
            </a:r>
            <a:endParaRPr lang="kk-KZ" sz="14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0" name="Кесте 9">
            <a:extLst>
              <a:ext uri="{FF2B5EF4-FFF2-40B4-BE49-F238E27FC236}">
                <a16:creationId xmlns="" xmlns:a16="http://schemas.microsoft.com/office/drawing/2014/main" id="{E522A76F-8CCD-41E7-B1B4-13BD71D5FBFF}"/>
              </a:ext>
            </a:extLst>
          </p:cNvPr>
          <p:cNvGraphicFramePr>
            <a:graphicFrameLocks noGrp="1"/>
          </p:cNvGraphicFramePr>
          <p:nvPr>
            <p:extLst>
              <p:ext uri="{D42A27DB-BD31-4B8C-83A1-F6EECF244321}">
                <p14:modId xmlns:p14="http://schemas.microsoft.com/office/powerpoint/2010/main" val="3762179901"/>
              </p:ext>
            </p:extLst>
          </p:nvPr>
        </p:nvGraphicFramePr>
        <p:xfrm>
          <a:off x="323961" y="1096950"/>
          <a:ext cx="11372850" cy="5315348"/>
        </p:xfrm>
        <a:graphic>
          <a:graphicData uri="http://schemas.openxmlformats.org/drawingml/2006/table">
            <a:tbl>
              <a:tblPr firstRow="1" firstCol="1" bandRow="1">
                <a:tableStyleId>{5C22544A-7EE6-4342-B048-85BDC9FD1C3A}</a:tableStyleId>
              </a:tblPr>
              <a:tblGrid>
                <a:gridCol w="1374492">
                  <a:extLst>
                    <a:ext uri="{9D8B030D-6E8A-4147-A177-3AD203B41FA5}">
                      <a16:colId xmlns="" xmlns:a16="http://schemas.microsoft.com/office/drawing/2014/main" val="2023789961"/>
                    </a:ext>
                  </a:extLst>
                </a:gridCol>
                <a:gridCol w="4005640">
                  <a:extLst>
                    <a:ext uri="{9D8B030D-6E8A-4147-A177-3AD203B41FA5}">
                      <a16:colId xmlns="" xmlns:a16="http://schemas.microsoft.com/office/drawing/2014/main" val="2321351271"/>
                    </a:ext>
                  </a:extLst>
                </a:gridCol>
                <a:gridCol w="1198605">
                  <a:extLst>
                    <a:ext uri="{9D8B030D-6E8A-4147-A177-3AD203B41FA5}">
                      <a16:colId xmlns="" xmlns:a16="http://schemas.microsoft.com/office/drawing/2014/main" val="3641418242"/>
                    </a:ext>
                  </a:extLst>
                </a:gridCol>
                <a:gridCol w="3768811">
                  <a:extLst>
                    <a:ext uri="{9D8B030D-6E8A-4147-A177-3AD203B41FA5}">
                      <a16:colId xmlns="" xmlns:a16="http://schemas.microsoft.com/office/drawing/2014/main" val="3243310799"/>
                    </a:ext>
                  </a:extLst>
                </a:gridCol>
                <a:gridCol w="1025302">
                  <a:extLst>
                    <a:ext uri="{9D8B030D-6E8A-4147-A177-3AD203B41FA5}">
                      <a16:colId xmlns="" xmlns:a16="http://schemas.microsoft.com/office/drawing/2014/main" val="2036251041"/>
                    </a:ext>
                  </a:extLst>
                </a:gridCol>
              </a:tblGrid>
              <a:tr h="500059">
                <a:tc>
                  <a:txBody>
                    <a:bodyPr/>
                    <a:lstStyle/>
                    <a:p>
                      <a:pPr algn="ctr">
                        <a:lnSpc>
                          <a:spcPct val="107000"/>
                        </a:lnSpc>
                        <a:spcAft>
                          <a:spcPts val="0"/>
                        </a:spcAft>
                      </a:pPr>
                      <a:r>
                        <a:rPr lang="kk-KZ"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Оқу дағдысы</a:t>
                      </a: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0"/>
                        </a:spcAft>
                      </a:pPr>
                      <a:r>
                        <a:rPr lang="kk-KZ" sz="1600" b="1">
                          <a:solidFill>
                            <a:schemeClr val="tx1"/>
                          </a:solidFill>
                          <a:effectLst/>
                          <a:latin typeface="Arial" panose="020B0604020202020204" pitchFamily="34" charset="0"/>
                          <a:ea typeface="Calibri" panose="020F0502020204030204" pitchFamily="34" charset="0"/>
                          <a:cs typeface="Arial" panose="020B0604020202020204" pitchFamily="34" charset="0"/>
                        </a:rPr>
                        <a:t>Бағалау критерийлері</a:t>
                      </a:r>
                      <a:endParaRPr lang="kk-KZ" sz="16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0"/>
                        </a:spcAft>
                      </a:pPr>
                      <a:r>
                        <a:rPr lang="kk-KZ"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Тапсырма реті</a:t>
                      </a: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0"/>
                        </a:spcAft>
                      </a:pPr>
                      <a:r>
                        <a:rPr lang="kk-KZ" sz="1600" b="1">
                          <a:solidFill>
                            <a:schemeClr val="tx1"/>
                          </a:solidFill>
                          <a:effectLst/>
                          <a:latin typeface="Arial" panose="020B0604020202020204" pitchFamily="34" charset="0"/>
                          <a:ea typeface="Calibri" panose="020F0502020204030204" pitchFamily="34" charset="0"/>
                          <a:cs typeface="Arial" panose="020B0604020202020204" pitchFamily="34" charset="0"/>
                        </a:rPr>
                        <a:t>Дескриптор </a:t>
                      </a:r>
                      <a:endParaRPr lang="kk-KZ" sz="16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0"/>
                        </a:spcAft>
                      </a:pPr>
                      <a:r>
                        <a:rPr lang="kk-KZ"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Балл </a:t>
                      </a: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577643327"/>
                  </a:ext>
                </a:extLst>
              </a:tr>
              <a:tr h="1140604">
                <a:tc>
                  <a:txBody>
                    <a:bodyPr/>
                    <a:lstStyle/>
                    <a:p>
                      <a:pPr algn="just">
                        <a:lnSpc>
                          <a:spcPct val="107000"/>
                        </a:lnSpc>
                        <a:spcAft>
                          <a:spcPts val="0"/>
                        </a:spcAft>
                      </a:pPr>
                      <a:r>
                        <a:rPr lang="kk-KZ" sz="1600">
                          <a:solidFill>
                            <a:schemeClr val="tx1"/>
                          </a:solidFill>
                          <a:effectLst/>
                          <a:latin typeface="Arial" panose="020B0604020202020204" pitchFamily="34" charset="0"/>
                          <a:ea typeface="Calibri" panose="020F0502020204030204" pitchFamily="34" charset="0"/>
                          <a:cs typeface="Arial" panose="020B0604020202020204" pitchFamily="34" charset="0"/>
                        </a:rPr>
                        <a:t>Оқылым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Берілген мәтіннен нақты ақпаратты табады және мазмұндау жоспарын құрастырады.</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42900" lvl="0" indent="-342900" algn="just">
                        <a:lnSpc>
                          <a:spcPct val="107000"/>
                        </a:lnSpc>
                        <a:spcAft>
                          <a:spcPts val="0"/>
                        </a:spcAft>
                        <a:buFont typeface="Times New Roman" panose="02020603050405020304" pitchFamily="18" charset="0"/>
                        <a:buChar char="-"/>
                      </a:pPr>
                      <a:r>
                        <a:rPr lang="kk-KZ" sz="1600" dirty="0">
                          <a:effectLst/>
                          <a:latin typeface="Arial" panose="020B0604020202020204" pitchFamily="34" charset="0"/>
                          <a:ea typeface="Calibri" panose="020F0502020204030204" pitchFamily="34" charset="0"/>
                          <a:cs typeface="Arial" panose="020B0604020202020204" pitchFamily="34" charset="0"/>
                        </a:rPr>
                        <a:t>әр абзацтан нақты ақпараттарды тауып жазады (0,5 балл);</a:t>
                      </a:r>
                    </a:p>
                    <a:p>
                      <a:pPr marL="342900" lvl="0" indent="-342900" algn="just">
                        <a:lnSpc>
                          <a:spcPct val="107000"/>
                        </a:lnSpc>
                        <a:spcAft>
                          <a:spcPts val="0"/>
                        </a:spcAft>
                        <a:buFont typeface="Times New Roman" panose="02020603050405020304" pitchFamily="18" charset="0"/>
                        <a:buChar char="-"/>
                      </a:pPr>
                      <a:r>
                        <a:rPr lang="kk-KZ" sz="1600" dirty="0">
                          <a:effectLst/>
                          <a:latin typeface="Arial" panose="020B0604020202020204" pitchFamily="34" charset="0"/>
                          <a:ea typeface="Calibri" panose="020F0502020204030204" pitchFamily="34" charset="0"/>
                          <a:cs typeface="Arial" panose="020B0604020202020204" pitchFamily="34" charset="0"/>
                        </a:rPr>
                        <a:t>мазмұндау жоспарын құрастырады (0,5 балл).</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3709222881"/>
                  </a:ext>
                </a:extLst>
              </a:tr>
              <a:tr h="1612548">
                <a:tc>
                  <a:txBody>
                    <a:bodyPr/>
                    <a:lstStyle/>
                    <a:p>
                      <a:pPr algn="just">
                        <a:lnSpc>
                          <a:spcPct val="107000"/>
                        </a:lnSpc>
                        <a:spcAft>
                          <a:spcPts val="0"/>
                        </a:spcAft>
                      </a:pPr>
                      <a:r>
                        <a:rPr lang="kk-KZ" sz="1600">
                          <a:solidFill>
                            <a:schemeClr val="tx1"/>
                          </a:solidFill>
                          <a:effectLst/>
                          <a:latin typeface="Arial" panose="020B0604020202020204" pitchFamily="34" charset="0"/>
                          <a:ea typeface="Calibri" panose="020F0502020204030204" pitchFamily="34" charset="0"/>
                          <a:cs typeface="Arial" panose="020B0604020202020204" pitchFamily="34" charset="0"/>
                        </a:rPr>
                        <a:t>Жазылым </a:t>
                      </a:r>
                    </a:p>
                    <a:p>
                      <a:pPr algn="just">
                        <a:lnSpc>
                          <a:spcPct val="107000"/>
                        </a:lnSpc>
                        <a:spcAft>
                          <a:spcPts val="0"/>
                        </a:spcAft>
                      </a:pPr>
                      <a:r>
                        <a:rPr lang="kk-KZ" sz="160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 эссенің кіріспе, негізгі, қорытынды бөлімдерін сақтап, өзіне таныс оқиға немесе кейіпкерді сипаттап не суреттеп эссе жазады. </a:t>
                      </a:r>
                    </a:p>
                    <a:p>
                      <a:pPr algn="just">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-жазылым мәтінін орфографиялық және </a:t>
                      </a:r>
                      <a:r>
                        <a:rPr lang="kk-KZ" sz="1600" dirty="0" err="1">
                          <a:effectLst/>
                          <a:latin typeface="Arial" panose="020B0604020202020204" pitchFamily="34" charset="0"/>
                          <a:ea typeface="Calibri" panose="020F0502020204030204" pitchFamily="34" charset="0"/>
                          <a:cs typeface="Arial" panose="020B0604020202020204" pitchFamily="34" charset="0"/>
                        </a:rPr>
                        <a:t>пунктуациялық</a:t>
                      </a:r>
                      <a:r>
                        <a:rPr lang="kk-KZ" sz="1600" dirty="0">
                          <a:effectLst/>
                          <a:latin typeface="Arial" panose="020B0604020202020204" pitchFamily="34" charset="0"/>
                          <a:ea typeface="Calibri" panose="020F0502020204030204" pitchFamily="34" charset="0"/>
                          <a:cs typeface="Arial" panose="020B0604020202020204" pitchFamily="34" charset="0"/>
                        </a:rPr>
                        <a:t> нормаға сай жазады.</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46990" algn="just">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-эссенің құрылымын (кіріспе, негізгі, қорытынды) сақтап жазады (1 балл);</a:t>
                      </a:r>
                    </a:p>
                    <a:p>
                      <a:pPr marL="46990" algn="just">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-мәтіндегі оқиғаны (кейіпкерді) сипаттап не суреттеп мазмұнын толық ашады (1 балл);</a:t>
                      </a:r>
                    </a:p>
                    <a:p>
                      <a:pPr marL="46990" algn="just">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-орфографиялық, пунктуациялық нормаға сай жазады (1 балл).</a:t>
                      </a:r>
                    </a:p>
                    <a:p>
                      <a:pPr marL="46990" algn="just">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 </a:t>
                      </a:r>
                    </a:p>
                    <a:p>
                      <a:pPr algn="ctr">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3</a:t>
                      </a:r>
                    </a:p>
                    <a:p>
                      <a:pPr algn="ctr">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606322429"/>
                  </a:ext>
                </a:extLst>
              </a:tr>
              <a:tr h="1533564">
                <a:tc>
                  <a:txBody>
                    <a:bodyPr/>
                    <a:lstStyle/>
                    <a:p>
                      <a:pPr algn="just">
                        <a:lnSpc>
                          <a:spcPct val="107000"/>
                        </a:lnSpc>
                        <a:spcAft>
                          <a:spcPts val="0"/>
                        </a:spcAft>
                      </a:pPr>
                      <a:r>
                        <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Әдеби тілдің нормалары</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Зат есімдердің мағыналық түрлерін мәнмәтін аясында жалғаулар арқылы түрлендіріп қолданады.</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-мәтіннен зат есім сөзді табады (0,25 балл);</a:t>
                      </a:r>
                    </a:p>
                    <a:p>
                      <a:pPr algn="just">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-әр септіктің жалғауын дұрыс қолданады (0,25 балл);</a:t>
                      </a:r>
                    </a:p>
                    <a:p>
                      <a:pPr algn="just">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 сауатты жазады (0,25 балл);</a:t>
                      </a:r>
                    </a:p>
                    <a:p>
                      <a:pPr algn="just">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-сұрақтарын қояды (0,25 балл).</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 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335938191"/>
                  </a:ext>
                </a:extLst>
              </a:tr>
            </a:tbl>
          </a:graphicData>
        </a:graphic>
      </p:graphicFrame>
    </p:spTree>
    <p:extLst>
      <p:ext uri="{BB962C8B-B14F-4D97-AF65-F5344CB8AC3E}">
        <p14:creationId xmlns:p14="http://schemas.microsoft.com/office/powerpoint/2010/main" val="25430408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 xmlns:a16="http://schemas.microsoft.com/office/drawing/2014/main" id="{06A046B7-B66F-481D-9B81-F91F62F1B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26897" cy="58523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0" y="32273"/>
            <a:ext cx="12020773" cy="624579"/>
          </a:xfrm>
        </p:spPr>
        <p:txBody>
          <a:bodyPr>
            <a:normAutofit fontScale="90000"/>
          </a:bodyPr>
          <a:lstStyle/>
          <a:p>
            <a:pPr marL="228600" indent="-228600" algn="ctr">
              <a:spcBef>
                <a:spcPts val="1000"/>
              </a:spcBef>
            </a:pPr>
            <a:r>
              <a:rPr lang="kk-KZ" sz="2000" b="1" dirty="0">
                <a:latin typeface="Arial" panose="020B0604020202020204" pitchFamily="34" charset="0"/>
                <a:cs typeface="Arial" panose="020B0604020202020204" pitchFamily="34" charset="0"/>
              </a:rPr>
              <a:t/>
            </a:r>
            <a:br>
              <a:rPr lang="kk-KZ" sz="2000" b="1" dirty="0">
                <a:latin typeface="Arial" panose="020B0604020202020204" pitchFamily="34" charset="0"/>
                <a:cs typeface="Arial" panose="020B0604020202020204" pitchFamily="34" charset="0"/>
              </a:rPr>
            </a:br>
            <a:r>
              <a:rPr lang="kk-KZ" sz="2000" b="1" dirty="0">
                <a:latin typeface="Arial" panose="020B0604020202020204" pitchFamily="34" charset="0"/>
                <a:cs typeface="Arial" panose="020B0604020202020204" pitchFamily="34" charset="0"/>
              </a:rPr>
              <a:t/>
            </a:r>
            <a:br>
              <a:rPr lang="kk-KZ" sz="2000" b="1" dirty="0">
                <a:latin typeface="Arial" panose="020B0604020202020204" pitchFamily="34" charset="0"/>
                <a:cs typeface="Arial" panose="020B0604020202020204" pitchFamily="34" charset="0"/>
              </a:rPr>
            </a:br>
            <a:r>
              <a:rPr lang="kk-KZ" sz="2000" b="1" dirty="0">
                <a:solidFill>
                  <a:schemeClr val="bg1"/>
                </a:solidFill>
                <a:latin typeface="Arial" panose="020B0604020202020204" pitchFamily="34" charset="0"/>
                <a:cs typeface="Arial" panose="020B0604020202020204" pitchFamily="34" charset="0"/>
              </a:rPr>
              <a:t>АРАЛЫҚ АТТЕСТАТТАУ ТАПСЫРМАЛАРЫНЫҢ ҮЛГІЛЕРІ </a:t>
            </a:r>
            <a:r>
              <a:rPr lang="kk-KZ" dirty="0"/>
              <a:t/>
            </a:r>
            <a:br>
              <a:rPr lang="kk-KZ" dirty="0"/>
            </a:br>
            <a:r>
              <a:rPr lang="kk-KZ" sz="2000" dirty="0">
                <a:solidFill>
                  <a:schemeClr val="bg1"/>
                </a:solidFill>
                <a:latin typeface="Calibri" panose="020F0502020204030204"/>
                <a:ea typeface="+mn-ea"/>
                <a:cs typeface="+mn-cs"/>
              </a:rPr>
              <a:t/>
            </a:r>
            <a:br>
              <a:rPr lang="kk-KZ" sz="2000" dirty="0">
                <a:solidFill>
                  <a:schemeClr val="bg1"/>
                </a:solidFill>
                <a:latin typeface="Calibri" panose="020F0502020204030204"/>
                <a:ea typeface="+mn-ea"/>
                <a:cs typeface="+mn-cs"/>
              </a:rPr>
            </a:br>
            <a:endParaRPr lang="kk-KZ" sz="2000" dirty="0">
              <a:solidFill>
                <a:schemeClr val="bg1"/>
              </a:solidFill>
            </a:endParaRPr>
          </a:p>
        </p:txBody>
      </p:sp>
      <p:sp>
        <p:nvSpPr>
          <p:cNvPr id="8" name="Тікбұрыш 7">
            <a:extLst>
              <a:ext uri="{FF2B5EF4-FFF2-40B4-BE49-F238E27FC236}">
                <a16:creationId xmlns="" xmlns:a16="http://schemas.microsoft.com/office/drawing/2014/main" id="{3A262288-3C33-4E19-91E9-F3A12B7BE38B}"/>
              </a:ext>
            </a:extLst>
          </p:cNvPr>
          <p:cNvSpPr/>
          <p:nvPr/>
        </p:nvSpPr>
        <p:spPr>
          <a:xfrm>
            <a:off x="5520690" y="689125"/>
            <a:ext cx="5805825" cy="375552"/>
          </a:xfrm>
          <a:prstGeom prst="rect">
            <a:avLst/>
          </a:prstGeom>
        </p:spPr>
        <p:txBody>
          <a:bodyPr wrap="square">
            <a:spAutoFit/>
          </a:bodyPr>
          <a:lstStyle/>
          <a:p>
            <a:pPr marL="457200" algn="just">
              <a:lnSpc>
                <a:spcPct val="107000"/>
              </a:lnSpc>
              <a:spcAft>
                <a:spcPts val="800"/>
              </a:spcAft>
            </a:pPr>
            <a:r>
              <a:rPr lang="kk-KZ" b="1" spc="10" dirty="0">
                <a:latin typeface="Calibri" panose="020F0502020204030204" pitchFamily="34" charset="0"/>
                <a:ea typeface="Calibri" panose="020F0502020204030204" pitchFamily="34" charset="0"/>
                <a:cs typeface="Times New Roman" panose="02020603050405020304" pitchFamily="18" charset="0"/>
              </a:rPr>
              <a:t>                         оқыту өзге тілдегі сыныптар   үшін</a:t>
            </a:r>
            <a:endParaRPr lang="kk-KZ" sz="14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0" name="Кесте 9">
            <a:extLst>
              <a:ext uri="{FF2B5EF4-FFF2-40B4-BE49-F238E27FC236}">
                <a16:creationId xmlns="" xmlns:a16="http://schemas.microsoft.com/office/drawing/2014/main" id="{E522A76F-8CCD-41E7-B1B4-13BD71D5FBFF}"/>
              </a:ext>
            </a:extLst>
          </p:cNvPr>
          <p:cNvGraphicFramePr>
            <a:graphicFrameLocks noGrp="1"/>
          </p:cNvGraphicFramePr>
          <p:nvPr>
            <p:extLst>
              <p:ext uri="{D42A27DB-BD31-4B8C-83A1-F6EECF244321}">
                <p14:modId xmlns:p14="http://schemas.microsoft.com/office/powerpoint/2010/main" val="3022318550"/>
              </p:ext>
            </p:extLst>
          </p:nvPr>
        </p:nvGraphicFramePr>
        <p:xfrm>
          <a:off x="765810" y="1284725"/>
          <a:ext cx="10835640" cy="4768719"/>
        </p:xfrm>
        <a:graphic>
          <a:graphicData uri="http://schemas.openxmlformats.org/drawingml/2006/table">
            <a:tbl>
              <a:tblPr firstRow="1" firstCol="1" bandRow="1">
                <a:tableStyleId>{5C22544A-7EE6-4342-B048-85BDC9FD1C3A}</a:tableStyleId>
              </a:tblPr>
              <a:tblGrid>
                <a:gridCol w="2996261">
                  <a:extLst>
                    <a:ext uri="{9D8B030D-6E8A-4147-A177-3AD203B41FA5}">
                      <a16:colId xmlns="" xmlns:a16="http://schemas.microsoft.com/office/drawing/2014/main" val="2023789961"/>
                    </a:ext>
                  </a:extLst>
                </a:gridCol>
                <a:gridCol w="7839379">
                  <a:extLst>
                    <a:ext uri="{9D8B030D-6E8A-4147-A177-3AD203B41FA5}">
                      <a16:colId xmlns="" xmlns:a16="http://schemas.microsoft.com/office/drawing/2014/main" val="2321351271"/>
                    </a:ext>
                  </a:extLst>
                </a:gridCol>
              </a:tblGrid>
              <a:tr h="428810">
                <a:tc>
                  <a:txBody>
                    <a:bodyPr/>
                    <a:lstStyle/>
                    <a:p>
                      <a:pPr algn="ctr" fontAlgn="base">
                        <a:lnSpc>
                          <a:spcPct val="100000"/>
                        </a:lnSpc>
                        <a:spcAft>
                          <a:spcPts val="0"/>
                        </a:spcAft>
                      </a:pPr>
                      <a:r>
                        <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Дағдылар</a:t>
                      </a: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457200" algn="ctr">
                        <a:lnSpc>
                          <a:spcPct val="107000"/>
                        </a:lnSpc>
                        <a:spcAft>
                          <a:spcPts val="0"/>
                        </a:spcAft>
                      </a:pPr>
                      <a:r>
                        <a:rPr lang="kk-KZ"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Тапсырмалар</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577643327"/>
                  </a:ext>
                </a:extLst>
              </a:tr>
              <a:tr h="688142">
                <a:tc>
                  <a:txBody>
                    <a:bodyPr/>
                    <a:lstStyle/>
                    <a:p>
                      <a:pPr marL="71755" marR="71755" algn="ctr">
                        <a:lnSpc>
                          <a:spcPct val="107000"/>
                        </a:lnSpc>
                        <a:spcAft>
                          <a:spcPts val="0"/>
                        </a:spcAft>
                      </a:pPr>
                      <a:endParaRPr lang="kk-KZ"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71755" marR="71755" algn="ctr">
                        <a:lnSpc>
                          <a:spcPct val="107000"/>
                        </a:lnSpc>
                        <a:spcAft>
                          <a:spcPts val="0"/>
                        </a:spcAft>
                      </a:pPr>
                      <a:r>
                        <a:rPr lang="kk-KZ" sz="1600" b="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Тыңдалым</a:t>
                      </a:r>
                      <a:r>
                        <a:rPr lang="kk-KZ"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(0,5 балл)</a:t>
                      </a:r>
                      <a:endParaRPr lang="kk-KZ"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indent="0" algn="just">
                        <a:lnSpc>
                          <a:spcPct val="107000"/>
                        </a:lnSpc>
                        <a:spcAft>
                          <a:spcPts val="0"/>
                        </a:spcAft>
                      </a:pPr>
                      <a:r>
                        <a:rPr lang="kk-KZ" sz="1600" i="0" kern="1200" dirty="0">
                          <a:solidFill>
                            <a:schemeClr val="dk1"/>
                          </a:solidFill>
                          <a:effectLst/>
                          <a:latin typeface="Arial" panose="020B0604020202020204" pitchFamily="34" charset="0"/>
                          <a:ea typeface="+mn-ea"/>
                          <a:cs typeface="Arial" panose="020B0604020202020204" pitchFamily="34" charset="0"/>
                        </a:rPr>
                        <a:t>Мәтін тыңдап, сұрақтарға жауап береді</a:t>
                      </a:r>
                      <a:endParaRPr lang="kk-KZ" sz="1600" i="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3709222881"/>
                  </a:ext>
                </a:extLst>
              </a:tr>
              <a:tr h="591350">
                <a:tc>
                  <a:txBody>
                    <a:bodyPr/>
                    <a:lstStyle/>
                    <a:p>
                      <a:pPr marL="71755" marR="71755" algn="ctr">
                        <a:lnSpc>
                          <a:spcPct val="107000"/>
                        </a:lnSpc>
                        <a:spcAft>
                          <a:spcPts val="0"/>
                        </a:spcAft>
                      </a:pPr>
                      <a:endParaRPr lang="kk-KZ"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71755" marR="71755" algn="ctr">
                        <a:lnSpc>
                          <a:spcPct val="107000"/>
                        </a:lnSpc>
                        <a:spcAft>
                          <a:spcPts val="0"/>
                        </a:spcAft>
                      </a:pPr>
                      <a:r>
                        <a:rPr lang="kk-KZ" sz="1600" dirty="0" err="1">
                          <a:solidFill>
                            <a:schemeClr val="tx1"/>
                          </a:solidFill>
                          <a:effectLst/>
                          <a:latin typeface="Arial" panose="020B0604020202020204" pitchFamily="34" charset="0"/>
                          <a:ea typeface="Times New Roman" panose="02020603050405020304" pitchFamily="18" charset="0"/>
                          <a:cs typeface="Arial" panose="020B0604020202020204" pitchFamily="34" charset="0"/>
                        </a:rPr>
                        <a:t>Айтылым</a:t>
                      </a:r>
                      <a:r>
                        <a:rPr lang="kk-KZ"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(0,5 балл)</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indent="0" algn="just">
                        <a:lnSpc>
                          <a:spcPct val="107000"/>
                        </a:lnSpc>
                        <a:spcAft>
                          <a:spcPts val="0"/>
                        </a:spcAft>
                      </a:pPr>
                      <a:r>
                        <a:rPr lang="kk-KZ" sz="1600" i="0" kern="1200" dirty="0">
                          <a:solidFill>
                            <a:schemeClr val="dk1"/>
                          </a:solidFill>
                          <a:effectLst/>
                          <a:latin typeface="Arial" panose="020B0604020202020204" pitchFamily="34" charset="0"/>
                          <a:ea typeface="+mn-ea"/>
                          <a:cs typeface="Arial" panose="020B0604020202020204" pitchFamily="34" charset="0"/>
                        </a:rPr>
                        <a:t>Тыңдаған мәтін бойынша педагогпен диалогқа түседі </a:t>
                      </a:r>
                      <a:endParaRPr lang="kk-KZ" sz="1600" i="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606322429"/>
                  </a:ext>
                </a:extLst>
              </a:tr>
              <a:tr h="973045">
                <a:tc>
                  <a:txBody>
                    <a:bodyPr/>
                    <a:lstStyle/>
                    <a:p>
                      <a:pPr marL="71755" marR="71755" lvl="0" indent="0" algn="ctr" defTabSz="914400" rtl="0" eaLnBrk="1" fontAlgn="auto" latinLnBrk="0" hangingPunct="1">
                        <a:lnSpc>
                          <a:spcPct val="107000"/>
                        </a:lnSpc>
                        <a:spcBef>
                          <a:spcPts val="0"/>
                        </a:spcBef>
                        <a:spcAft>
                          <a:spcPts val="0"/>
                        </a:spcAft>
                        <a:buClrTx/>
                        <a:buSzTx/>
                        <a:buFontTx/>
                        <a:buNone/>
                        <a:tabLst/>
                        <a:defRPr/>
                      </a:pPr>
                      <a:endParaRPr lang="kk-KZ"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71755" marR="71755" lvl="0" indent="0" algn="ctr" defTabSz="914400" rtl="0" eaLnBrk="1" fontAlgn="auto" latinLnBrk="0" hangingPunct="1">
                        <a:lnSpc>
                          <a:spcPct val="107000"/>
                        </a:lnSpc>
                        <a:spcBef>
                          <a:spcPts val="0"/>
                        </a:spcBef>
                        <a:spcAft>
                          <a:spcPts val="0"/>
                        </a:spcAft>
                        <a:buClrTx/>
                        <a:buSzTx/>
                        <a:buFontTx/>
                        <a:buNone/>
                        <a:tabLst/>
                        <a:defRPr/>
                      </a:pPr>
                      <a:r>
                        <a:rPr lang="kk-KZ"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Оқылым (1 балл)</a:t>
                      </a:r>
                      <a:endParaRPr lang="kk-KZ" sz="1600" dirty="0">
                        <a:effectLst/>
                        <a:latin typeface="Arial" panose="020B0604020202020204" pitchFamily="34" charset="0"/>
                        <a:ea typeface="Times New Roman" panose="02020603050405020304" pitchFamily="18" charset="0"/>
                        <a:cs typeface="Arial" panose="020B0604020202020204" pitchFamily="34" charset="0"/>
                      </a:endParaRPr>
                    </a:p>
                    <a:p>
                      <a:pPr marL="71755" marR="71755" algn="ctr">
                        <a:lnSpc>
                          <a:spcPct val="107000"/>
                        </a:lnSpc>
                        <a:spcAft>
                          <a:spcPts val="0"/>
                        </a:spcAft>
                      </a:pPr>
                      <a:endParaRPr lang="kk-KZ"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kk-KZ" sz="1600" i="0" kern="1200" dirty="0">
                          <a:solidFill>
                            <a:schemeClr val="dk1"/>
                          </a:solidFill>
                          <a:effectLst/>
                          <a:latin typeface="Arial" panose="020B0604020202020204" pitchFamily="34" charset="0"/>
                          <a:ea typeface="+mn-ea"/>
                          <a:cs typeface="Arial" panose="020B0604020202020204" pitchFamily="34" charset="0"/>
                        </a:rPr>
                        <a:t>1-тапсырма. Берілген мәтінді оқып, нақты ақпараттарды табады. </a:t>
                      </a:r>
                    </a:p>
                    <a:p>
                      <a:r>
                        <a:rPr lang="kk-KZ" sz="1600" i="0" kern="1200" dirty="0">
                          <a:solidFill>
                            <a:schemeClr val="dk1"/>
                          </a:solidFill>
                          <a:effectLst/>
                          <a:latin typeface="Arial" panose="020B0604020202020204" pitchFamily="34" charset="0"/>
                          <a:ea typeface="+mn-ea"/>
                          <a:cs typeface="Arial" panose="020B0604020202020204" pitchFamily="34" charset="0"/>
                        </a:rPr>
                        <a:t>2-тапсырма. Мәтіндегі нақты ақпараттармен мәтінді мазмұндау жоспарын құрады</a:t>
                      </a:r>
                      <a:endParaRPr lang="kk-KZ" sz="1600" i="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335938191"/>
                  </a:ext>
                </a:extLst>
              </a:tr>
              <a:tr h="973045">
                <a:tc>
                  <a:txBody>
                    <a:bodyPr/>
                    <a:lstStyle/>
                    <a:p>
                      <a:pPr marL="71755" marR="71755" lvl="0" indent="0" algn="ctr" defTabSz="914400" rtl="0" eaLnBrk="1" fontAlgn="auto" latinLnBrk="0" hangingPunct="1">
                        <a:lnSpc>
                          <a:spcPct val="107000"/>
                        </a:lnSpc>
                        <a:spcBef>
                          <a:spcPts val="0"/>
                        </a:spcBef>
                        <a:spcAft>
                          <a:spcPts val="0"/>
                        </a:spcAft>
                        <a:buClrTx/>
                        <a:buSzTx/>
                        <a:buFontTx/>
                        <a:buNone/>
                        <a:tabLst/>
                        <a:defRPr/>
                      </a:pPr>
                      <a:endParaRPr lang="kk-KZ"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71755" marR="71755" lvl="0" indent="0" algn="ctr" defTabSz="914400" rtl="0" eaLnBrk="1" fontAlgn="auto" latinLnBrk="0" hangingPunct="1">
                        <a:lnSpc>
                          <a:spcPct val="107000"/>
                        </a:lnSpc>
                        <a:spcBef>
                          <a:spcPts val="0"/>
                        </a:spcBef>
                        <a:spcAft>
                          <a:spcPts val="0"/>
                        </a:spcAft>
                        <a:buClrTx/>
                        <a:buSzTx/>
                        <a:buFontTx/>
                        <a:buNone/>
                        <a:tabLst/>
                        <a:defRPr/>
                      </a:pPr>
                      <a:r>
                        <a:rPr lang="kk-KZ"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Жазылым (2 балл)</a:t>
                      </a:r>
                      <a:endParaRPr lang="kk-KZ" sz="1600" dirty="0">
                        <a:effectLst/>
                        <a:latin typeface="Arial" panose="020B0604020202020204" pitchFamily="34" charset="0"/>
                        <a:ea typeface="Times New Roman" panose="02020603050405020304" pitchFamily="18" charset="0"/>
                        <a:cs typeface="Arial" panose="020B0604020202020204" pitchFamily="34" charset="0"/>
                      </a:endParaRPr>
                    </a:p>
                    <a:p>
                      <a:pPr marL="71755" marR="71755" algn="ctr">
                        <a:lnSpc>
                          <a:spcPct val="107000"/>
                        </a:lnSpc>
                        <a:spcAft>
                          <a:spcPts val="0"/>
                        </a:spcAft>
                      </a:pPr>
                      <a:endParaRPr lang="kk-KZ"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indent="0" algn="just">
                        <a:lnSpc>
                          <a:spcPct val="107000"/>
                        </a:lnSpc>
                        <a:spcAft>
                          <a:spcPts val="0"/>
                        </a:spcAft>
                      </a:pPr>
                      <a:r>
                        <a:rPr lang="kk-KZ" sz="1600" i="0" kern="1200" dirty="0">
                          <a:solidFill>
                            <a:schemeClr val="dk1"/>
                          </a:solidFill>
                          <a:effectLst/>
                          <a:latin typeface="Arial" panose="020B0604020202020204" pitchFamily="34" charset="0"/>
                          <a:ea typeface="+mn-ea"/>
                          <a:cs typeface="Arial" panose="020B0604020202020204" pitchFamily="34" charset="0"/>
                        </a:rPr>
                        <a:t>«Табиғатқа саяхат туған жерді танудан басталсын» тақырыбында кіріспе, негізгі, қорытынды бөлімдерін қамтып, лексика-грамматикалық нормаларды сақтай отырып, оқылым дағдысы бойынша саяхат туралы берілген мәтіндегі оқиғаны сипаттап немесе кейіпкерді суреттеп эссе жазады</a:t>
                      </a:r>
                      <a:endParaRPr lang="kk-KZ" sz="1600" i="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521004647"/>
                  </a:ext>
                </a:extLst>
              </a:tr>
              <a:tr h="973045">
                <a:tc>
                  <a:txBody>
                    <a:bodyPr/>
                    <a:lstStyle/>
                    <a:p>
                      <a:pPr marL="71755" marR="71755" lvl="0" indent="0" algn="ctr" defTabSz="914400" rtl="0" eaLnBrk="1" fontAlgn="auto" latinLnBrk="0" hangingPunct="1">
                        <a:lnSpc>
                          <a:spcPct val="107000"/>
                        </a:lnSpc>
                        <a:spcBef>
                          <a:spcPts val="0"/>
                        </a:spcBef>
                        <a:spcAft>
                          <a:spcPts val="0"/>
                        </a:spcAft>
                        <a:buClrTx/>
                        <a:buSzTx/>
                        <a:buFontTx/>
                        <a:buNone/>
                        <a:tabLst/>
                        <a:defRPr/>
                      </a:pPr>
                      <a:endParaRPr lang="kk-KZ"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71755" marR="71755" lvl="0" indent="0" algn="ctr" defTabSz="914400" rtl="0" eaLnBrk="1" fontAlgn="auto" latinLnBrk="0" hangingPunct="1">
                        <a:lnSpc>
                          <a:spcPct val="107000"/>
                        </a:lnSpc>
                        <a:spcBef>
                          <a:spcPts val="0"/>
                        </a:spcBef>
                        <a:spcAft>
                          <a:spcPts val="0"/>
                        </a:spcAft>
                        <a:buClrTx/>
                        <a:buSzTx/>
                        <a:buFontTx/>
                        <a:buNone/>
                        <a:tabLst/>
                        <a:defRPr/>
                      </a:pPr>
                      <a:r>
                        <a:rPr lang="kk-KZ"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Әдеби тіл нормалары</a:t>
                      </a:r>
                    </a:p>
                    <a:p>
                      <a:pPr marL="71755" marR="71755" lvl="0" indent="0" algn="ctr" defTabSz="914400" rtl="0" eaLnBrk="1" fontAlgn="auto" latinLnBrk="0" hangingPunct="1">
                        <a:lnSpc>
                          <a:spcPct val="107000"/>
                        </a:lnSpc>
                        <a:spcBef>
                          <a:spcPts val="0"/>
                        </a:spcBef>
                        <a:spcAft>
                          <a:spcPts val="0"/>
                        </a:spcAft>
                        <a:buClrTx/>
                        <a:buSzTx/>
                        <a:buFontTx/>
                        <a:buNone/>
                        <a:tabLst/>
                        <a:defRPr/>
                      </a:pPr>
                      <a:r>
                        <a:rPr lang="kk-KZ"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(1 балл)</a:t>
                      </a:r>
                      <a:endParaRPr lang="kk-KZ" sz="1600" dirty="0">
                        <a:effectLst/>
                        <a:latin typeface="Arial" panose="020B0604020202020204" pitchFamily="34" charset="0"/>
                        <a:ea typeface="Times New Roman" panose="02020603050405020304" pitchFamily="18" charset="0"/>
                        <a:cs typeface="Arial" panose="020B0604020202020204" pitchFamily="34" charset="0"/>
                      </a:endParaRPr>
                    </a:p>
                    <a:p>
                      <a:pPr marL="71755" marR="71755" algn="ctr">
                        <a:lnSpc>
                          <a:spcPct val="107000"/>
                        </a:lnSpc>
                        <a:spcAft>
                          <a:spcPts val="0"/>
                        </a:spcAft>
                      </a:pPr>
                      <a:endParaRPr lang="kk-KZ"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kk-KZ" sz="1600" i="0" kern="1200" dirty="0">
                          <a:solidFill>
                            <a:schemeClr val="dk1"/>
                          </a:solidFill>
                          <a:effectLst/>
                          <a:latin typeface="Arial" panose="020B0604020202020204" pitchFamily="34" charset="0"/>
                          <a:ea typeface="+mn-ea"/>
                          <a:cs typeface="Arial" panose="020B0604020202020204" pitchFamily="34" charset="0"/>
                        </a:rPr>
                        <a:t>зат есімдердің мағыналық түрлерін </a:t>
                      </a:r>
                      <a:r>
                        <a:rPr lang="kk-KZ" sz="1600" i="0" kern="1200" dirty="0" err="1">
                          <a:solidFill>
                            <a:schemeClr val="dk1"/>
                          </a:solidFill>
                          <a:effectLst/>
                          <a:latin typeface="Arial" panose="020B0604020202020204" pitchFamily="34" charset="0"/>
                          <a:ea typeface="+mn-ea"/>
                          <a:cs typeface="Arial" panose="020B0604020202020204" pitchFamily="34" charset="0"/>
                        </a:rPr>
                        <a:t>мәнмәтін</a:t>
                      </a:r>
                      <a:r>
                        <a:rPr lang="kk-KZ" sz="1600" i="0" kern="1200" dirty="0">
                          <a:solidFill>
                            <a:schemeClr val="dk1"/>
                          </a:solidFill>
                          <a:effectLst/>
                          <a:latin typeface="Arial" panose="020B0604020202020204" pitchFamily="34" charset="0"/>
                          <a:ea typeface="+mn-ea"/>
                          <a:cs typeface="Arial" panose="020B0604020202020204" pitchFamily="34" charset="0"/>
                        </a:rPr>
                        <a:t> аясында жалғаулар арқылы түрлендіріп қолданады.</a:t>
                      </a:r>
                    </a:p>
                    <a:p>
                      <a:r>
                        <a:rPr lang="kk-KZ" sz="1600" i="0" kern="1200" dirty="0">
                          <a:solidFill>
                            <a:schemeClr val="dk1"/>
                          </a:solidFill>
                          <a:effectLst/>
                          <a:latin typeface="Arial" panose="020B0604020202020204" pitchFamily="34" charset="0"/>
                          <a:ea typeface="+mn-ea"/>
                          <a:cs typeface="Arial" panose="020B0604020202020204" pitchFamily="34" charset="0"/>
                        </a:rPr>
                        <a:t>Эссе мәтінінен бір зат есімді алып, септік жалғаулары арқылы түрлендіріп көрсетеді</a:t>
                      </a:r>
                      <a:endParaRPr lang="kk-KZ" sz="1600" i="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2492132162"/>
                  </a:ext>
                </a:extLst>
              </a:tr>
            </a:tbl>
          </a:graphicData>
        </a:graphic>
      </p:graphicFrame>
    </p:spTree>
    <p:extLst>
      <p:ext uri="{BB962C8B-B14F-4D97-AF65-F5344CB8AC3E}">
        <p14:creationId xmlns:p14="http://schemas.microsoft.com/office/powerpoint/2010/main" val="42755422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 xmlns:a16="http://schemas.microsoft.com/office/drawing/2014/main" id="{06A046B7-B66F-481D-9B81-F91F62F1B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26897" cy="58523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0" y="32273"/>
            <a:ext cx="12020773" cy="624579"/>
          </a:xfrm>
        </p:spPr>
        <p:txBody>
          <a:bodyPr>
            <a:normAutofit fontScale="90000"/>
          </a:bodyPr>
          <a:lstStyle/>
          <a:p>
            <a:pPr marL="228600" lvl="0" indent="-228600" algn="ctr">
              <a:spcBef>
                <a:spcPts val="1000"/>
              </a:spcBef>
            </a:pPr>
            <a:r>
              <a:rPr lang="kk-KZ" sz="2000" b="1" dirty="0">
                <a:solidFill>
                  <a:schemeClr val="bg1"/>
                </a:solidFill>
                <a:latin typeface="Calibri" panose="020F0502020204030204" pitchFamily="34" charset="0"/>
                <a:ea typeface="+mn-ea"/>
                <a:cs typeface="Times New Roman" panose="02020603050405020304" pitchFamily="18" charset="0"/>
              </a:rPr>
              <a:t>БАҒАЛАУ КРИТЕРИЙЛЕРІ</a:t>
            </a:r>
            <a:r>
              <a:rPr lang="kk-KZ" sz="2000" dirty="0">
                <a:solidFill>
                  <a:schemeClr val="bg1"/>
                </a:solidFill>
                <a:latin typeface="Calibri" panose="020F0502020204030204"/>
                <a:ea typeface="+mn-ea"/>
                <a:cs typeface="+mn-cs"/>
              </a:rPr>
              <a:t/>
            </a:r>
            <a:br>
              <a:rPr lang="kk-KZ" sz="2000" dirty="0">
                <a:solidFill>
                  <a:schemeClr val="bg1"/>
                </a:solidFill>
                <a:latin typeface="Calibri" panose="020F0502020204030204"/>
                <a:ea typeface="+mn-ea"/>
                <a:cs typeface="+mn-cs"/>
              </a:rPr>
            </a:br>
            <a:endParaRPr lang="kk-KZ" sz="2000" dirty="0">
              <a:solidFill>
                <a:schemeClr val="bg1"/>
              </a:solidFill>
            </a:endParaRPr>
          </a:p>
        </p:txBody>
      </p:sp>
      <p:sp>
        <p:nvSpPr>
          <p:cNvPr id="8" name="Тікбұрыш 7">
            <a:extLst>
              <a:ext uri="{FF2B5EF4-FFF2-40B4-BE49-F238E27FC236}">
                <a16:creationId xmlns="" xmlns:a16="http://schemas.microsoft.com/office/drawing/2014/main" id="{3A262288-3C33-4E19-91E9-F3A12B7BE38B}"/>
              </a:ext>
            </a:extLst>
          </p:cNvPr>
          <p:cNvSpPr/>
          <p:nvPr/>
        </p:nvSpPr>
        <p:spPr>
          <a:xfrm>
            <a:off x="5757748" y="558259"/>
            <a:ext cx="6263025" cy="375552"/>
          </a:xfrm>
          <a:prstGeom prst="rect">
            <a:avLst/>
          </a:prstGeom>
        </p:spPr>
        <p:txBody>
          <a:bodyPr wrap="square">
            <a:spAutoFit/>
          </a:bodyPr>
          <a:lstStyle/>
          <a:p>
            <a:pPr marL="457200" algn="just">
              <a:lnSpc>
                <a:spcPct val="107000"/>
              </a:lnSpc>
              <a:spcAft>
                <a:spcPts val="800"/>
              </a:spcAft>
            </a:pPr>
            <a:r>
              <a:rPr lang="kk-KZ" b="1" spc="10" dirty="0">
                <a:latin typeface="Calibri" panose="020F0502020204030204" pitchFamily="34" charset="0"/>
                <a:ea typeface="Calibri" panose="020F0502020204030204" pitchFamily="34" charset="0"/>
                <a:cs typeface="Times New Roman" panose="02020603050405020304" pitchFamily="18" charset="0"/>
              </a:rPr>
              <a:t>оқыту өзге тілде жүргізілетін сыныптар үшін</a:t>
            </a:r>
            <a:endParaRPr lang="kk-KZ" sz="14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0" name="Кесте 9">
            <a:extLst>
              <a:ext uri="{FF2B5EF4-FFF2-40B4-BE49-F238E27FC236}">
                <a16:creationId xmlns="" xmlns:a16="http://schemas.microsoft.com/office/drawing/2014/main" id="{E522A76F-8CCD-41E7-B1B4-13BD71D5FBFF}"/>
              </a:ext>
            </a:extLst>
          </p:cNvPr>
          <p:cNvGraphicFramePr>
            <a:graphicFrameLocks noGrp="1"/>
          </p:cNvGraphicFramePr>
          <p:nvPr>
            <p:extLst>
              <p:ext uri="{D42A27DB-BD31-4B8C-83A1-F6EECF244321}">
                <p14:modId xmlns:p14="http://schemas.microsoft.com/office/powerpoint/2010/main" val="111293828"/>
              </p:ext>
            </p:extLst>
          </p:nvPr>
        </p:nvGraphicFramePr>
        <p:xfrm>
          <a:off x="323961" y="933811"/>
          <a:ext cx="11372850" cy="5740274"/>
        </p:xfrm>
        <a:graphic>
          <a:graphicData uri="http://schemas.openxmlformats.org/drawingml/2006/table">
            <a:tbl>
              <a:tblPr firstRow="1" firstCol="1" bandRow="1">
                <a:tableStyleId>{5C22544A-7EE6-4342-B048-85BDC9FD1C3A}</a:tableStyleId>
              </a:tblPr>
              <a:tblGrid>
                <a:gridCol w="1374492">
                  <a:extLst>
                    <a:ext uri="{9D8B030D-6E8A-4147-A177-3AD203B41FA5}">
                      <a16:colId xmlns="" xmlns:a16="http://schemas.microsoft.com/office/drawing/2014/main" val="2023789961"/>
                    </a:ext>
                  </a:extLst>
                </a:gridCol>
                <a:gridCol w="3738520">
                  <a:extLst>
                    <a:ext uri="{9D8B030D-6E8A-4147-A177-3AD203B41FA5}">
                      <a16:colId xmlns="" xmlns:a16="http://schemas.microsoft.com/office/drawing/2014/main" val="2321351271"/>
                    </a:ext>
                  </a:extLst>
                </a:gridCol>
                <a:gridCol w="1173892">
                  <a:extLst>
                    <a:ext uri="{9D8B030D-6E8A-4147-A177-3AD203B41FA5}">
                      <a16:colId xmlns="" xmlns:a16="http://schemas.microsoft.com/office/drawing/2014/main" val="3641418242"/>
                    </a:ext>
                  </a:extLst>
                </a:gridCol>
                <a:gridCol w="4399005">
                  <a:extLst>
                    <a:ext uri="{9D8B030D-6E8A-4147-A177-3AD203B41FA5}">
                      <a16:colId xmlns="" xmlns:a16="http://schemas.microsoft.com/office/drawing/2014/main" val="3243310799"/>
                    </a:ext>
                  </a:extLst>
                </a:gridCol>
                <a:gridCol w="686941">
                  <a:extLst>
                    <a:ext uri="{9D8B030D-6E8A-4147-A177-3AD203B41FA5}">
                      <a16:colId xmlns="" xmlns:a16="http://schemas.microsoft.com/office/drawing/2014/main" val="2036251041"/>
                    </a:ext>
                  </a:extLst>
                </a:gridCol>
              </a:tblGrid>
              <a:tr h="383533">
                <a:tc>
                  <a:txBody>
                    <a:bodyPr/>
                    <a:lstStyle/>
                    <a:p>
                      <a:pPr algn="ctr">
                        <a:lnSpc>
                          <a:spcPct val="107000"/>
                        </a:lnSpc>
                        <a:spcAft>
                          <a:spcPts val="0"/>
                        </a:spcAft>
                      </a:pPr>
                      <a:r>
                        <a:rPr lang="kk-KZ"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Оқу дағдысы</a:t>
                      </a: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0"/>
                        </a:spcAft>
                      </a:pPr>
                      <a:r>
                        <a:rPr lang="kk-KZ" sz="1600" b="1">
                          <a:solidFill>
                            <a:schemeClr val="tx1"/>
                          </a:solidFill>
                          <a:effectLst/>
                          <a:latin typeface="Arial" panose="020B0604020202020204" pitchFamily="34" charset="0"/>
                          <a:ea typeface="Calibri" panose="020F0502020204030204" pitchFamily="34" charset="0"/>
                          <a:cs typeface="Arial" panose="020B0604020202020204" pitchFamily="34" charset="0"/>
                        </a:rPr>
                        <a:t>Бағалау критерийлері</a:t>
                      </a:r>
                      <a:endParaRPr lang="kk-KZ" sz="16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0"/>
                        </a:spcAft>
                      </a:pPr>
                      <a:r>
                        <a:rPr lang="kk-KZ"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Тапсырма реті</a:t>
                      </a: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0"/>
                        </a:spcAft>
                      </a:pPr>
                      <a:r>
                        <a:rPr lang="kk-KZ" sz="1600" b="1">
                          <a:solidFill>
                            <a:schemeClr val="tx1"/>
                          </a:solidFill>
                          <a:effectLst/>
                          <a:latin typeface="Arial" panose="020B0604020202020204" pitchFamily="34" charset="0"/>
                          <a:ea typeface="Calibri" panose="020F0502020204030204" pitchFamily="34" charset="0"/>
                          <a:cs typeface="Arial" panose="020B0604020202020204" pitchFamily="34" charset="0"/>
                        </a:rPr>
                        <a:t>Дескриптор </a:t>
                      </a:r>
                      <a:endParaRPr lang="kk-KZ" sz="16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0"/>
                        </a:spcAft>
                      </a:pPr>
                      <a:r>
                        <a:rPr lang="kk-KZ"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Балл </a:t>
                      </a: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577643327"/>
                  </a:ext>
                </a:extLst>
              </a:tr>
              <a:tr h="297010">
                <a:tc>
                  <a:txBody>
                    <a:bodyPr/>
                    <a:lstStyle/>
                    <a:p>
                      <a:pPr algn="just">
                        <a:lnSpc>
                          <a:spcPct val="107000"/>
                        </a:lnSpc>
                        <a:spcAft>
                          <a:spcPts val="0"/>
                        </a:spcAft>
                      </a:pPr>
                      <a:r>
                        <a:rPr lang="kk-KZ" sz="16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Тыңдалым</a:t>
                      </a: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Мәтін тыңдап, сұрақтарға жауап береді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 сұрақтарға жауап береді;</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0,5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3709222881"/>
                  </a:ext>
                </a:extLst>
              </a:tr>
              <a:tr h="335589">
                <a:tc>
                  <a:txBody>
                    <a:bodyPr/>
                    <a:lstStyle/>
                    <a:p>
                      <a:pPr algn="just">
                        <a:lnSpc>
                          <a:spcPct val="107000"/>
                        </a:lnSpc>
                        <a:spcAft>
                          <a:spcPts val="0"/>
                        </a:spcAft>
                      </a:pPr>
                      <a:r>
                        <a:rPr lang="kk-KZ" sz="1600">
                          <a:solidFill>
                            <a:schemeClr val="tx1"/>
                          </a:solidFill>
                          <a:effectLst/>
                          <a:latin typeface="Arial" panose="020B0604020202020204" pitchFamily="34" charset="0"/>
                          <a:ea typeface="Calibri" panose="020F0502020204030204" pitchFamily="34" charset="0"/>
                          <a:cs typeface="Arial" panose="020B0604020202020204" pitchFamily="34" charset="0"/>
                        </a:rPr>
                        <a:t>Айтылым</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Тыңдаған мәтін бойынша диалогқа түседі</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 жұбымен жұмыс жасайды;</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0,5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606322429"/>
                  </a:ext>
                </a:extLst>
              </a:tr>
              <a:tr h="1017510">
                <a:tc>
                  <a:txBody>
                    <a:bodyPr/>
                    <a:lstStyle/>
                    <a:p>
                      <a:pPr algn="just">
                        <a:lnSpc>
                          <a:spcPct val="107000"/>
                        </a:lnSpc>
                        <a:spcAft>
                          <a:spcPts val="0"/>
                        </a:spcAft>
                      </a:pPr>
                      <a:r>
                        <a:rPr lang="kk-KZ" sz="1600">
                          <a:solidFill>
                            <a:schemeClr val="tx1"/>
                          </a:solidFill>
                          <a:effectLst/>
                          <a:latin typeface="Arial" panose="020B0604020202020204" pitchFamily="34" charset="0"/>
                          <a:ea typeface="Calibri" panose="020F0502020204030204" pitchFamily="34" charset="0"/>
                          <a:cs typeface="Arial" panose="020B0604020202020204" pitchFamily="34" charset="0"/>
                        </a:rPr>
                        <a:t>Оқылым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Берілген мәтіннен нақты ақпаратты табады және мазмұндау жоспарын құрастырады.</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42900" lvl="0" indent="-342900" algn="just">
                        <a:lnSpc>
                          <a:spcPct val="107000"/>
                        </a:lnSpc>
                        <a:spcAft>
                          <a:spcPts val="0"/>
                        </a:spcAft>
                        <a:buFont typeface="Times New Roman" panose="02020603050405020304" pitchFamily="18" charset="0"/>
                        <a:buChar char="-"/>
                      </a:pPr>
                      <a:r>
                        <a:rPr lang="kk-KZ" sz="1600">
                          <a:effectLst/>
                          <a:latin typeface="Arial" panose="020B0604020202020204" pitchFamily="34" charset="0"/>
                          <a:ea typeface="Calibri" panose="020F0502020204030204" pitchFamily="34" charset="0"/>
                          <a:cs typeface="Arial" panose="020B0604020202020204" pitchFamily="34" charset="0"/>
                        </a:rPr>
                        <a:t>Әр абзацтан нақты ақпараттарды тауып жазады (0,5 балл);</a:t>
                      </a:r>
                    </a:p>
                    <a:p>
                      <a:pPr marL="342900" lvl="0" indent="-342900" algn="just">
                        <a:lnSpc>
                          <a:spcPct val="107000"/>
                        </a:lnSpc>
                        <a:spcAft>
                          <a:spcPts val="0"/>
                        </a:spcAft>
                        <a:buFont typeface="Times New Roman" panose="02020603050405020304" pitchFamily="18" charset="0"/>
                        <a:buChar char="-"/>
                      </a:pPr>
                      <a:r>
                        <a:rPr lang="kk-KZ" sz="1600">
                          <a:effectLst/>
                          <a:latin typeface="Arial" panose="020B0604020202020204" pitchFamily="34" charset="0"/>
                          <a:ea typeface="Calibri" panose="020F0502020204030204" pitchFamily="34" charset="0"/>
                          <a:cs typeface="Arial" panose="020B0604020202020204" pitchFamily="34" charset="0"/>
                        </a:rPr>
                        <a:t>мазмұндау жоспарын құрастырады (0,5 балл).</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335938191"/>
                  </a:ext>
                </a:extLst>
              </a:tr>
              <a:tr h="1176206">
                <a:tc>
                  <a:txBody>
                    <a:bodyPr/>
                    <a:lstStyle/>
                    <a:p>
                      <a:pPr algn="just">
                        <a:lnSpc>
                          <a:spcPct val="107000"/>
                        </a:lnSpc>
                        <a:spcAft>
                          <a:spcPts val="0"/>
                        </a:spcAft>
                      </a:pPr>
                      <a:r>
                        <a:rPr lang="kk-KZ" sz="1600">
                          <a:solidFill>
                            <a:schemeClr val="tx1"/>
                          </a:solidFill>
                          <a:effectLst/>
                          <a:latin typeface="Arial" panose="020B0604020202020204" pitchFamily="34" charset="0"/>
                          <a:ea typeface="Calibri" panose="020F0502020204030204" pitchFamily="34" charset="0"/>
                          <a:cs typeface="Arial" panose="020B0604020202020204" pitchFamily="34" charset="0"/>
                        </a:rPr>
                        <a:t>Жазылым </a:t>
                      </a:r>
                    </a:p>
                    <a:p>
                      <a:pPr algn="just">
                        <a:lnSpc>
                          <a:spcPct val="107000"/>
                        </a:lnSpc>
                        <a:spcAft>
                          <a:spcPts val="0"/>
                        </a:spcAft>
                      </a:pPr>
                      <a:r>
                        <a:rPr lang="kk-KZ" sz="160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 эссенің кіріспе, негізгі, қорытынды бөлімдерін сақтап, өзіне таныс оқиға немесе кейіпкерді сипаттап не суреттеп эссе жазады. </a:t>
                      </a:r>
                    </a:p>
                    <a:p>
                      <a:pPr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 жазылым мәтінін орфографиялық және пунктуациялық нормаға сай жазады.</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-эссенің құрылымын (кіріспе, негізгі, қорытынды) сақтап жазады (0,5 балл);</a:t>
                      </a:r>
                    </a:p>
                    <a:p>
                      <a:pPr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-мәтіндегі оқиғаны (кейіпкерді) сипаттап не суреттеп мазмұнын толық ашады (1 балл);</a:t>
                      </a:r>
                    </a:p>
                    <a:p>
                      <a:pPr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-орфографиялық, пунктуациялық нормаға сай жазады (0,5 балл).</a:t>
                      </a:r>
                    </a:p>
                    <a:p>
                      <a:pPr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 </a:t>
                      </a:r>
                    </a:p>
                    <a:p>
                      <a:pPr algn="ctr">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2</a:t>
                      </a:r>
                    </a:p>
                    <a:p>
                      <a:pPr algn="ctr">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441193838"/>
                  </a:ext>
                </a:extLst>
              </a:tr>
              <a:tr h="1176206">
                <a:tc>
                  <a:txBody>
                    <a:bodyPr/>
                    <a:lstStyle/>
                    <a:p>
                      <a:pPr algn="just">
                        <a:lnSpc>
                          <a:spcPct val="107000"/>
                        </a:lnSpc>
                        <a:spcAft>
                          <a:spcPts val="0"/>
                        </a:spcAft>
                      </a:pPr>
                      <a:r>
                        <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Әдеби тілдің нормалары</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Зат есімдердің мағыналық түрлерін </a:t>
                      </a:r>
                      <a:r>
                        <a:rPr lang="kk-KZ" sz="1600" dirty="0" err="1">
                          <a:effectLst/>
                          <a:latin typeface="Arial" panose="020B0604020202020204" pitchFamily="34" charset="0"/>
                          <a:ea typeface="Calibri" panose="020F0502020204030204" pitchFamily="34" charset="0"/>
                          <a:cs typeface="Arial" panose="020B0604020202020204" pitchFamily="34" charset="0"/>
                        </a:rPr>
                        <a:t>мәнмәтін</a:t>
                      </a:r>
                      <a:r>
                        <a:rPr lang="kk-KZ" sz="1600" dirty="0">
                          <a:effectLst/>
                          <a:latin typeface="Arial" panose="020B0604020202020204" pitchFamily="34" charset="0"/>
                          <a:ea typeface="Calibri" panose="020F0502020204030204" pitchFamily="34" charset="0"/>
                          <a:cs typeface="Arial" panose="020B0604020202020204" pitchFamily="34" charset="0"/>
                        </a:rPr>
                        <a:t> аясында жалғаулар арқылы түрлендіріп қолданады.</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 мәтіннен зат есім сөзді табады (0,25 балл);</a:t>
                      </a:r>
                    </a:p>
                    <a:p>
                      <a:pPr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 әр септіктің жалғауын дұрыс қолданады (0,25 балл);</a:t>
                      </a:r>
                    </a:p>
                    <a:p>
                      <a:pPr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 сауатты жазады (0,25 балл);</a:t>
                      </a:r>
                    </a:p>
                    <a:p>
                      <a:pPr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 сұрақтарын қояды (0,25 балл).</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2462471867"/>
                  </a:ext>
                </a:extLst>
              </a:tr>
            </a:tbl>
          </a:graphicData>
        </a:graphic>
      </p:graphicFrame>
    </p:spTree>
    <p:extLst>
      <p:ext uri="{BB962C8B-B14F-4D97-AF65-F5344CB8AC3E}">
        <p14:creationId xmlns:p14="http://schemas.microsoft.com/office/powerpoint/2010/main" val="298675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 xmlns:a16="http://schemas.microsoft.com/office/drawing/2014/main" id="{06A046B7-B66F-481D-9B81-F91F62F1B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26897" cy="58523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1101687" y="154478"/>
            <a:ext cx="11921620" cy="585239"/>
          </a:xfrm>
        </p:spPr>
        <p:txBody>
          <a:bodyPr>
            <a:normAutofit fontScale="90000"/>
          </a:bodyPr>
          <a:lstStyle/>
          <a:p>
            <a:pPr algn="ctr"/>
            <a:r>
              <a:rPr lang="kk-KZ" sz="2000" b="1" dirty="0">
                <a:latin typeface="Arial" panose="020B0604020202020204" pitchFamily="34" charset="0"/>
                <a:cs typeface="Arial" panose="020B0604020202020204" pitchFamily="34" charset="0"/>
              </a:rPr>
              <a:t/>
            </a:r>
            <a:br>
              <a:rPr lang="kk-KZ" sz="2000" b="1" dirty="0">
                <a:latin typeface="Arial" panose="020B0604020202020204" pitchFamily="34" charset="0"/>
                <a:cs typeface="Arial" panose="020B0604020202020204" pitchFamily="34" charset="0"/>
              </a:rPr>
            </a:br>
            <a:r>
              <a:rPr lang="kk-KZ" sz="2000" b="1" dirty="0">
                <a:latin typeface="Arial" panose="020B0604020202020204" pitchFamily="34" charset="0"/>
                <a:cs typeface="Arial" panose="020B0604020202020204" pitchFamily="34" charset="0"/>
              </a:rPr>
              <a:t/>
            </a:r>
            <a:br>
              <a:rPr lang="kk-KZ" sz="2000" b="1" dirty="0">
                <a:latin typeface="Arial" panose="020B0604020202020204" pitchFamily="34" charset="0"/>
                <a:cs typeface="Arial" panose="020B0604020202020204" pitchFamily="34" charset="0"/>
              </a:rPr>
            </a:br>
            <a:r>
              <a:rPr lang="kk-KZ" sz="2000" dirty="0">
                <a:solidFill>
                  <a:schemeClr val="bg1"/>
                </a:solidFill>
                <a:latin typeface="Calibri" panose="020F0502020204030204"/>
                <a:ea typeface="+mn-ea"/>
                <a:cs typeface="+mn-cs"/>
              </a:rPr>
              <a:t/>
            </a:r>
            <a:br>
              <a:rPr lang="kk-KZ" sz="2000" dirty="0">
                <a:solidFill>
                  <a:schemeClr val="bg1"/>
                </a:solidFill>
                <a:latin typeface="Calibri" panose="020F0502020204030204"/>
                <a:ea typeface="+mn-ea"/>
                <a:cs typeface="+mn-cs"/>
              </a:rPr>
            </a:br>
            <a:r>
              <a:rPr lang="kk-KZ" sz="2000" dirty="0">
                <a:solidFill>
                  <a:schemeClr val="bg1"/>
                </a:solidFill>
                <a:latin typeface="Calibri" panose="020F0502020204030204"/>
                <a:ea typeface="+mn-ea"/>
                <a:cs typeface="+mn-cs"/>
              </a:rPr>
              <a:t/>
            </a:r>
            <a:br>
              <a:rPr lang="kk-KZ" sz="2000" dirty="0">
                <a:solidFill>
                  <a:schemeClr val="bg1"/>
                </a:solidFill>
                <a:latin typeface="Calibri" panose="020F0502020204030204"/>
                <a:ea typeface="+mn-ea"/>
                <a:cs typeface="+mn-cs"/>
              </a:rPr>
            </a:br>
            <a:r>
              <a:rPr lang="kk-KZ" sz="2000" dirty="0">
                <a:solidFill>
                  <a:schemeClr val="bg1"/>
                </a:solidFill>
                <a:latin typeface="Calibri" panose="020F0502020204030204"/>
                <a:ea typeface="+mn-ea"/>
                <a:cs typeface="+mn-cs"/>
              </a:rPr>
              <a:t/>
            </a:r>
            <a:br>
              <a:rPr lang="kk-KZ" sz="2000" dirty="0">
                <a:solidFill>
                  <a:schemeClr val="bg1"/>
                </a:solidFill>
                <a:latin typeface="Calibri" panose="020F0502020204030204"/>
                <a:ea typeface="+mn-ea"/>
                <a:cs typeface="+mn-cs"/>
              </a:rPr>
            </a:br>
            <a:r>
              <a:rPr lang="kk-KZ" sz="2000" b="1" dirty="0">
                <a:solidFill>
                  <a:schemeClr val="bg1"/>
                </a:solidFill>
                <a:latin typeface="Arial" panose="020B0604020202020204" pitchFamily="34" charset="0"/>
                <a:cs typeface="Arial" panose="020B0604020202020204" pitchFamily="34" charset="0"/>
              </a:rPr>
              <a:t>БІЛІМДІ ТЕКСЕРУ ТАПСЫРМАЛАРЫ БОЙЫНША ОРЫНДАЛҒАН  ЖҰМЫСТЫ БАҒАЛАУ </a:t>
            </a:r>
            <a:r>
              <a:rPr lang="kk-KZ" sz="2000" dirty="0">
                <a:solidFill>
                  <a:schemeClr val="bg1"/>
                </a:solidFill>
                <a:latin typeface="Calibri" panose="020F0502020204030204"/>
                <a:ea typeface="+mn-ea"/>
                <a:cs typeface="+mn-cs"/>
              </a:rPr>
              <a:t/>
            </a:r>
            <a:br>
              <a:rPr lang="kk-KZ" sz="2000" dirty="0">
                <a:solidFill>
                  <a:schemeClr val="bg1"/>
                </a:solidFill>
                <a:latin typeface="Calibri" panose="020F0502020204030204"/>
                <a:ea typeface="+mn-ea"/>
                <a:cs typeface="+mn-cs"/>
              </a:rPr>
            </a:br>
            <a:r>
              <a:rPr lang="kk-KZ" sz="2000" dirty="0">
                <a:solidFill>
                  <a:schemeClr val="bg1"/>
                </a:solidFill>
                <a:latin typeface="Calibri" panose="020F0502020204030204"/>
                <a:ea typeface="+mn-ea"/>
                <a:cs typeface="+mn-cs"/>
              </a:rPr>
              <a:t/>
            </a:r>
            <a:br>
              <a:rPr lang="kk-KZ" sz="2000" dirty="0">
                <a:solidFill>
                  <a:schemeClr val="bg1"/>
                </a:solidFill>
                <a:latin typeface="Calibri" panose="020F0502020204030204"/>
                <a:ea typeface="+mn-ea"/>
                <a:cs typeface="+mn-cs"/>
              </a:rPr>
            </a:br>
            <a:r>
              <a:rPr lang="kk-KZ" sz="2000" dirty="0">
                <a:solidFill>
                  <a:schemeClr val="bg1"/>
                </a:solidFill>
                <a:latin typeface="Calibri" panose="020F0502020204030204"/>
                <a:ea typeface="+mn-ea"/>
                <a:cs typeface="+mn-cs"/>
              </a:rPr>
              <a:t/>
            </a:r>
            <a:br>
              <a:rPr lang="kk-KZ" sz="2000" dirty="0">
                <a:solidFill>
                  <a:schemeClr val="bg1"/>
                </a:solidFill>
                <a:latin typeface="Calibri" panose="020F0502020204030204"/>
                <a:ea typeface="+mn-ea"/>
                <a:cs typeface="+mn-cs"/>
              </a:rPr>
            </a:br>
            <a:r>
              <a:rPr lang="kk-KZ" sz="1800" b="1" dirty="0">
                <a:latin typeface="Arial" panose="020B0604020202020204" pitchFamily="34" charset="0"/>
                <a:cs typeface="Arial" panose="020B0604020202020204" pitchFamily="34" charset="0"/>
              </a:rPr>
              <a:t>Бес балдықты 30-балдыққа ауыстыру шкаласы</a:t>
            </a:r>
            <a:br>
              <a:rPr lang="kk-KZ" sz="1800" b="1" dirty="0">
                <a:latin typeface="Arial" panose="020B0604020202020204" pitchFamily="34" charset="0"/>
                <a:cs typeface="Arial" panose="020B0604020202020204" pitchFamily="34" charset="0"/>
              </a:rPr>
            </a:br>
            <a:r>
              <a:rPr lang="kk-KZ" sz="1600" dirty="0">
                <a:latin typeface="Arial" panose="020B0604020202020204" pitchFamily="34" charset="0"/>
                <a:cs typeface="Arial" panose="020B0604020202020204" pitchFamily="34" charset="0"/>
              </a:rPr>
              <a:t>                                                                                                                                         </a:t>
            </a:r>
            <a:r>
              <a:rPr lang="kk-KZ" sz="1600" b="1" i="1" dirty="0">
                <a:latin typeface="Arial" panose="020B0604020202020204" pitchFamily="34" charset="0"/>
                <a:cs typeface="Arial" panose="020B0604020202020204" pitchFamily="34" charset="0"/>
              </a:rPr>
              <a:t>(оқыту қазақ тілінде)</a:t>
            </a:r>
            <a:r>
              <a:rPr lang="kk-KZ" sz="1600" dirty="0">
                <a:latin typeface="Arial" panose="020B0604020202020204" pitchFamily="34" charset="0"/>
                <a:cs typeface="Arial" panose="020B0604020202020204" pitchFamily="34" charset="0"/>
              </a:rPr>
              <a:t/>
            </a:r>
            <a:br>
              <a:rPr lang="kk-KZ" sz="1600" dirty="0">
                <a:latin typeface="Arial" panose="020B0604020202020204" pitchFamily="34" charset="0"/>
                <a:cs typeface="Arial" panose="020B0604020202020204" pitchFamily="34" charset="0"/>
              </a:rPr>
            </a:br>
            <a:r>
              <a:rPr lang="kk-KZ" dirty="0"/>
              <a:t/>
            </a:r>
            <a:br>
              <a:rPr lang="kk-KZ" dirty="0"/>
            </a:br>
            <a:endParaRPr lang="kk-KZ" sz="2000" dirty="0">
              <a:solidFill>
                <a:schemeClr val="bg1"/>
              </a:solidFill>
            </a:endParaRPr>
          </a:p>
        </p:txBody>
      </p:sp>
      <p:graphicFrame>
        <p:nvGraphicFramePr>
          <p:cNvPr id="10" name="Кесте 9">
            <a:extLst>
              <a:ext uri="{FF2B5EF4-FFF2-40B4-BE49-F238E27FC236}">
                <a16:creationId xmlns="" xmlns:a16="http://schemas.microsoft.com/office/drawing/2014/main" id="{E522A76F-8CCD-41E7-B1B4-13BD71D5FBFF}"/>
              </a:ext>
            </a:extLst>
          </p:cNvPr>
          <p:cNvGraphicFramePr>
            <a:graphicFrameLocks noGrp="1"/>
          </p:cNvGraphicFramePr>
          <p:nvPr>
            <p:extLst>
              <p:ext uri="{D42A27DB-BD31-4B8C-83A1-F6EECF244321}">
                <p14:modId xmlns:p14="http://schemas.microsoft.com/office/powerpoint/2010/main" val="4141600926"/>
              </p:ext>
            </p:extLst>
          </p:nvPr>
        </p:nvGraphicFramePr>
        <p:xfrm>
          <a:off x="385590" y="1322024"/>
          <a:ext cx="11285443" cy="4059302"/>
        </p:xfrm>
        <a:graphic>
          <a:graphicData uri="http://schemas.openxmlformats.org/drawingml/2006/table">
            <a:tbl>
              <a:tblPr firstRow="1" firstCol="1" bandRow="1">
                <a:tableStyleId>{5C22544A-7EE6-4342-B048-85BDC9FD1C3A}</a:tableStyleId>
              </a:tblPr>
              <a:tblGrid>
                <a:gridCol w="507382">
                  <a:extLst>
                    <a:ext uri="{9D8B030D-6E8A-4147-A177-3AD203B41FA5}">
                      <a16:colId xmlns="" xmlns:a16="http://schemas.microsoft.com/office/drawing/2014/main" val="2023789961"/>
                    </a:ext>
                  </a:extLst>
                </a:gridCol>
                <a:gridCol w="1510252">
                  <a:extLst>
                    <a:ext uri="{9D8B030D-6E8A-4147-A177-3AD203B41FA5}">
                      <a16:colId xmlns="" xmlns:a16="http://schemas.microsoft.com/office/drawing/2014/main" val="2321351271"/>
                    </a:ext>
                  </a:extLst>
                </a:gridCol>
                <a:gridCol w="3748582">
                  <a:extLst>
                    <a:ext uri="{9D8B030D-6E8A-4147-A177-3AD203B41FA5}">
                      <a16:colId xmlns="" xmlns:a16="http://schemas.microsoft.com/office/drawing/2014/main" val="3641418242"/>
                    </a:ext>
                  </a:extLst>
                </a:gridCol>
                <a:gridCol w="1776412">
                  <a:extLst>
                    <a:ext uri="{9D8B030D-6E8A-4147-A177-3AD203B41FA5}">
                      <a16:colId xmlns="" xmlns:a16="http://schemas.microsoft.com/office/drawing/2014/main" val="380568735"/>
                    </a:ext>
                  </a:extLst>
                </a:gridCol>
                <a:gridCol w="3742815">
                  <a:extLst>
                    <a:ext uri="{9D8B030D-6E8A-4147-A177-3AD203B41FA5}">
                      <a16:colId xmlns="" xmlns:a16="http://schemas.microsoft.com/office/drawing/2014/main" val="3243310799"/>
                    </a:ext>
                  </a:extLst>
                </a:gridCol>
              </a:tblGrid>
              <a:tr h="36341">
                <a:tc>
                  <a:txBody>
                    <a:bodyPr/>
                    <a:lstStyle/>
                    <a:p>
                      <a:pPr algn="ctr">
                        <a:lnSpc>
                          <a:spcPct val="107000"/>
                        </a:lnSpc>
                        <a:spcAft>
                          <a:spcPts val="800"/>
                        </a:spcAft>
                      </a:pPr>
                      <a:r>
                        <a:rPr lang="kk-KZ"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р/с</a:t>
                      </a: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kk-KZ" sz="1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Сөйлесім</a:t>
                      </a:r>
                      <a:r>
                        <a:rPr lang="kk-KZ"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әрекеті</a:t>
                      </a: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kk-KZ"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Балл қою нормативі, ең жоғары балл</a:t>
                      </a: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kk-KZ"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5-балдық шкала бойынша ең жоғары жиынтық балы</a:t>
                      </a: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kk-KZ"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30-балдық шкала бойынша ең жоғары жиынтық балы</a:t>
                      </a: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577643327"/>
                  </a:ext>
                </a:extLst>
              </a:tr>
              <a:tr h="535146">
                <a:tc>
                  <a:txBody>
                    <a:bodyPr/>
                    <a:lstStyle/>
                    <a:p>
                      <a:pPr algn="just">
                        <a:lnSpc>
                          <a:spcPct val="107000"/>
                        </a:lnSpc>
                        <a:spcAft>
                          <a:spcPts val="800"/>
                        </a:spcAft>
                      </a:pPr>
                      <a:r>
                        <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Оқылым</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1-тапсырма - 0,5 балл;</a:t>
                      </a:r>
                    </a:p>
                    <a:p>
                      <a:pPr algn="just">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2-тапсырма - 0,5 балл</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6</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3709222881"/>
                  </a:ext>
                </a:extLst>
              </a:tr>
              <a:tr h="863614">
                <a:tc>
                  <a:txBody>
                    <a:bodyPr/>
                    <a:lstStyle/>
                    <a:p>
                      <a:pPr algn="just">
                        <a:lnSpc>
                          <a:spcPct val="107000"/>
                        </a:lnSpc>
                        <a:spcAft>
                          <a:spcPts val="800"/>
                        </a:spcAft>
                      </a:pPr>
                      <a:r>
                        <a:rPr lang="kk-KZ" sz="1600">
                          <a:solidFill>
                            <a:schemeClr val="tx1"/>
                          </a:solidFill>
                          <a:effectLst/>
                          <a:latin typeface="Arial" panose="020B0604020202020204" pitchFamily="34" charset="0"/>
                          <a:ea typeface="Calibri" panose="020F0502020204030204" pitchFamily="34" charset="0"/>
                          <a:cs typeface="Arial" panose="020B0604020202020204" pitchFamily="34" charset="0"/>
                        </a:rPr>
                        <a:t>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Жазылым</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 құрылымын сақтауы – 0,5 балл;</a:t>
                      </a:r>
                    </a:p>
                    <a:p>
                      <a:pPr algn="just">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 мазмұны - 2 балл;</a:t>
                      </a:r>
                    </a:p>
                    <a:p>
                      <a:pP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 лексика-грамматикалық норманы сақтауы – 0,5 балл</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18</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606322429"/>
                  </a:ext>
                </a:extLst>
              </a:tr>
              <a:tr h="422897">
                <a:tc>
                  <a:txBody>
                    <a:bodyPr/>
                    <a:lstStyle/>
                    <a:p>
                      <a:pPr algn="just">
                        <a:lnSpc>
                          <a:spcPct val="107000"/>
                        </a:lnSpc>
                        <a:spcAft>
                          <a:spcPts val="800"/>
                        </a:spcAft>
                      </a:pPr>
                      <a:r>
                        <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Әдеби тіл нормалары</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1 балл</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6</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335938191"/>
                  </a:ext>
                </a:extLst>
              </a:tr>
              <a:tr h="200223">
                <a:tc>
                  <a:txBody>
                    <a:bodyPr/>
                    <a:lstStyle/>
                    <a:p>
                      <a:pPr algn="just">
                        <a:lnSpc>
                          <a:spcPct val="107000"/>
                        </a:lnSpc>
                        <a:spcAft>
                          <a:spcPts val="800"/>
                        </a:spcAft>
                      </a:pPr>
                      <a:endParaRPr lang="kk-KZ"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nSpc>
                          <a:spcPct val="107000"/>
                        </a:lnSpc>
                        <a:spcAft>
                          <a:spcPts val="800"/>
                        </a:spcAft>
                      </a:pPr>
                      <a:endParaRPr lang="kk-KZ"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endParaRPr lang="kk-KZ"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30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831293669"/>
                  </a:ext>
                </a:extLst>
              </a:tr>
            </a:tbl>
          </a:graphicData>
        </a:graphic>
      </p:graphicFrame>
    </p:spTree>
    <p:extLst>
      <p:ext uri="{BB962C8B-B14F-4D97-AF65-F5344CB8AC3E}">
        <p14:creationId xmlns:p14="http://schemas.microsoft.com/office/powerpoint/2010/main" val="42418158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 xmlns:a16="http://schemas.microsoft.com/office/drawing/2014/main" id="{06A046B7-B66F-481D-9B81-F91F62F1B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26897" cy="58523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1101687" y="154478"/>
            <a:ext cx="11921620" cy="585239"/>
          </a:xfrm>
        </p:spPr>
        <p:txBody>
          <a:bodyPr>
            <a:normAutofit fontScale="90000"/>
          </a:bodyPr>
          <a:lstStyle/>
          <a:p>
            <a:pPr algn="ctr"/>
            <a:r>
              <a:rPr lang="kk-KZ" sz="2000" b="1" dirty="0">
                <a:latin typeface="Arial" panose="020B0604020202020204" pitchFamily="34" charset="0"/>
                <a:cs typeface="Arial" panose="020B0604020202020204" pitchFamily="34" charset="0"/>
              </a:rPr>
              <a:t/>
            </a:r>
            <a:br>
              <a:rPr lang="kk-KZ" sz="2000" b="1" dirty="0">
                <a:latin typeface="Arial" panose="020B0604020202020204" pitchFamily="34" charset="0"/>
                <a:cs typeface="Arial" panose="020B0604020202020204" pitchFamily="34" charset="0"/>
              </a:rPr>
            </a:br>
            <a:r>
              <a:rPr lang="kk-KZ" sz="2000" b="1" dirty="0">
                <a:latin typeface="Arial" panose="020B0604020202020204" pitchFamily="34" charset="0"/>
                <a:cs typeface="Arial" panose="020B0604020202020204" pitchFamily="34" charset="0"/>
              </a:rPr>
              <a:t/>
            </a:r>
            <a:br>
              <a:rPr lang="kk-KZ" sz="2000" b="1" dirty="0">
                <a:latin typeface="Arial" panose="020B0604020202020204" pitchFamily="34" charset="0"/>
                <a:cs typeface="Arial" panose="020B0604020202020204" pitchFamily="34" charset="0"/>
              </a:rPr>
            </a:br>
            <a:r>
              <a:rPr lang="kk-KZ" sz="2000" dirty="0">
                <a:solidFill>
                  <a:schemeClr val="bg1"/>
                </a:solidFill>
                <a:latin typeface="Calibri" panose="020F0502020204030204"/>
                <a:ea typeface="+mn-ea"/>
                <a:cs typeface="+mn-cs"/>
              </a:rPr>
              <a:t/>
            </a:r>
            <a:br>
              <a:rPr lang="kk-KZ" sz="2000" dirty="0">
                <a:solidFill>
                  <a:schemeClr val="bg1"/>
                </a:solidFill>
                <a:latin typeface="Calibri" panose="020F0502020204030204"/>
                <a:ea typeface="+mn-ea"/>
                <a:cs typeface="+mn-cs"/>
              </a:rPr>
            </a:br>
            <a:r>
              <a:rPr lang="kk-KZ" sz="2000" dirty="0">
                <a:solidFill>
                  <a:schemeClr val="bg1"/>
                </a:solidFill>
                <a:latin typeface="Calibri" panose="020F0502020204030204"/>
                <a:ea typeface="+mn-ea"/>
                <a:cs typeface="+mn-cs"/>
              </a:rPr>
              <a:t/>
            </a:r>
            <a:br>
              <a:rPr lang="kk-KZ" sz="2000" dirty="0">
                <a:solidFill>
                  <a:schemeClr val="bg1"/>
                </a:solidFill>
                <a:latin typeface="Calibri" panose="020F0502020204030204"/>
                <a:ea typeface="+mn-ea"/>
                <a:cs typeface="+mn-cs"/>
              </a:rPr>
            </a:br>
            <a:r>
              <a:rPr lang="kk-KZ" sz="2000" dirty="0">
                <a:solidFill>
                  <a:schemeClr val="bg1"/>
                </a:solidFill>
                <a:latin typeface="Calibri" panose="020F0502020204030204"/>
                <a:ea typeface="+mn-ea"/>
                <a:cs typeface="+mn-cs"/>
              </a:rPr>
              <a:t/>
            </a:r>
            <a:br>
              <a:rPr lang="kk-KZ" sz="2000" dirty="0">
                <a:solidFill>
                  <a:schemeClr val="bg1"/>
                </a:solidFill>
                <a:latin typeface="Calibri" panose="020F0502020204030204"/>
                <a:ea typeface="+mn-ea"/>
                <a:cs typeface="+mn-cs"/>
              </a:rPr>
            </a:br>
            <a:r>
              <a:rPr lang="kk-KZ" sz="2000" b="1" dirty="0">
                <a:solidFill>
                  <a:schemeClr val="bg1"/>
                </a:solidFill>
                <a:latin typeface="Arial" panose="020B0604020202020204" pitchFamily="34" charset="0"/>
                <a:cs typeface="Arial" panose="020B0604020202020204" pitchFamily="34" charset="0"/>
              </a:rPr>
              <a:t>БІЛІМДІ ТЕКСЕРУ ТАПСЫРМАЛАРЫ БОЙЫНША ОРЫНДАЛҒАН ЖҰМЫСТЫ БАҒАЛАУ </a:t>
            </a:r>
            <a:r>
              <a:rPr lang="kk-KZ" sz="2000" dirty="0">
                <a:solidFill>
                  <a:schemeClr val="bg1"/>
                </a:solidFill>
                <a:latin typeface="Calibri" panose="020F0502020204030204"/>
                <a:ea typeface="+mn-ea"/>
                <a:cs typeface="+mn-cs"/>
              </a:rPr>
              <a:t/>
            </a:r>
            <a:br>
              <a:rPr lang="kk-KZ" sz="2000" dirty="0">
                <a:solidFill>
                  <a:schemeClr val="bg1"/>
                </a:solidFill>
                <a:latin typeface="Calibri" panose="020F0502020204030204"/>
                <a:ea typeface="+mn-ea"/>
                <a:cs typeface="+mn-cs"/>
              </a:rPr>
            </a:br>
            <a:r>
              <a:rPr lang="kk-KZ" sz="2000" dirty="0">
                <a:solidFill>
                  <a:schemeClr val="bg1"/>
                </a:solidFill>
                <a:latin typeface="Calibri" panose="020F0502020204030204"/>
                <a:ea typeface="+mn-ea"/>
                <a:cs typeface="+mn-cs"/>
              </a:rPr>
              <a:t/>
            </a:r>
            <a:br>
              <a:rPr lang="kk-KZ" sz="2000" dirty="0">
                <a:solidFill>
                  <a:schemeClr val="bg1"/>
                </a:solidFill>
                <a:latin typeface="Calibri" panose="020F0502020204030204"/>
                <a:ea typeface="+mn-ea"/>
                <a:cs typeface="+mn-cs"/>
              </a:rPr>
            </a:br>
            <a:r>
              <a:rPr lang="kk-KZ" sz="2000" dirty="0">
                <a:solidFill>
                  <a:schemeClr val="bg1"/>
                </a:solidFill>
                <a:latin typeface="Calibri" panose="020F0502020204030204"/>
                <a:ea typeface="+mn-ea"/>
                <a:cs typeface="+mn-cs"/>
              </a:rPr>
              <a:t/>
            </a:r>
            <a:br>
              <a:rPr lang="kk-KZ" sz="2000" dirty="0">
                <a:solidFill>
                  <a:schemeClr val="bg1"/>
                </a:solidFill>
                <a:latin typeface="Calibri" panose="020F0502020204030204"/>
                <a:ea typeface="+mn-ea"/>
                <a:cs typeface="+mn-cs"/>
              </a:rPr>
            </a:br>
            <a:r>
              <a:rPr lang="kk-KZ" sz="1800" b="1" dirty="0">
                <a:latin typeface="Arial" panose="020B0604020202020204" pitchFamily="34" charset="0"/>
                <a:cs typeface="Arial" panose="020B0604020202020204" pitchFamily="34" charset="0"/>
              </a:rPr>
              <a:t>Бес балдықты 30-балдыққа ауыстыру шкаласы</a:t>
            </a:r>
            <a:br>
              <a:rPr lang="kk-KZ" sz="1800" b="1" dirty="0">
                <a:latin typeface="Arial" panose="020B0604020202020204" pitchFamily="34" charset="0"/>
                <a:cs typeface="Arial" panose="020B0604020202020204" pitchFamily="34" charset="0"/>
              </a:rPr>
            </a:br>
            <a:r>
              <a:rPr lang="kk-KZ" sz="1600" dirty="0">
                <a:latin typeface="Arial" panose="020B0604020202020204" pitchFamily="34" charset="0"/>
                <a:cs typeface="Arial" panose="020B0604020202020204" pitchFamily="34" charset="0"/>
              </a:rPr>
              <a:t>                                                                                                                                         </a:t>
            </a:r>
            <a:r>
              <a:rPr lang="kk-KZ" sz="1600" b="1" i="1" dirty="0">
                <a:latin typeface="Arial" panose="020B0604020202020204" pitchFamily="34" charset="0"/>
                <a:cs typeface="Arial" panose="020B0604020202020204" pitchFamily="34" charset="0"/>
              </a:rPr>
              <a:t>(оқыту өзге тілде)</a:t>
            </a:r>
            <a:r>
              <a:rPr lang="kk-KZ" sz="1600" dirty="0">
                <a:latin typeface="Arial" panose="020B0604020202020204" pitchFamily="34" charset="0"/>
                <a:cs typeface="Arial" panose="020B0604020202020204" pitchFamily="34" charset="0"/>
              </a:rPr>
              <a:t/>
            </a:r>
            <a:br>
              <a:rPr lang="kk-KZ" sz="1600" dirty="0">
                <a:latin typeface="Arial" panose="020B0604020202020204" pitchFamily="34" charset="0"/>
                <a:cs typeface="Arial" panose="020B0604020202020204" pitchFamily="34" charset="0"/>
              </a:rPr>
            </a:br>
            <a:r>
              <a:rPr lang="kk-KZ" dirty="0"/>
              <a:t/>
            </a:r>
            <a:br>
              <a:rPr lang="kk-KZ" dirty="0"/>
            </a:br>
            <a:endParaRPr lang="kk-KZ" sz="2000" dirty="0">
              <a:solidFill>
                <a:schemeClr val="bg1"/>
              </a:solidFill>
            </a:endParaRPr>
          </a:p>
        </p:txBody>
      </p:sp>
      <p:graphicFrame>
        <p:nvGraphicFramePr>
          <p:cNvPr id="10" name="Кесте 9">
            <a:extLst>
              <a:ext uri="{FF2B5EF4-FFF2-40B4-BE49-F238E27FC236}">
                <a16:creationId xmlns="" xmlns:a16="http://schemas.microsoft.com/office/drawing/2014/main" id="{E522A76F-8CCD-41E7-B1B4-13BD71D5FBFF}"/>
              </a:ext>
            </a:extLst>
          </p:cNvPr>
          <p:cNvGraphicFramePr>
            <a:graphicFrameLocks noGrp="1"/>
          </p:cNvGraphicFramePr>
          <p:nvPr>
            <p:extLst>
              <p:ext uri="{D42A27DB-BD31-4B8C-83A1-F6EECF244321}">
                <p14:modId xmlns:p14="http://schemas.microsoft.com/office/powerpoint/2010/main" val="2362294634"/>
              </p:ext>
            </p:extLst>
          </p:nvPr>
        </p:nvGraphicFramePr>
        <p:xfrm>
          <a:off x="453278" y="1311007"/>
          <a:ext cx="11285443" cy="5179312"/>
        </p:xfrm>
        <a:graphic>
          <a:graphicData uri="http://schemas.openxmlformats.org/drawingml/2006/table">
            <a:tbl>
              <a:tblPr firstRow="1" firstCol="1" bandRow="1">
                <a:tableStyleId>{5C22544A-7EE6-4342-B048-85BDC9FD1C3A}</a:tableStyleId>
              </a:tblPr>
              <a:tblGrid>
                <a:gridCol w="507382">
                  <a:extLst>
                    <a:ext uri="{9D8B030D-6E8A-4147-A177-3AD203B41FA5}">
                      <a16:colId xmlns="" xmlns:a16="http://schemas.microsoft.com/office/drawing/2014/main" val="2023789961"/>
                    </a:ext>
                  </a:extLst>
                </a:gridCol>
                <a:gridCol w="1510252">
                  <a:extLst>
                    <a:ext uri="{9D8B030D-6E8A-4147-A177-3AD203B41FA5}">
                      <a16:colId xmlns="" xmlns:a16="http://schemas.microsoft.com/office/drawing/2014/main" val="2321351271"/>
                    </a:ext>
                  </a:extLst>
                </a:gridCol>
                <a:gridCol w="3748582">
                  <a:extLst>
                    <a:ext uri="{9D8B030D-6E8A-4147-A177-3AD203B41FA5}">
                      <a16:colId xmlns="" xmlns:a16="http://schemas.microsoft.com/office/drawing/2014/main" val="3641418242"/>
                    </a:ext>
                  </a:extLst>
                </a:gridCol>
                <a:gridCol w="1776412">
                  <a:extLst>
                    <a:ext uri="{9D8B030D-6E8A-4147-A177-3AD203B41FA5}">
                      <a16:colId xmlns="" xmlns:a16="http://schemas.microsoft.com/office/drawing/2014/main" val="380568735"/>
                    </a:ext>
                  </a:extLst>
                </a:gridCol>
                <a:gridCol w="3742815">
                  <a:extLst>
                    <a:ext uri="{9D8B030D-6E8A-4147-A177-3AD203B41FA5}">
                      <a16:colId xmlns="" xmlns:a16="http://schemas.microsoft.com/office/drawing/2014/main" val="3243310799"/>
                    </a:ext>
                  </a:extLst>
                </a:gridCol>
              </a:tblGrid>
              <a:tr h="0">
                <a:tc>
                  <a:txBody>
                    <a:bodyPr/>
                    <a:lstStyle/>
                    <a:p>
                      <a:pPr algn="just">
                        <a:lnSpc>
                          <a:spcPct val="107000"/>
                        </a:lnSpc>
                        <a:spcAft>
                          <a:spcPts val="800"/>
                        </a:spcAft>
                      </a:pPr>
                      <a:r>
                        <a:rPr lang="kk-KZ"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р/с</a:t>
                      </a: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just" defTabSz="914400" rtl="0" eaLnBrk="1" fontAlgn="auto" latinLnBrk="0" hangingPunct="1">
                        <a:lnSpc>
                          <a:spcPct val="107000"/>
                        </a:lnSpc>
                        <a:spcBef>
                          <a:spcPts val="0"/>
                        </a:spcBef>
                        <a:spcAft>
                          <a:spcPts val="800"/>
                        </a:spcAft>
                        <a:buClrTx/>
                        <a:buSzTx/>
                        <a:buFontTx/>
                        <a:buNone/>
                        <a:tabLst/>
                        <a:defRPr/>
                      </a:pPr>
                      <a:r>
                        <a:rPr lang="kk-KZ" sz="1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Сөйлесім</a:t>
                      </a:r>
                      <a:r>
                        <a:rPr lang="kk-KZ"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әрекеті</a:t>
                      </a: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kk-KZ"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Балл қою нормативі, ең жоғары балл</a:t>
                      </a: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kk-KZ"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5-балдық шкала бойынша ең жоғары жиынтық балы</a:t>
                      </a: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kk-KZ"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30-балдық шкала бойынша ең жоғары жиынтық балы</a:t>
                      </a: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577643327"/>
                  </a:ext>
                </a:extLst>
              </a:tr>
              <a:tr h="535146">
                <a:tc>
                  <a:txBody>
                    <a:bodyPr/>
                    <a:lstStyle/>
                    <a:p>
                      <a:pPr algn="just">
                        <a:lnSpc>
                          <a:spcPct val="107000"/>
                        </a:lnSpc>
                        <a:spcAft>
                          <a:spcPts val="800"/>
                        </a:spcAft>
                      </a:pPr>
                      <a:r>
                        <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800"/>
                        </a:spcAft>
                      </a:pPr>
                      <a:r>
                        <a:rPr lang="kk-KZ" sz="1600" b="1">
                          <a:effectLst/>
                          <a:latin typeface="Arial" panose="020B0604020202020204" pitchFamily="34" charset="0"/>
                          <a:ea typeface="Calibri" panose="020F0502020204030204" pitchFamily="34" charset="0"/>
                          <a:cs typeface="Arial" panose="020B0604020202020204" pitchFamily="34" charset="0"/>
                        </a:rPr>
                        <a:t>Тыңдалым</a:t>
                      </a:r>
                      <a:endParaRPr lang="kk-KZ"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1-тапсырма - 0,5 балл;</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0,5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3709222881"/>
                  </a:ext>
                </a:extLst>
              </a:tr>
              <a:tr h="584864">
                <a:tc>
                  <a:txBody>
                    <a:bodyPr/>
                    <a:lstStyle/>
                    <a:p>
                      <a:pPr algn="just">
                        <a:lnSpc>
                          <a:spcPct val="107000"/>
                        </a:lnSpc>
                        <a:spcAft>
                          <a:spcPts val="800"/>
                        </a:spcAft>
                      </a:pPr>
                      <a:r>
                        <a:rPr lang="kk-KZ" sz="1600">
                          <a:solidFill>
                            <a:schemeClr val="tx1"/>
                          </a:solidFill>
                          <a:effectLst/>
                          <a:latin typeface="Arial" panose="020B0604020202020204" pitchFamily="34" charset="0"/>
                          <a:ea typeface="Calibri" panose="020F0502020204030204" pitchFamily="34" charset="0"/>
                          <a:cs typeface="Arial" panose="020B0604020202020204" pitchFamily="34" charset="0"/>
                        </a:rPr>
                        <a:t>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800"/>
                        </a:spcAft>
                      </a:pPr>
                      <a:r>
                        <a:rPr lang="kk-KZ" sz="1600" b="1">
                          <a:effectLst/>
                          <a:latin typeface="Arial" panose="020B0604020202020204" pitchFamily="34" charset="0"/>
                          <a:ea typeface="Calibri" panose="020F0502020204030204" pitchFamily="34" charset="0"/>
                          <a:cs typeface="Arial" panose="020B0604020202020204" pitchFamily="34" charset="0"/>
                        </a:rPr>
                        <a:t>Айтылым</a:t>
                      </a:r>
                      <a:endParaRPr lang="kk-KZ"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1-тапсырма - 0,5 балл;</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0,5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606322429"/>
                  </a:ext>
                </a:extLst>
              </a:tr>
              <a:tr h="422897">
                <a:tc>
                  <a:txBody>
                    <a:bodyPr/>
                    <a:lstStyle/>
                    <a:p>
                      <a:pPr algn="just">
                        <a:lnSpc>
                          <a:spcPct val="107000"/>
                        </a:lnSpc>
                        <a:spcAft>
                          <a:spcPts val="800"/>
                        </a:spcAft>
                      </a:pPr>
                      <a:r>
                        <a:rPr lang="kk-KZ" sz="1600">
                          <a:solidFill>
                            <a:schemeClr val="tx1"/>
                          </a:solidFill>
                          <a:effectLst/>
                          <a:latin typeface="Arial" panose="020B0604020202020204" pitchFamily="34" charset="0"/>
                          <a:ea typeface="Calibri" panose="020F0502020204030204" pitchFamily="34" charset="0"/>
                          <a:cs typeface="Arial" panose="020B0604020202020204" pitchFamily="34" charset="0"/>
                        </a:rPr>
                        <a:t>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800"/>
                        </a:spcAft>
                      </a:pPr>
                      <a:r>
                        <a:rPr lang="kk-KZ" sz="1600" b="1">
                          <a:effectLst/>
                          <a:latin typeface="Arial" panose="020B0604020202020204" pitchFamily="34" charset="0"/>
                          <a:ea typeface="Calibri" panose="020F0502020204030204" pitchFamily="34" charset="0"/>
                          <a:cs typeface="Arial" panose="020B0604020202020204" pitchFamily="34" charset="0"/>
                        </a:rPr>
                        <a:t>Оқылым</a:t>
                      </a:r>
                      <a:endParaRPr lang="kk-KZ"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1-тапсырма - 0,5 балл;</a:t>
                      </a:r>
                    </a:p>
                    <a:p>
                      <a:pPr algn="just">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2-тапсырма - 0,5 балл</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6</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335938191"/>
                  </a:ext>
                </a:extLst>
              </a:tr>
              <a:tr h="286050">
                <a:tc>
                  <a:txBody>
                    <a:bodyPr/>
                    <a:lstStyle/>
                    <a:p>
                      <a:pPr algn="just">
                        <a:lnSpc>
                          <a:spcPct val="107000"/>
                        </a:lnSpc>
                        <a:spcAft>
                          <a:spcPts val="800"/>
                        </a:spcAft>
                      </a:pPr>
                      <a:r>
                        <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4</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800"/>
                        </a:spcAft>
                      </a:pPr>
                      <a:r>
                        <a:rPr lang="kk-KZ" sz="1600" b="1">
                          <a:effectLst/>
                          <a:latin typeface="Arial" panose="020B0604020202020204" pitchFamily="34" charset="0"/>
                          <a:ea typeface="Calibri" panose="020F0502020204030204" pitchFamily="34" charset="0"/>
                          <a:cs typeface="Arial" panose="020B0604020202020204" pitchFamily="34" charset="0"/>
                        </a:rPr>
                        <a:t>Жазылым</a:t>
                      </a:r>
                      <a:endParaRPr lang="kk-KZ"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 құрылымын сақтауы - 0,5 балл;</a:t>
                      </a:r>
                    </a:p>
                    <a:p>
                      <a:pPr algn="just">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 мазмұны-1 балл;</a:t>
                      </a:r>
                    </a:p>
                    <a:p>
                      <a:pP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 лексика-грамматикалық норманы сақтауы - 0,5 балл.</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12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831293669"/>
                  </a:ext>
                </a:extLst>
              </a:tr>
              <a:tr h="286050">
                <a:tc>
                  <a:txBody>
                    <a:bodyPr/>
                    <a:lstStyle/>
                    <a:p>
                      <a:pPr algn="just">
                        <a:lnSpc>
                          <a:spcPct val="107000"/>
                        </a:lnSpc>
                        <a:spcAft>
                          <a:spcPts val="800"/>
                        </a:spcAft>
                      </a:pPr>
                      <a:r>
                        <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800"/>
                        </a:spcAft>
                      </a:pPr>
                      <a:r>
                        <a:rPr lang="kk-KZ" sz="1600" b="1">
                          <a:effectLst/>
                          <a:latin typeface="Arial" panose="020B0604020202020204" pitchFamily="34" charset="0"/>
                          <a:ea typeface="Calibri" panose="020F0502020204030204" pitchFamily="34" charset="0"/>
                          <a:cs typeface="Arial" panose="020B0604020202020204" pitchFamily="34" charset="0"/>
                        </a:rPr>
                        <a:t>Әдеби тіл нормалары</a:t>
                      </a:r>
                      <a:endParaRPr lang="kk-KZ"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1 балл</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6</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579636229"/>
                  </a:ext>
                </a:extLst>
              </a:tr>
              <a:tr h="200223">
                <a:tc>
                  <a:txBody>
                    <a:bodyPr/>
                    <a:lstStyle/>
                    <a:p>
                      <a:pPr algn="just">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a:lnSpc>
                          <a:spcPct val="107000"/>
                        </a:lnSpc>
                        <a:spcAft>
                          <a:spcPts val="800"/>
                        </a:spcAft>
                      </a:pPr>
                      <a:r>
                        <a:rPr lang="kk-KZ" sz="1600" b="1">
                          <a:effectLst/>
                          <a:latin typeface="Arial" panose="020B0604020202020204" pitchFamily="34" charset="0"/>
                          <a:ea typeface="Calibri" panose="020F0502020204030204" pitchFamily="34" charset="0"/>
                          <a:cs typeface="Arial" panose="020B0604020202020204" pitchFamily="34" charset="0"/>
                        </a:rPr>
                        <a:t> </a:t>
                      </a:r>
                      <a:endParaRPr lang="kk-KZ"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b="1" dirty="0">
                          <a:effectLst/>
                          <a:latin typeface="Arial" panose="020B0604020202020204" pitchFamily="34" charset="0"/>
                          <a:ea typeface="Calibri" panose="020F0502020204030204" pitchFamily="34" charset="0"/>
                          <a:cs typeface="Arial" panose="020B0604020202020204" pitchFamily="34" charset="0"/>
                        </a:rPr>
                        <a:t>5</a:t>
                      </a:r>
                      <a:endParaRPr lang="kk-KZ"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b="1" dirty="0">
                          <a:effectLst/>
                          <a:latin typeface="Arial" panose="020B0604020202020204" pitchFamily="34" charset="0"/>
                          <a:ea typeface="Calibri" panose="020F0502020204030204" pitchFamily="34" charset="0"/>
                          <a:cs typeface="Arial" panose="020B0604020202020204" pitchFamily="34" charset="0"/>
                        </a:rPr>
                        <a:t>30</a:t>
                      </a:r>
                      <a:endParaRPr lang="kk-KZ"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3745977746"/>
                  </a:ext>
                </a:extLst>
              </a:tr>
            </a:tbl>
          </a:graphicData>
        </a:graphic>
      </p:graphicFrame>
    </p:spTree>
    <p:extLst>
      <p:ext uri="{BB962C8B-B14F-4D97-AF65-F5344CB8AC3E}">
        <p14:creationId xmlns:p14="http://schemas.microsoft.com/office/powerpoint/2010/main" val="7838116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a:extLst>
              <a:ext uri="{FF2B5EF4-FFF2-40B4-BE49-F238E27FC236}">
                <a16:creationId xmlns="" xmlns:a16="http://schemas.microsoft.com/office/drawing/2014/main" id="{06A046B7-B66F-481D-9B81-F91F62F1B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26897" cy="58523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8" name="Тақырып 7"/>
          <p:cNvSpPr>
            <a:spLocks noGrp="1"/>
          </p:cNvSpPr>
          <p:nvPr>
            <p:ph type="title"/>
          </p:nvPr>
        </p:nvSpPr>
        <p:spPr>
          <a:xfrm>
            <a:off x="1247312" y="0"/>
            <a:ext cx="9632272" cy="585239"/>
          </a:xfrm>
        </p:spPr>
        <p:txBody>
          <a:bodyPr/>
          <a:lstStyle/>
          <a:p>
            <a:pPr algn="ctr"/>
            <a:r>
              <a:rPr lang="ru-RU" sz="1800" b="1" dirty="0">
                <a:solidFill>
                  <a:prstClr val="white"/>
                </a:solidFill>
                <a:latin typeface="Calibri" panose="020F0502020204030204" pitchFamily="34" charset="0"/>
                <a:ea typeface="Times New Roman" panose="02020603050405020304" pitchFamily="18" charset="0"/>
                <a:cs typeface="Times New Roman" panose="02020603050405020304" pitchFamily="18" charset="0"/>
              </a:rPr>
              <a:t>ЕМТИХАННЫҢ МАҚСАТ, МІНДЕТТЕРІ</a:t>
            </a:r>
            <a:endParaRPr lang="kk-KZ" dirty="0"/>
          </a:p>
        </p:txBody>
      </p:sp>
      <p:sp>
        <p:nvSpPr>
          <p:cNvPr id="11" name="Тікбұрыш 10"/>
          <p:cNvSpPr/>
          <p:nvPr/>
        </p:nvSpPr>
        <p:spPr>
          <a:xfrm>
            <a:off x="7339723" y="1757810"/>
            <a:ext cx="4238532" cy="3416320"/>
          </a:xfrm>
          <a:prstGeom prst="rect">
            <a:avLst/>
          </a:prstGeom>
        </p:spPr>
        <p:txBody>
          <a:bodyPr wrap="square">
            <a:spAutoFit/>
          </a:bodyPr>
          <a:lstStyle/>
          <a:p>
            <a:pPr algn="just"/>
            <a:r>
              <a:rPr lang="kk-KZ" sz="2400" b="1" dirty="0">
                <a:latin typeface="Times New Roman" panose="02020603050405020304" pitchFamily="18" charset="0"/>
                <a:cs typeface="Times New Roman" panose="02020603050405020304" pitchFamily="18" charset="0"/>
              </a:rPr>
              <a:t>Міндеті:</a:t>
            </a:r>
            <a:r>
              <a:rPr lang="kk-KZ" sz="2400" dirty="0">
                <a:latin typeface="Times New Roman" panose="02020603050405020304" pitchFamily="18" charset="0"/>
                <a:cs typeface="Times New Roman" panose="02020603050405020304" pitchFamily="18" charset="0"/>
              </a:rPr>
              <a:t> </a:t>
            </a:r>
          </a:p>
          <a:p>
            <a:pPr marL="342900" indent="-342900" algn="just">
              <a:buFontTx/>
              <a:buChar char="-"/>
            </a:pPr>
            <a:r>
              <a:rPr lang="kk-KZ" sz="2400" dirty="0">
                <a:latin typeface="Times New Roman" panose="02020603050405020304" pitchFamily="18" charset="0"/>
                <a:cs typeface="Times New Roman" panose="02020603050405020304" pitchFamily="18" charset="0"/>
              </a:rPr>
              <a:t>білім алушылардың білім берудің келесі деңгей материалдарын игеру дайындығы</a:t>
            </a:r>
            <a:r>
              <a:rPr lang="ru-RU" sz="2400" dirty="0">
                <a:latin typeface="Times New Roman" panose="02020603050405020304" pitchFamily="18" charset="0"/>
                <a:cs typeface="Times New Roman" panose="02020603050405020304" pitchFamily="18" charset="0"/>
              </a:rPr>
              <a:t>н ба</a:t>
            </a:r>
            <a:r>
              <a:rPr lang="kk-KZ" sz="2400" dirty="0" err="1">
                <a:latin typeface="Times New Roman" panose="02020603050405020304" pitchFamily="18" charset="0"/>
                <a:cs typeface="Times New Roman" panose="02020603050405020304" pitchFamily="18" charset="0"/>
              </a:rPr>
              <a:t>ғалау</a:t>
            </a:r>
            <a:r>
              <a:rPr lang="kk-KZ" sz="2400" dirty="0">
                <a:latin typeface="Times New Roman" panose="02020603050405020304" pitchFamily="18" charset="0"/>
                <a:cs typeface="Times New Roman" panose="02020603050405020304" pitchFamily="18" charset="0"/>
              </a:rPr>
              <a:t>;</a:t>
            </a:r>
          </a:p>
          <a:p>
            <a:pPr marL="342900" indent="-342900" algn="just">
              <a:buFontTx/>
              <a:buChar char="-"/>
            </a:pPr>
            <a:r>
              <a:rPr lang="kk-KZ" sz="2400" dirty="0">
                <a:latin typeface="Times New Roman" panose="02020603050405020304" pitchFamily="18" charset="0"/>
                <a:cs typeface="Times New Roman" panose="02020603050405020304" pitchFamily="18" charset="0"/>
              </a:rPr>
              <a:t>функционалдық сауаттылықтарының қалыптасу деңгейлерін бағалау.</a:t>
            </a:r>
            <a:endParaRPr lang="kk-KZ" sz="24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12" name="Picture 9" descr="D:\Iskendir\Презентации\Восполнение знаний совещание МОН\Элемент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94331" y="1859846"/>
            <a:ext cx="2379663" cy="228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Тікбұрыш 13"/>
          <p:cNvSpPr/>
          <p:nvPr/>
        </p:nvSpPr>
        <p:spPr>
          <a:xfrm>
            <a:off x="313151" y="1503123"/>
            <a:ext cx="4398315" cy="4308872"/>
          </a:xfrm>
          <a:prstGeom prst="rect">
            <a:avLst/>
          </a:prstGeom>
        </p:spPr>
        <p:txBody>
          <a:bodyPr wrap="square">
            <a:spAutoFit/>
          </a:bodyPr>
          <a:lstStyle/>
          <a:p>
            <a:pPr fontAlgn="base"/>
            <a:r>
              <a:rPr lang="kk-KZ" sz="2400" b="1" dirty="0">
                <a:latin typeface="Times New Roman" panose="02020603050405020304" pitchFamily="18" charset="0"/>
                <a:cs typeface="Times New Roman" panose="02020603050405020304" pitchFamily="18" charset="0"/>
              </a:rPr>
              <a:t>Мақсаты -</a:t>
            </a:r>
            <a:r>
              <a:rPr lang="kk-KZ" sz="2400" dirty="0">
                <a:latin typeface="Times New Roman" panose="02020603050405020304" pitchFamily="18" charset="0"/>
                <a:cs typeface="Times New Roman" panose="02020603050405020304" pitchFamily="18" charset="0"/>
              </a:rPr>
              <a:t> білім алушылардың «Қазақ тілі», «Қазақ тілі мен әдебиеті» пәндері бойынша оқу бағдарламасының көлемін меңгеру деңгейін негізгі орта білім берудің мемлекеттік жалпыға міндетті білім беру стандарты (бұдан әрі – МЖМББС) талаптарына сәйкес бағалау.</a:t>
            </a:r>
            <a:endParaRPr lang="kk-KZ" sz="2400" b="1" dirty="0">
              <a:latin typeface="Times New Roman" panose="02020603050405020304" pitchFamily="18" charset="0"/>
              <a:cs typeface="Times New Roman" panose="02020603050405020304" pitchFamily="18" charset="0"/>
            </a:endParaRPr>
          </a:p>
          <a:p>
            <a:r>
              <a:rPr lang="kk-KZ" b="1" dirty="0"/>
              <a:t> </a:t>
            </a:r>
            <a:endParaRPr lang="kk-KZ" dirty="0"/>
          </a:p>
          <a:p>
            <a:pPr algn="just"/>
            <a:r>
              <a:rPr lang="ru-RU" sz="1600" dirty="0">
                <a:solidFill>
                  <a:srgbClr val="002060"/>
                </a:solidFill>
                <a:ea typeface="Times New Roman" panose="02020603050405020304" pitchFamily="18" charset="0"/>
                <a:cs typeface="Times New Roman" panose="02020603050405020304" pitchFamily="18" charset="0"/>
              </a:rPr>
              <a:t>	</a:t>
            </a:r>
            <a:endParaRPr lang="kk-KZ" sz="1600" dirty="0">
              <a:solidFill>
                <a:srgbClr val="002060"/>
              </a:solidFill>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02302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 xmlns:a16="http://schemas.microsoft.com/office/drawing/2014/main" id="{06A046B7-B66F-481D-9B81-F91F62F1B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1"/>
            <a:ext cx="12126897" cy="862712"/>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399733" y="120427"/>
            <a:ext cx="11523891" cy="976876"/>
          </a:xfrm>
        </p:spPr>
        <p:txBody>
          <a:bodyPr>
            <a:normAutofit/>
          </a:bodyPr>
          <a:lstStyle/>
          <a:p>
            <a:pPr marL="228600" lvl="0" indent="-228600" algn="ctr">
              <a:spcBef>
                <a:spcPts val="1000"/>
              </a:spcBef>
            </a:pPr>
            <a:r>
              <a:rPr lang="ru-RU" sz="2000" b="1" dirty="0">
                <a:solidFill>
                  <a:schemeClr val="bg1"/>
                </a:solidFill>
                <a:latin typeface="Calibri" panose="020F0502020204030204" pitchFamily="34" charset="0"/>
                <a:ea typeface="+mn-ea"/>
                <a:cs typeface="Times New Roman" panose="02020603050405020304" pitchFamily="18" charset="0"/>
              </a:rPr>
              <a:t>ЕМТИХАННЫҢ ӨТКІЗІЛУІ БОЙЫНША ЕСКЕРТУЛЕР</a:t>
            </a:r>
            <a:br>
              <a:rPr lang="ru-RU" sz="2000" b="1" dirty="0">
                <a:solidFill>
                  <a:schemeClr val="bg1"/>
                </a:solidFill>
                <a:latin typeface="Calibri" panose="020F0502020204030204" pitchFamily="34" charset="0"/>
                <a:ea typeface="+mn-ea"/>
                <a:cs typeface="Times New Roman" panose="02020603050405020304" pitchFamily="18" charset="0"/>
              </a:rPr>
            </a:br>
            <a:r>
              <a:rPr lang="kk-KZ" sz="2000" dirty="0">
                <a:solidFill>
                  <a:schemeClr val="bg1"/>
                </a:solidFill>
                <a:latin typeface="Calibri" panose="020F0502020204030204"/>
                <a:ea typeface="+mn-ea"/>
                <a:cs typeface="+mn-cs"/>
              </a:rPr>
              <a:t/>
            </a:r>
            <a:br>
              <a:rPr lang="kk-KZ" sz="2000" dirty="0">
                <a:solidFill>
                  <a:schemeClr val="bg1"/>
                </a:solidFill>
                <a:latin typeface="Calibri" panose="020F0502020204030204"/>
                <a:ea typeface="+mn-ea"/>
                <a:cs typeface="+mn-cs"/>
              </a:rPr>
            </a:br>
            <a:endParaRPr lang="kk-KZ" sz="2000" dirty="0">
              <a:solidFill>
                <a:schemeClr val="bg1"/>
              </a:solidFill>
            </a:endParaRPr>
          </a:p>
        </p:txBody>
      </p:sp>
      <p:sp>
        <p:nvSpPr>
          <p:cNvPr id="23" name="Тікбұрыш 22"/>
          <p:cNvSpPr/>
          <p:nvPr/>
        </p:nvSpPr>
        <p:spPr>
          <a:xfrm>
            <a:off x="609454" y="1418412"/>
            <a:ext cx="10241280" cy="584775"/>
          </a:xfrm>
          <a:prstGeom prst="rect">
            <a:avLst/>
          </a:prstGeom>
        </p:spPr>
        <p:txBody>
          <a:bodyPr wrap="square">
            <a:spAutoFit/>
          </a:bodyPr>
          <a:lstStyle/>
          <a:p>
            <a:r>
              <a:rPr lang="kk-KZ" sz="1600" dirty="0">
                <a:latin typeface="Arial" panose="020B0604020202020204" pitchFamily="34" charset="0"/>
                <a:cs typeface="Arial" panose="020B0604020202020204" pitchFamily="34" charset="0"/>
              </a:rPr>
              <a:t>Жоғарыдағы берілген тапсырмалар педагогтер басшылыққа алуы үшін үлгі ретінде берілген (қажеттілігіне қарай ауыстырып дайындайды)</a:t>
            </a:r>
            <a:endParaRPr lang="ru-RU" sz="1600" dirty="0">
              <a:solidFill>
                <a:srgbClr val="002060"/>
              </a:solidFill>
              <a:latin typeface="Arial" panose="020B0604020202020204" pitchFamily="34" charset="0"/>
              <a:cs typeface="Arial" panose="020B0604020202020204" pitchFamily="34" charset="0"/>
            </a:endParaRPr>
          </a:p>
        </p:txBody>
      </p:sp>
      <p:sp>
        <p:nvSpPr>
          <p:cNvPr id="24" name="Тікбұрыш 23"/>
          <p:cNvSpPr/>
          <p:nvPr/>
        </p:nvSpPr>
        <p:spPr>
          <a:xfrm>
            <a:off x="609454" y="1972690"/>
            <a:ext cx="11078724" cy="338554"/>
          </a:xfrm>
          <a:prstGeom prst="rect">
            <a:avLst/>
          </a:prstGeom>
        </p:spPr>
        <p:txBody>
          <a:bodyPr wrap="square">
            <a:spAutoFit/>
          </a:bodyPr>
          <a:lstStyle/>
          <a:p>
            <a:r>
              <a:rPr lang="kk-KZ" sz="1600" dirty="0">
                <a:latin typeface="Arial" panose="020B0604020202020204" pitchFamily="34" charset="0"/>
                <a:cs typeface="Arial" panose="020B0604020202020204" pitchFamily="34" charset="0"/>
              </a:rPr>
              <a:t>Бағалау критерийлері құрастырылатын тапсырмаларға қарай педагогтер тарапынан өзгертіліп отыруы керек</a:t>
            </a:r>
            <a:endParaRPr lang="ru-RU" sz="1600" dirty="0">
              <a:solidFill>
                <a:srgbClr val="002060"/>
              </a:solidFill>
              <a:latin typeface="Arial" panose="020B0604020202020204" pitchFamily="34" charset="0"/>
              <a:cs typeface="Arial" panose="020B0604020202020204" pitchFamily="34" charset="0"/>
            </a:endParaRPr>
          </a:p>
        </p:txBody>
      </p:sp>
      <p:sp>
        <p:nvSpPr>
          <p:cNvPr id="25" name="Тікбұрыш 24"/>
          <p:cNvSpPr/>
          <p:nvPr/>
        </p:nvSpPr>
        <p:spPr>
          <a:xfrm>
            <a:off x="583474" y="2391946"/>
            <a:ext cx="11105182" cy="584775"/>
          </a:xfrm>
          <a:prstGeom prst="rect">
            <a:avLst/>
          </a:prstGeom>
        </p:spPr>
        <p:txBody>
          <a:bodyPr wrap="square">
            <a:spAutoFit/>
          </a:bodyPr>
          <a:lstStyle/>
          <a:p>
            <a:pPr lvl="0"/>
            <a:r>
              <a:rPr lang="kk-KZ" sz="1600" dirty="0">
                <a:latin typeface="Arial" panose="020B0604020202020204" pitchFamily="34" charset="0"/>
                <a:cs typeface="Arial" panose="020B0604020202020204" pitchFamily="34" charset="0"/>
              </a:rPr>
              <a:t>Емтихан тапсырмаларын құрастыруда </a:t>
            </a:r>
            <a:r>
              <a:rPr lang="kk-KZ" sz="1600" dirty="0" err="1">
                <a:latin typeface="Arial" panose="020B0604020202020204" pitchFamily="34" charset="0"/>
                <a:cs typeface="Arial" panose="020B0604020202020204" pitchFamily="34" charset="0"/>
              </a:rPr>
              <a:t>тыңдалым</a:t>
            </a:r>
            <a:r>
              <a:rPr lang="kk-KZ" sz="1600" dirty="0">
                <a:latin typeface="Arial" panose="020B0604020202020204" pitchFamily="34" charset="0"/>
                <a:cs typeface="Arial" panose="020B0604020202020204" pitchFamily="34" charset="0"/>
              </a:rPr>
              <a:t>, </a:t>
            </a:r>
            <a:r>
              <a:rPr lang="kk-KZ" sz="1600" dirty="0" err="1">
                <a:latin typeface="Arial" panose="020B0604020202020204" pitchFamily="34" charset="0"/>
                <a:cs typeface="Arial" panose="020B0604020202020204" pitchFamily="34" charset="0"/>
              </a:rPr>
              <a:t>айтылым</a:t>
            </a:r>
            <a:r>
              <a:rPr lang="kk-KZ" sz="1600" dirty="0">
                <a:latin typeface="Arial" panose="020B0604020202020204" pitchFamily="34" charset="0"/>
                <a:cs typeface="Arial" panose="020B0604020202020204" pitchFamily="34" charset="0"/>
              </a:rPr>
              <a:t>, оқылым, жазылым дағдылары қамтылады. Емтихан тапсырмаларын </a:t>
            </a:r>
            <a:r>
              <a:rPr lang="kk-KZ" sz="1600" b="1" i="1" dirty="0">
                <a:latin typeface="Arial" panose="020B0604020202020204" pitchFamily="34" charset="0"/>
                <a:cs typeface="Arial" panose="020B0604020202020204" pitchFamily="34" charset="0"/>
              </a:rPr>
              <a:t>орындау қадамдары</a:t>
            </a:r>
            <a:r>
              <a:rPr lang="kk-KZ" sz="1600" dirty="0">
                <a:latin typeface="Arial" panose="020B0604020202020204" pitchFamily="34" charset="0"/>
                <a:cs typeface="Arial" panose="020B0604020202020204" pitchFamily="34" charset="0"/>
              </a:rPr>
              <a:t>:</a:t>
            </a:r>
          </a:p>
        </p:txBody>
      </p:sp>
      <p:sp>
        <p:nvSpPr>
          <p:cNvPr id="27" name="Тікбұрыш 26"/>
          <p:cNvSpPr/>
          <p:nvPr/>
        </p:nvSpPr>
        <p:spPr>
          <a:xfrm>
            <a:off x="563127" y="2973829"/>
            <a:ext cx="11105183" cy="584775"/>
          </a:xfrm>
          <a:prstGeom prst="rect">
            <a:avLst/>
          </a:prstGeom>
        </p:spPr>
        <p:txBody>
          <a:bodyPr wrap="square">
            <a:spAutoFit/>
          </a:bodyPr>
          <a:lstStyle/>
          <a:p>
            <a:r>
              <a:rPr lang="kk-KZ" sz="1200" dirty="0"/>
              <a:t>-   </a:t>
            </a:r>
            <a:r>
              <a:rPr lang="kk-KZ" sz="1600" dirty="0">
                <a:latin typeface="Arial" panose="020B0604020202020204" pitchFamily="34" charset="0"/>
                <a:cs typeface="Arial" panose="020B0604020202020204" pitchFamily="34" charset="0"/>
              </a:rPr>
              <a:t>дайындалған мәтін бойынша тапсырманы орындау арқылы білім алушының </a:t>
            </a:r>
            <a:r>
              <a:rPr lang="kk-KZ" sz="1600" dirty="0" err="1">
                <a:latin typeface="Arial" panose="020B0604020202020204" pitchFamily="34" charset="0"/>
                <a:cs typeface="Arial" panose="020B0604020202020204" pitchFamily="34" charset="0"/>
              </a:rPr>
              <a:t>тыңдалым</a:t>
            </a:r>
            <a:r>
              <a:rPr lang="kk-KZ" sz="1600" dirty="0">
                <a:latin typeface="Arial" panose="020B0604020202020204" pitchFamily="34" charset="0"/>
                <a:cs typeface="Arial" panose="020B0604020202020204" pitchFamily="34" charset="0"/>
              </a:rPr>
              <a:t> дағдысы тексеріледі (өзге тілде оқытатын сыныптар үшін)</a:t>
            </a:r>
            <a:endParaRPr lang="ru-RU" sz="1600" dirty="0">
              <a:solidFill>
                <a:srgbClr val="002060"/>
              </a:solidFill>
              <a:latin typeface="Arial" panose="020B0604020202020204" pitchFamily="34" charset="0"/>
              <a:cs typeface="Arial" panose="020B0604020202020204" pitchFamily="34" charset="0"/>
            </a:endParaRPr>
          </a:p>
        </p:txBody>
      </p:sp>
      <p:sp>
        <p:nvSpPr>
          <p:cNvPr id="28" name="Тікбұрыш 27"/>
          <p:cNvSpPr/>
          <p:nvPr/>
        </p:nvSpPr>
        <p:spPr>
          <a:xfrm>
            <a:off x="613075" y="5211487"/>
            <a:ext cx="11133062" cy="338554"/>
          </a:xfrm>
          <a:prstGeom prst="rect">
            <a:avLst/>
          </a:prstGeom>
        </p:spPr>
        <p:txBody>
          <a:bodyPr wrap="square">
            <a:spAutoFit/>
          </a:bodyPr>
          <a:lstStyle/>
          <a:p>
            <a:r>
              <a:rPr lang="kk-KZ" sz="1600" dirty="0">
                <a:latin typeface="Arial" panose="020B0604020202020204" pitchFamily="34" charset="0"/>
                <a:cs typeface="Arial" panose="020B0604020202020204" pitchFamily="34" charset="0"/>
              </a:rPr>
              <a:t>- эссе мәтініне грамматикалық талдау жасайды</a:t>
            </a:r>
            <a:endParaRPr lang="ru-RU" sz="1600" dirty="0">
              <a:solidFill>
                <a:srgbClr val="002060"/>
              </a:solidFill>
              <a:latin typeface="Arial" panose="020B0604020202020204" pitchFamily="34" charset="0"/>
              <a:cs typeface="Arial" panose="020B0604020202020204" pitchFamily="34" charset="0"/>
            </a:endParaRPr>
          </a:p>
        </p:txBody>
      </p:sp>
      <p:sp>
        <p:nvSpPr>
          <p:cNvPr id="29" name="Тікбұрыш 28"/>
          <p:cNvSpPr/>
          <p:nvPr/>
        </p:nvSpPr>
        <p:spPr>
          <a:xfrm>
            <a:off x="596224" y="3605887"/>
            <a:ext cx="11105184" cy="369332"/>
          </a:xfrm>
          <a:prstGeom prst="rect">
            <a:avLst/>
          </a:prstGeom>
        </p:spPr>
        <p:txBody>
          <a:bodyPr wrap="square">
            <a:spAutoFit/>
          </a:bodyPr>
          <a:lstStyle/>
          <a:p>
            <a:r>
              <a:rPr lang="kk-KZ" dirty="0"/>
              <a:t>- </a:t>
            </a:r>
            <a:r>
              <a:rPr lang="kk-KZ" dirty="0" err="1"/>
              <a:t>айтылым</a:t>
            </a:r>
            <a:r>
              <a:rPr lang="kk-KZ" dirty="0"/>
              <a:t> дағдысы бойынша білім алушыға тапсырмалар беріледі (өзге тілде оқытатын сыныптар үшін);</a:t>
            </a:r>
          </a:p>
        </p:txBody>
      </p:sp>
      <p:sp>
        <p:nvSpPr>
          <p:cNvPr id="30" name="Тікбұрыш 29"/>
          <p:cNvSpPr/>
          <p:nvPr/>
        </p:nvSpPr>
        <p:spPr>
          <a:xfrm>
            <a:off x="583471" y="4054186"/>
            <a:ext cx="11192269" cy="338554"/>
          </a:xfrm>
          <a:prstGeom prst="rect">
            <a:avLst/>
          </a:prstGeom>
        </p:spPr>
        <p:txBody>
          <a:bodyPr wrap="square">
            <a:spAutoFit/>
          </a:bodyPr>
          <a:lstStyle/>
          <a:p>
            <a:r>
              <a:rPr lang="kk-KZ" sz="1600" dirty="0">
                <a:latin typeface="Arial" panose="020B0604020202020204" pitchFamily="34" charset="0"/>
                <a:cs typeface="Arial" panose="020B0604020202020204" pitchFamily="34" charset="0"/>
              </a:rPr>
              <a:t>- оқылым бойынша білім алушыға дайын мәтін беріледі (қазақ және өзге тілдерде оқытатын)</a:t>
            </a:r>
            <a:endParaRPr lang="ru-RU" sz="1600" i="1" dirty="0">
              <a:solidFill>
                <a:srgbClr val="002060"/>
              </a:solidFill>
              <a:latin typeface="Arial" panose="020B0604020202020204" pitchFamily="34" charset="0"/>
              <a:cs typeface="Arial" panose="020B0604020202020204" pitchFamily="34" charset="0"/>
            </a:endParaRPr>
          </a:p>
        </p:txBody>
      </p:sp>
      <p:sp>
        <p:nvSpPr>
          <p:cNvPr id="31" name="Тікбұрыш 30"/>
          <p:cNvSpPr/>
          <p:nvPr/>
        </p:nvSpPr>
        <p:spPr>
          <a:xfrm>
            <a:off x="583471" y="4536539"/>
            <a:ext cx="11014593" cy="584775"/>
          </a:xfrm>
          <a:prstGeom prst="rect">
            <a:avLst/>
          </a:prstGeom>
        </p:spPr>
        <p:txBody>
          <a:bodyPr wrap="square">
            <a:spAutoFit/>
          </a:bodyPr>
          <a:lstStyle/>
          <a:p>
            <a:r>
              <a:rPr lang="kk-KZ" sz="1600" dirty="0">
                <a:latin typeface="Arial" panose="020B0604020202020204" pitchFamily="34" charset="0"/>
                <a:cs typeface="Arial" panose="020B0604020202020204" pitchFamily="34" charset="0"/>
              </a:rPr>
              <a:t>- жазылым дағдысы бойынша білім алушы эссе жазады (оқылым мен жазылым бойынша берілетін мәтін мазмұны мен эссе тақырыбы бір-бірімен байланысты болу керек (қазақ және өзге тілдерде оқытатын)</a:t>
            </a:r>
            <a:endParaRPr lang="ru-RU" sz="1600" dirty="0">
              <a:solidFill>
                <a:srgbClr val="002060"/>
              </a:solidFill>
              <a:latin typeface="Arial" panose="020B0604020202020204" pitchFamily="34" charset="0"/>
              <a:cs typeface="Arial" panose="020B0604020202020204" pitchFamily="34" charset="0"/>
            </a:endParaRPr>
          </a:p>
        </p:txBody>
      </p:sp>
      <p:grpSp>
        <p:nvGrpSpPr>
          <p:cNvPr id="32" name="Группа 7"/>
          <p:cNvGrpSpPr>
            <a:grpSpLocks/>
          </p:cNvGrpSpPr>
          <p:nvPr/>
        </p:nvGrpSpPr>
        <p:grpSpPr bwMode="auto">
          <a:xfrm>
            <a:off x="200874" y="1429596"/>
            <a:ext cx="330200" cy="369888"/>
            <a:chOff x="3198813" y="1891812"/>
            <a:chExt cx="330200" cy="369546"/>
          </a:xfrm>
        </p:grpSpPr>
        <p:sp>
          <p:nvSpPr>
            <p:cNvPr id="33" name="Овал 8"/>
            <p:cNvSpPr/>
            <p:nvPr/>
          </p:nvSpPr>
          <p:spPr bwMode="auto">
            <a:xfrm>
              <a:off x="3198813" y="1910844"/>
              <a:ext cx="330200" cy="33148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Calibri"/>
                <a:ea typeface="+mn-ea"/>
                <a:cs typeface="+mn-cs"/>
              </a:endParaRPr>
            </a:p>
          </p:txBody>
        </p:sp>
        <p:sp>
          <p:nvSpPr>
            <p:cNvPr id="34" name="TextBox 11"/>
            <p:cNvSpPr txBox="1">
              <a:spLocks noChangeArrowheads="1"/>
            </p:cNvSpPr>
            <p:nvPr/>
          </p:nvSpPr>
          <p:spPr bwMode="auto">
            <a:xfrm>
              <a:off x="3241504" y="1891812"/>
              <a:ext cx="244409" cy="369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ru-RU"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1</a:t>
              </a:r>
              <a:endParaRPr kumimoji="0" lang="ru-RU" altLang="ru-RU"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grpSp>
        <p:nvGrpSpPr>
          <p:cNvPr id="35" name="Группа 7"/>
          <p:cNvGrpSpPr>
            <a:grpSpLocks/>
          </p:cNvGrpSpPr>
          <p:nvPr/>
        </p:nvGrpSpPr>
        <p:grpSpPr bwMode="auto">
          <a:xfrm>
            <a:off x="173303" y="1972690"/>
            <a:ext cx="330200" cy="369888"/>
            <a:chOff x="3198813" y="1891812"/>
            <a:chExt cx="330200" cy="369546"/>
          </a:xfrm>
        </p:grpSpPr>
        <p:sp>
          <p:nvSpPr>
            <p:cNvPr id="36" name="Овал 8"/>
            <p:cNvSpPr/>
            <p:nvPr/>
          </p:nvSpPr>
          <p:spPr bwMode="auto">
            <a:xfrm>
              <a:off x="3198813" y="1910844"/>
              <a:ext cx="330200" cy="33148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Calibri"/>
                <a:ea typeface="+mn-ea"/>
                <a:cs typeface="+mn-cs"/>
              </a:endParaRPr>
            </a:p>
          </p:txBody>
        </p:sp>
        <p:sp>
          <p:nvSpPr>
            <p:cNvPr id="37" name="TextBox 11"/>
            <p:cNvSpPr txBox="1">
              <a:spLocks noChangeArrowheads="1"/>
            </p:cNvSpPr>
            <p:nvPr/>
          </p:nvSpPr>
          <p:spPr bwMode="auto">
            <a:xfrm>
              <a:off x="3241504" y="1891812"/>
              <a:ext cx="244409" cy="369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ru-RU" altLang="ru-RU" b="1" dirty="0">
                  <a:solidFill>
                    <a:prstClr val="white"/>
                  </a:solidFill>
                  <a:latin typeface="Arial" panose="020B0604020202020204" pitchFamily="34" charset="0"/>
                  <a:cs typeface="Arial" panose="020B0604020202020204" pitchFamily="34" charset="0"/>
                </a:rPr>
                <a:t>2</a:t>
              </a:r>
              <a:endParaRPr kumimoji="0" lang="ru-RU" altLang="ru-RU"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grpSp>
        <p:nvGrpSpPr>
          <p:cNvPr id="38" name="Группа 7"/>
          <p:cNvGrpSpPr>
            <a:grpSpLocks/>
          </p:cNvGrpSpPr>
          <p:nvPr/>
        </p:nvGrpSpPr>
        <p:grpSpPr bwMode="auto">
          <a:xfrm>
            <a:off x="216403" y="2410996"/>
            <a:ext cx="330200" cy="369888"/>
            <a:chOff x="3198813" y="1891812"/>
            <a:chExt cx="330200" cy="369546"/>
          </a:xfrm>
        </p:grpSpPr>
        <p:sp>
          <p:nvSpPr>
            <p:cNvPr id="39" name="Овал 8"/>
            <p:cNvSpPr/>
            <p:nvPr/>
          </p:nvSpPr>
          <p:spPr bwMode="auto">
            <a:xfrm>
              <a:off x="3198813" y="1910844"/>
              <a:ext cx="330200" cy="33148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Calibri"/>
                <a:ea typeface="+mn-ea"/>
                <a:cs typeface="+mn-cs"/>
              </a:endParaRPr>
            </a:p>
          </p:txBody>
        </p:sp>
        <p:sp>
          <p:nvSpPr>
            <p:cNvPr id="40" name="TextBox 11"/>
            <p:cNvSpPr txBox="1">
              <a:spLocks noChangeArrowheads="1"/>
            </p:cNvSpPr>
            <p:nvPr/>
          </p:nvSpPr>
          <p:spPr bwMode="auto">
            <a:xfrm>
              <a:off x="3241504" y="1891812"/>
              <a:ext cx="244409" cy="369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ru-RU" altLang="ru-RU" b="1" noProof="0" dirty="0">
                  <a:solidFill>
                    <a:prstClr val="white"/>
                  </a:solidFill>
                  <a:latin typeface="Arial" panose="020B0604020202020204" pitchFamily="34" charset="0"/>
                  <a:cs typeface="Arial" panose="020B0604020202020204" pitchFamily="34" charset="0"/>
                </a:rPr>
                <a:t>3</a:t>
              </a:r>
              <a:endParaRPr kumimoji="0" lang="ru-RU" altLang="ru-RU"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spTree>
    <p:extLst>
      <p:ext uri="{BB962C8B-B14F-4D97-AF65-F5344CB8AC3E}">
        <p14:creationId xmlns:p14="http://schemas.microsoft.com/office/powerpoint/2010/main" val="18644973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 xmlns:a16="http://schemas.microsoft.com/office/drawing/2014/main" id="{06A046B7-B66F-481D-9B81-F91F62F1B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1"/>
            <a:ext cx="12126897" cy="862712"/>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399733" y="120427"/>
            <a:ext cx="11523891" cy="976876"/>
          </a:xfrm>
        </p:spPr>
        <p:txBody>
          <a:bodyPr>
            <a:normAutofit/>
          </a:bodyPr>
          <a:lstStyle/>
          <a:p>
            <a:pPr marL="228600" lvl="0" indent="-228600" algn="ctr">
              <a:spcBef>
                <a:spcPts val="1000"/>
              </a:spcBef>
            </a:pPr>
            <a:r>
              <a:rPr lang="ru-RU" sz="2000" b="1" dirty="0">
                <a:solidFill>
                  <a:schemeClr val="bg1"/>
                </a:solidFill>
                <a:latin typeface="Calibri" panose="020F0502020204030204" pitchFamily="34" charset="0"/>
                <a:ea typeface="+mn-ea"/>
                <a:cs typeface="Times New Roman" panose="02020603050405020304" pitchFamily="18" charset="0"/>
              </a:rPr>
              <a:t>ЕМТИХАННЫҢ ӨТКІЗІЛУІ БОЙЫНША ЕСКЕРТУЛЕР</a:t>
            </a:r>
            <a:br>
              <a:rPr lang="ru-RU" sz="2000" b="1" dirty="0">
                <a:solidFill>
                  <a:schemeClr val="bg1"/>
                </a:solidFill>
                <a:latin typeface="Calibri" panose="020F0502020204030204" pitchFamily="34" charset="0"/>
                <a:ea typeface="+mn-ea"/>
                <a:cs typeface="Times New Roman" panose="02020603050405020304" pitchFamily="18" charset="0"/>
              </a:rPr>
            </a:br>
            <a:r>
              <a:rPr lang="kk-KZ" sz="2000" dirty="0">
                <a:solidFill>
                  <a:schemeClr val="bg1"/>
                </a:solidFill>
                <a:latin typeface="Calibri" panose="020F0502020204030204"/>
                <a:ea typeface="+mn-ea"/>
                <a:cs typeface="+mn-cs"/>
              </a:rPr>
              <a:t/>
            </a:r>
            <a:br>
              <a:rPr lang="kk-KZ" sz="2000" dirty="0">
                <a:solidFill>
                  <a:schemeClr val="bg1"/>
                </a:solidFill>
                <a:latin typeface="Calibri" panose="020F0502020204030204"/>
                <a:ea typeface="+mn-ea"/>
                <a:cs typeface="+mn-cs"/>
              </a:rPr>
            </a:br>
            <a:endParaRPr lang="kk-KZ" sz="2000" dirty="0">
              <a:solidFill>
                <a:schemeClr val="bg1"/>
              </a:solidFill>
            </a:endParaRPr>
          </a:p>
        </p:txBody>
      </p:sp>
      <p:sp>
        <p:nvSpPr>
          <p:cNvPr id="27" name="Тікбұрыш 26"/>
          <p:cNvSpPr/>
          <p:nvPr/>
        </p:nvSpPr>
        <p:spPr>
          <a:xfrm>
            <a:off x="641814" y="1603114"/>
            <a:ext cx="11075581" cy="338554"/>
          </a:xfrm>
          <a:prstGeom prst="rect">
            <a:avLst/>
          </a:prstGeom>
        </p:spPr>
        <p:txBody>
          <a:bodyPr wrap="square">
            <a:spAutoFit/>
          </a:bodyPr>
          <a:lstStyle/>
          <a:p>
            <a:r>
              <a:rPr lang="kk-KZ" sz="1600" dirty="0">
                <a:latin typeface="Arial" panose="020B0604020202020204" pitchFamily="34" charset="0"/>
                <a:cs typeface="Arial" panose="020B0604020202020204" pitchFamily="34" charset="0"/>
              </a:rPr>
              <a:t>Емтихан материалдарын білім беру ұйымы әкімшілігінің шешімімен педагогтер әзірлейді</a:t>
            </a:r>
            <a:endParaRPr lang="ru-RU" sz="1600" dirty="0">
              <a:solidFill>
                <a:srgbClr val="002060"/>
              </a:solidFill>
              <a:latin typeface="Arial" panose="020B0604020202020204" pitchFamily="34" charset="0"/>
              <a:cs typeface="Arial" panose="020B0604020202020204" pitchFamily="34" charset="0"/>
            </a:endParaRPr>
          </a:p>
        </p:txBody>
      </p:sp>
      <p:sp>
        <p:nvSpPr>
          <p:cNvPr id="28" name="Тікбұрыш 27"/>
          <p:cNvSpPr/>
          <p:nvPr/>
        </p:nvSpPr>
        <p:spPr>
          <a:xfrm>
            <a:off x="690118" y="3906382"/>
            <a:ext cx="11133062" cy="338554"/>
          </a:xfrm>
          <a:prstGeom prst="rect">
            <a:avLst/>
          </a:prstGeom>
        </p:spPr>
        <p:txBody>
          <a:bodyPr wrap="square">
            <a:spAutoFit/>
          </a:bodyPr>
          <a:lstStyle/>
          <a:p>
            <a:r>
              <a:rPr lang="kk-KZ" sz="1600" dirty="0">
                <a:latin typeface="Arial" panose="020B0604020202020204" pitchFamily="34" charset="0"/>
                <a:cs typeface="Arial" panose="020B0604020202020204" pitchFamily="34" charset="0"/>
              </a:rPr>
              <a:t>Күнделікке емтихан бағасын қою кезінде 30 балдық жүйеге ауыстырылады</a:t>
            </a:r>
            <a:endParaRPr lang="ru-RU" sz="1600" dirty="0">
              <a:solidFill>
                <a:srgbClr val="002060"/>
              </a:solidFill>
              <a:latin typeface="Arial" panose="020B0604020202020204" pitchFamily="34" charset="0"/>
              <a:cs typeface="Arial" panose="020B0604020202020204" pitchFamily="34" charset="0"/>
            </a:endParaRPr>
          </a:p>
        </p:txBody>
      </p:sp>
      <p:sp>
        <p:nvSpPr>
          <p:cNvPr id="29" name="Тікбұрыш 28"/>
          <p:cNvSpPr/>
          <p:nvPr/>
        </p:nvSpPr>
        <p:spPr>
          <a:xfrm>
            <a:off x="670556" y="2110173"/>
            <a:ext cx="11105184" cy="1077218"/>
          </a:xfrm>
          <a:prstGeom prst="rect">
            <a:avLst/>
          </a:prstGeom>
        </p:spPr>
        <p:txBody>
          <a:bodyPr wrap="square">
            <a:spAutoFit/>
          </a:bodyPr>
          <a:lstStyle/>
          <a:p>
            <a:r>
              <a:rPr lang="kk-KZ" sz="1600" dirty="0">
                <a:latin typeface="Arial" panose="020B0604020202020204" pitchFamily="34" charset="0"/>
                <a:cs typeface="Arial" panose="020B0604020202020204" pitchFamily="34" charset="0"/>
              </a:rPr>
              <a:t>Үлгіде әр дағды бойынша оқу мақсаттары алына отырып, тапсырмалар берілді. Аралық аттестаттау тапсырмаларын дайындауда педагог (оқыту тіліне қарай) </a:t>
            </a:r>
            <a:r>
              <a:rPr lang="kk-KZ" sz="1600" dirty="0" err="1">
                <a:latin typeface="Arial" panose="020B0604020202020204" pitchFamily="34" charset="0"/>
                <a:cs typeface="Arial" panose="020B0604020202020204" pitchFamily="34" charset="0"/>
              </a:rPr>
              <a:t>тыңдалым</a:t>
            </a:r>
            <a:r>
              <a:rPr lang="kk-KZ" sz="1600" dirty="0">
                <a:latin typeface="Arial" panose="020B0604020202020204" pitchFamily="34" charset="0"/>
                <a:cs typeface="Arial" panose="020B0604020202020204" pitchFamily="34" charset="0"/>
              </a:rPr>
              <a:t>, </a:t>
            </a:r>
            <a:r>
              <a:rPr lang="kk-KZ" sz="1600" dirty="0" err="1">
                <a:latin typeface="Arial" panose="020B0604020202020204" pitchFamily="34" charset="0"/>
                <a:cs typeface="Arial" panose="020B0604020202020204" pitchFamily="34" charset="0"/>
              </a:rPr>
              <a:t>айтылым</a:t>
            </a:r>
            <a:r>
              <a:rPr lang="kk-KZ" sz="1600" dirty="0">
                <a:latin typeface="Arial" panose="020B0604020202020204" pitchFamily="34" charset="0"/>
                <a:cs typeface="Arial" panose="020B0604020202020204" pitchFamily="34" charset="0"/>
              </a:rPr>
              <a:t>, оқылым, жазылым дағдыларының бөлімшелеріндегі оқу мақсаттарын ала отырып, тапсырмаларды түрлендіруіне болады немесе сыныптың білім сапасына қарай әр дағдыдағы бөлімшелер мен оқу мақсаттарын өзі таңдап ала алады</a:t>
            </a:r>
          </a:p>
        </p:txBody>
      </p:sp>
      <p:grpSp>
        <p:nvGrpSpPr>
          <p:cNvPr id="41" name="Группа 7"/>
          <p:cNvGrpSpPr>
            <a:grpSpLocks/>
          </p:cNvGrpSpPr>
          <p:nvPr/>
        </p:nvGrpSpPr>
        <p:grpSpPr bwMode="auto">
          <a:xfrm>
            <a:off x="223682" y="1529275"/>
            <a:ext cx="330200" cy="369888"/>
            <a:chOff x="3198813" y="1891812"/>
            <a:chExt cx="330200" cy="369546"/>
          </a:xfrm>
        </p:grpSpPr>
        <p:sp>
          <p:nvSpPr>
            <p:cNvPr id="42" name="Овал 8"/>
            <p:cNvSpPr/>
            <p:nvPr/>
          </p:nvSpPr>
          <p:spPr bwMode="auto">
            <a:xfrm>
              <a:off x="3198813" y="1910844"/>
              <a:ext cx="330200" cy="33148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Calibri"/>
                <a:ea typeface="+mn-ea"/>
                <a:cs typeface="+mn-cs"/>
              </a:endParaRPr>
            </a:p>
          </p:txBody>
        </p:sp>
        <p:sp>
          <p:nvSpPr>
            <p:cNvPr id="43" name="TextBox 11"/>
            <p:cNvSpPr txBox="1">
              <a:spLocks noChangeArrowheads="1"/>
            </p:cNvSpPr>
            <p:nvPr/>
          </p:nvSpPr>
          <p:spPr bwMode="auto">
            <a:xfrm>
              <a:off x="3241504" y="1891812"/>
              <a:ext cx="244409" cy="369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ru-RU" altLang="ru-RU" b="1" noProof="0" dirty="0">
                  <a:solidFill>
                    <a:prstClr val="white"/>
                  </a:solidFill>
                  <a:latin typeface="Arial" panose="020B0604020202020204" pitchFamily="34" charset="0"/>
                  <a:cs typeface="Arial" panose="020B0604020202020204" pitchFamily="34" charset="0"/>
                </a:rPr>
                <a:t>4</a:t>
              </a:r>
              <a:endParaRPr kumimoji="0" lang="ru-RU" altLang="ru-RU"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grpSp>
        <p:nvGrpSpPr>
          <p:cNvPr id="44" name="Группа 7"/>
          <p:cNvGrpSpPr>
            <a:grpSpLocks/>
          </p:cNvGrpSpPr>
          <p:nvPr/>
        </p:nvGrpSpPr>
        <p:grpSpPr bwMode="auto">
          <a:xfrm>
            <a:off x="243142" y="2159075"/>
            <a:ext cx="311149" cy="369889"/>
            <a:chOff x="3198813" y="1891811"/>
            <a:chExt cx="330200" cy="369546"/>
          </a:xfrm>
        </p:grpSpPr>
        <p:sp>
          <p:nvSpPr>
            <p:cNvPr id="45" name="Овал 8"/>
            <p:cNvSpPr/>
            <p:nvPr/>
          </p:nvSpPr>
          <p:spPr bwMode="auto">
            <a:xfrm>
              <a:off x="3198813" y="1910844"/>
              <a:ext cx="330200" cy="33148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Calibri"/>
                <a:ea typeface="+mn-ea"/>
                <a:cs typeface="+mn-cs"/>
              </a:endParaRPr>
            </a:p>
          </p:txBody>
        </p:sp>
        <p:sp>
          <p:nvSpPr>
            <p:cNvPr id="46" name="TextBox 11"/>
            <p:cNvSpPr txBox="1">
              <a:spLocks noChangeArrowheads="1"/>
            </p:cNvSpPr>
            <p:nvPr/>
          </p:nvSpPr>
          <p:spPr bwMode="auto">
            <a:xfrm>
              <a:off x="3241504" y="1891811"/>
              <a:ext cx="244409" cy="369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ru-RU" altLang="ru-RU" b="1" noProof="0" dirty="0">
                  <a:solidFill>
                    <a:prstClr val="white"/>
                  </a:solidFill>
                  <a:latin typeface="Arial" panose="020B0604020202020204" pitchFamily="34" charset="0"/>
                  <a:cs typeface="Arial" panose="020B0604020202020204" pitchFamily="34" charset="0"/>
                </a:rPr>
                <a:t>5</a:t>
              </a:r>
              <a:endParaRPr kumimoji="0" lang="ru-RU" altLang="ru-RU"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grpSp>
        <p:nvGrpSpPr>
          <p:cNvPr id="47" name="Группа 7"/>
          <p:cNvGrpSpPr>
            <a:grpSpLocks/>
          </p:cNvGrpSpPr>
          <p:nvPr/>
        </p:nvGrpSpPr>
        <p:grpSpPr bwMode="auto">
          <a:xfrm>
            <a:off x="180582" y="3355214"/>
            <a:ext cx="330200" cy="369888"/>
            <a:chOff x="3198813" y="1891812"/>
            <a:chExt cx="330200" cy="369546"/>
          </a:xfrm>
        </p:grpSpPr>
        <p:sp>
          <p:nvSpPr>
            <p:cNvPr id="48" name="Овал 8"/>
            <p:cNvSpPr/>
            <p:nvPr/>
          </p:nvSpPr>
          <p:spPr bwMode="auto">
            <a:xfrm>
              <a:off x="3198813" y="1910844"/>
              <a:ext cx="330200" cy="33148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Calibri"/>
                <a:ea typeface="+mn-ea"/>
                <a:cs typeface="+mn-cs"/>
              </a:endParaRPr>
            </a:p>
          </p:txBody>
        </p:sp>
        <p:sp>
          <p:nvSpPr>
            <p:cNvPr id="49" name="TextBox 11"/>
            <p:cNvSpPr txBox="1">
              <a:spLocks noChangeArrowheads="1"/>
            </p:cNvSpPr>
            <p:nvPr/>
          </p:nvSpPr>
          <p:spPr bwMode="auto">
            <a:xfrm>
              <a:off x="3241504" y="1891812"/>
              <a:ext cx="244409" cy="369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ru-RU" altLang="ru-RU" b="1" noProof="0" dirty="0">
                  <a:solidFill>
                    <a:prstClr val="white"/>
                  </a:solidFill>
                  <a:latin typeface="Arial" panose="020B0604020202020204" pitchFamily="34" charset="0"/>
                  <a:cs typeface="Arial" panose="020B0604020202020204" pitchFamily="34" charset="0"/>
                </a:rPr>
                <a:t>6</a:t>
              </a:r>
              <a:endParaRPr kumimoji="0" lang="ru-RU" altLang="ru-RU"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grpSp>
        <p:nvGrpSpPr>
          <p:cNvPr id="50" name="Группа 7"/>
          <p:cNvGrpSpPr>
            <a:grpSpLocks/>
          </p:cNvGrpSpPr>
          <p:nvPr/>
        </p:nvGrpSpPr>
        <p:grpSpPr bwMode="auto">
          <a:xfrm>
            <a:off x="180582" y="3898629"/>
            <a:ext cx="324575" cy="346307"/>
            <a:chOff x="3198813" y="1891812"/>
            <a:chExt cx="330200" cy="369546"/>
          </a:xfrm>
        </p:grpSpPr>
        <p:sp>
          <p:nvSpPr>
            <p:cNvPr id="51" name="Овал 8"/>
            <p:cNvSpPr/>
            <p:nvPr/>
          </p:nvSpPr>
          <p:spPr bwMode="auto">
            <a:xfrm>
              <a:off x="3198813" y="1910844"/>
              <a:ext cx="330200" cy="33148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Calibri"/>
                <a:ea typeface="+mn-ea"/>
                <a:cs typeface="+mn-cs"/>
              </a:endParaRPr>
            </a:p>
          </p:txBody>
        </p:sp>
        <p:sp>
          <p:nvSpPr>
            <p:cNvPr id="52" name="TextBox 11"/>
            <p:cNvSpPr txBox="1">
              <a:spLocks noChangeArrowheads="1"/>
            </p:cNvSpPr>
            <p:nvPr/>
          </p:nvSpPr>
          <p:spPr bwMode="auto">
            <a:xfrm>
              <a:off x="3241504" y="1891812"/>
              <a:ext cx="244409" cy="369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ru-RU" altLang="ru-RU" b="1" dirty="0">
                  <a:solidFill>
                    <a:prstClr val="white"/>
                  </a:solidFill>
                  <a:latin typeface="Arial" panose="020B0604020202020204" pitchFamily="34" charset="0"/>
                  <a:cs typeface="Arial" panose="020B0604020202020204" pitchFamily="34" charset="0"/>
                </a:rPr>
                <a:t>7</a:t>
              </a:r>
              <a:endParaRPr kumimoji="0" lang="ru-RU" altLang="ru-RU"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grpSp>
        <p:nvGrpSpPr>
          <p:cNvPr id="53" name="Группа 7"/>
          <p:cNvGrpSpPr>
            <a:grpSpLocks/>
          </p:cNvGrpSpPr>
          <p:nvPr/>
        </p:nvGrpSpPr>
        <p:grpSpPr bwMode="auto">
          <a:xfrm>
            <a:off x="180583" y="4502563"/>
            <a:ext cx="373300" cy="386074"/>
            <a:chOff x="3198813" y="1891812"/>
            <a:chExt cx="330200" cy="369546"/>
          </a:xfrm>
        </p:grpSpPr>
        <p:sp>
          <p:nvSpPr>
            <p:cNvPr id="54" name="Овал 8"/>
            <p:cNvSpPr/>
            <p:nvPr/>
          </p:nvSpPr>
          <p:spPr bwMode="auto">
            <a:xfrm>
              <a:off x="3198813" y="1910844"/>
              <a:ext cx="330200" cy="33148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Calibri"/>
                <a:ea typeface="+mn-ea"/>
                <a:cs typeface="+mn-cs"/>
              </a:endParaRPr>
            </a:p>
          </p:txBody>
        </p:sp>
        <p:sp>
          <p:nvSpPr>
            <p:cNvPr id="55" name="TextBox 11"/>
            <p:cNvSpPr txBox="1">
              <a:spLocks noChangeArrowheads="1"/>
            </p:cNvSpPr>
            <p:nvPr/>
          </p:nvSpPr>
          <p:spPr bwMode="auto">
            <a:xfrm>
              <a:off x="3241504" y="1891812"/>
              <a:ext cx="244409" cy="369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ru-RU" altLang="ru-RU" b="1" dirty="0">
                  <a:solidFill>
                    <a:prstClr val="white"/>
                  </a:solidFill>
                  <a:latin typeface="Arial" panose="020B0604020202020204" pitchFamily="34" charset="0"/>
                  <a:cs typeface="Arial" panose="020B0604020202020204" pitchFamily="34" charset="0"/>
                </a:rPr>
                <a:t>8</a:t>
              </a:r>
              <a:endParaRPr kumimoji="0" lang="ru-RU" altLang="ru-RU"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sp>
        <p:nvSpPr>
          <p:cNvPr id="2" name="Тікбұрыш 1">
            <a:extLst>
              <a:ext uri="{FF2B5EF4-FFF2-40B4-BE49-F238E27FC236}">
                <a16:creationId xmlns="" xmlns:a16="http://schemas.microsoft.com/office/drawing/2014/main" id="{768408AE-6095-4255-A109-DAE921E199FE}"/>
              </a:ext>
            </a:extLst>
          </p:cNvPr>
          <p:cNvSpPr/>
          <p:nvPr/>
        </p:nvSpPr>
        <p:spPr>
          <a:xfrm>
            <a:off x="683327" y="3270133"/>
            <a:ext cx="10972227" cy="584775"/>
          </a:xfrm>
          <a:prstGeom prst="rect">
            <a:avLst/>
          </a:prstGeom>
        </p:spPr>
        <p:txBody>
          <a:bodyPr wrap="square">
            <a:spAutoFit/>
          </a:bodyPr>
          <a:lstStyle/>
          <a:p>
            <a:r>
              <a:rPr lang="kk-KZ" sz="1600" dirty="0">
                <a:latin typeface="Arial" panose="020B0604020202020204" pitchFamily="34" charset="0"/>
                <a:ea typeface="Times New Roman" panose="02020603050405020304" pitchFamily="18" charset="0"/>
                <a:cs typeface="Arial" panose="020B0604020202020204" pitchFamily="34" charset="0"/>
              </a:rPr>
              <a:t>Емтиханды өткізу уақыты білім беру ұйымының педагогикалық кеңесімен айқындалады (27-31 мамыр аралығында 9,11-сынып оқушыларын қорытынды аттестаттау уақытынан басқа уақытта өткізу ұсынылады)</a:t>
            </a:r>
            <a:endParaRPr lang="kk-KZ" sz="1600" dirty="0">
              <a:latin typeface="Arial" panose="020B0604020202020204" pitchFamily="34" charset="0"/>
              <a:cs typeface="Arial" panose="020B0604020202020204" pitchFamily="34" charset="0"/>
            </a:endParaRPr>
          </a:p>
        </p:txBody>
      </p:sp>
      <p:sp>
        <p:nvSpPr>
          <p:cNvPr id="3" name="Тікбұрыш 2">
            <a:extLst>
              <a:ext uri="{FF2B5EF4-FFF2-40B4-BE49-F238E27FC236}">
                <a16:creationId xmlns="" xmlns:a16="http://schemas.microsoft.com/office/drawing/2014/main" id="{47ABCC3B-CBBF-4704-BC9B-5217D6724AA2}"/>
              </a:ext>
            </a:extLst>
          </p:cNvPr>
          <p:cNvSpPr/>
          <p:nvPr/>
        </p:nvSpPr>
        <p:spPr>
          <a:xfrm>
            <a:off x="690118" y="4502563"/>
            <a:ext cx="11027276" cy="1077218"/>
          </a:xfrm>
          <a:prstGeom prst="rect">
            <a:avLst/>
          </a:prstGeom>
        </p:spPr>
        <p:txBody>
          <a:bodyPr wrap="square">
            <a:spAutoFit/>
          </a:bodyPr>
          <a:lstStyle/>
          <a:p>
            <a:r>
              <a:rPr lang="kk-KZ" sz="1600" dirty="0">
                <a:latin typeface="Arial" panose="020B0604020202020204" pitchFamily="34" charset="0"/>
                <a:ea typeface="Times New Roman" panose="02020603050405020304" pitchFamily="18" charset="0"/>
                <a:cs typeface="Arial" panose="020B0604020202020204" pitchFamily="34" charset="0"/>
              </a:rPr>
              <a:t>Емтиханның аяқталу қорытындысы бойынша </a:t>
            </a:r>
            <a:r>
              <a:rPr lang="kk-KZ" sz="1600" dirty="0">
                <a:solidFill>
                  <a:srgbClr val="000000"/>
                </a:solidFill>
                <a:latin typeface="Arial" panose="020B0604020202020204" pitchFamily="34" charset="0"/>
                <a:ea typeface="Times New Roman" panose="02020603050405020304" pitchFamily="18" charset="0"/>
                <a:cs typeface="Arial" panose="020B0604020202020204" pitchFamily="34" charset="0"/>
              </a:rPr>
              <a:t>Қазақстан Республикасы</a:t>
            </a:r>
            <a:r>
              <a:rPr lang="kk-KZ" sz="1600" dirty="0">
                <a:latin typeface="Arial" panose="020B0604020202020204" pitchFamily="34" charset="0"/>
                <a:ea typeface="Times New Roman" panose="02020603050405020304" pitchFamily="18" charset="0"/>
                <a:cs typeface="Arial" panose="020B0604020202020204" pitchFamily="34" charset="0"/>
              </a:rPr>
              <a:t> </a:t>
            </a:r>
            <a:r>
              <a:rPr lang="kk-KZ" sz="1600" dirty="0">
                <a:solidFill>
                  <a:srgbClr val="000000"/>
                </a:solidFill>
                <a:latin typeface="Arial" panose="020B0604020202020204" pitchFamily="34" charset="0"/>
                <a:ea typeface="Times New Roman" panose="02020603050405020304" pitchFamily="18" charset="0"/>
                <a:cs typeface="Arial" panose="020B0604020202020204" pitchFamily="34" charset="0"/>
              </a:rPr>
              <a:t>Білім және ғылым министрінің</a:t>
            </a:r>
            <a:r>
              <a:rPr lang="kk-KZ" sz="1600" dirty="0">
                <a:latin typeface="Arial" panose="020B0604020202020204" pitchFamily="34" charset="0"/>
                <a:ea typeface="Times New Roman" panose="02020603050405020304" pitchFamily="18" charset="0"/>
                <a:cs typeface="Arial" panose="020B0604020202020204" pitchFamily="34" charset="0"/>
              </a:rPr>
              <a:t> </a:t>
            </a:r>
            <a:r>
              <a:rPr lang="kk-KZ" sz="1600" dirty="0">
                <a:solidFill>
                  <a:srgbClr val="000000"/>
                </a:solidFill>
                <a:latin typeface="Arial" panose="020B0604020202020204" pitchFamily="34" charset="0"/>
                <a:ea typeface="Times New Roman" panose="02020603050405020304" pitchFamily="18" charset="0"/>
                <a:cs typeface="Arial" panose="020B0604020202020204" pitchFamily="34" charset="0"/>
              </a:rPr>
              <a:t>2008 жылғы 18 наурыздағы</a:t>
            </a:r>
            <a:r>
              <a:rPr lang="kk-KZ" sz="1600" dirty="0">
                <a:latin typeface="Arial" panose="020B0604020202020204" pitchFamily="34" charset="0"/>
                <a:ea typeface="Times New Roman" panose="02020603050405020304" pitchFamily="18" charset="0"/>
                <a:cs typeface="Arial" panose="020B0604020202020204" pitchFamily="34" charset="0"/>
              </a:rPr>
              <a:t> </a:t>
            </a:r>
            <a:r>
              <a:rPr lang="kk-KZ" sz="1600" dirty="0">
                <a:solidFill>
                  <a:srgbClr val="000000"/>
                </a:solidFill>
                <a:latin typeface="Arial" panose="020B0604020202020204" pitchFamily="34" charset="0"/>
                <a:ea typeface="Times New Roman" panose="02020603050405020304" pitchFamily="18" charset="0"/>
                <a:cs typeface="Arial" panose="020B0604020202020204" pitchFamily="34" charset="0"/>
              </a:rPr>
              <a:t>№ 125 бұйрығының </a:t>
            </a:r>
            <a:r>
              <a:rPr lang="kk-KZ" sz="1600" dirty="0">
                <a:latin typeface="Arial" panose="020B0604020202020204" pitchFamily="34" charset="0"/>
                <a:ea typeface="Times New Roman" panose="02020603050405020304" pitchFamily="18" charset="0"/>
                <a:cs typeface="Arial" panose="020B0604020202020204" pitchFamily="34" charset="0"/>
              </a:rPr>
              <a:t>талаптарына сай хаттама толтырылады. Емтихан қорытындыларына талдау жасалады</a:t>
            </a:r>
            <a:endParaRPr lang="kk-KZ" sz="1600" dirty="0">
              <a:latin typeface="Arial" panose="020B0604020202020204" pitchFamily="34" charset="0"/>
              <a:cs typeface="Arial" panose="020B0604020202020204" pitchFamily="34" charset="0"/>
            </a:endParaRPr>
          </a:p>
          <a:p>
            <a:endParaRPr lang="kk-KZ"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289069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 xmlns:a16="http://schemas.microsoft.com/office/drawing/2014/main" id="{06A046B7-B66F-481D-9B81-F91F62F1B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1"/>
            <a:ext cx="12126897" cy="862712"/>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399733" y="120427"/>
            <a:ext cx="11523891" cy="976876"/>
          </a:xfrm>
        </p:spPr>
        <p:txBody>
          <a:bodyPr>
            <a:normAutofit/>
          </a:bodyPr>
          <a:lstStyle/>
          <a:p>
            <a:pPr marL="228600" lvl="0" indent="-228600" algn="ctr">
              <a:spcBef>
                <a:spcPts val="1000"/>
              </a:spcBef>
            </a:pPr>
            <a:r>
              <a:rPr lang="ru-RU" sz="2000" b="1" dirty="0">
                <a:solidFill>
                  <a:schemeClr val="bg1"/>
                </a:solidFill>
                <a:latin typeface="Calibri" panose="020F0502020204030204" pitchFamily="34" charset="0"/>
                <a:cs typeface="Times New Roman" panose="02020603050405020304" pitchFamily="18" charset="0"/>
              </a:rPr>
              <a:t>ЕМТИХАН ӨТКІЗУ ТАЛАБЫ</a:t>
            </a:r>
            <a:r>
              <a:rPr lang="ru-RU" sz="2000" b="1" dirty="0">
                <a:solidFill>
                  <a:schemeClr val="bg1"/>
                </a:solidFill>
                <a:latin typeface="Calibri" panose="020F0502020204030204" pitchFamily="34" charset="0"/>
                <a:ea typeface="+mn-ea"/>
                <a:cs typeface="Times New Roman" panose="02020603050405020304" pitchFamily="18" charset="0"/>
              </a:rPr>
              <a:t/>
            </a:r>
            <a:br>
              <a:rPr lang="ru-RU" sz="2000" b="1" dirty="0">
                <a:solidFill>
                  <a:schemeClr val="bg1"/>
                </a:solidFill>
                <a:latin typeface="Calibri" panose="020F0502020204030204" pitchFamily="34" charset="0"/>
                <a:ea typeface="+mn-ea"/>
                <a:cs typeface="Times New Roman" panose="02020603050405020304" pitchFamily="18" charset="0"/>
              </a:rPr>
            </a:br>
            <a:r>
              <a:rPr lang="kk-KZ" sz="2000" dirty="0">
                <a:solidFill>
                  <a:schemeClr val="bg1"/>
                </a:solidFill>
                <a:latin typeface="Calibri" panose="020F0502020204030204"/>
                <a:ea typeface="+mn-ea"/>
                <a:cs typeface="+mn-cs"/>
              </a:rPr>
              <a:t/>
            </a:r>
            <a:br>
              <a:rPr lang="kk-KZ" sz="2000" dirty="0">
                <a:solidFill>
                  <a:schemeClr val="bg1"/>
                </a:solidFill>
                <a:latin typeface="Calibri" panose="020F0502020204030204"/>
                <a:ea typeface="+mn-ea"/>
                <a:cs typeface="+mn-cs"/>
              </a:rPr>
            </a:br>
            <a:endParaRPr lang="kk-KZ" sz="2000" dirty="0">
              <a:solidFill>
                <a:schemeClr val="bg1"/>
              </a:solidFill>
            </a:endParaRPr>
          </a:p>
        </p:txBody>
      </p:sp>
      <p:grpSp>
        <p:nvGrpSpPr>
          <p:cNvPr id="32" name="Группа 7"/>
          <p:cNvGrpSpPr>
            <a:grpSpLocks/>
          </p:cNvGrpSpPr>
          <p:nvPr/>
        </p:nvGrpSpPr>
        <p:grpSpPr bwMode="auto">
          <a:xfrm>
            <a:off x="190926" y="1763660"/>
            <a:ext cx="401292" cy="459521"/>
            <a:chOff x="3198813" y="1891812"/>
            <a:chExt cx="330200" cy="369546"/>
          </a:xfrm>
        </p:grpSpPr>
        <p:sp>
          <p:nvSpPr>
            <p:cNvPr id="33" name="Овал 8"/>
            <p:cNvSpPr/>
            <p:nvPr/>
          </p:nvSpPr>
          <p:spPr bwMode="auto">
            <a:xfrm>
              <a:off x="3198813" y="1910844"/>
              <a:ext cx="330200" cy="33148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Calibri"/>
                <a:ea typeface="+mn-ea"/>
                <a:cs typeface="+mn-cs"/>
              </a:endParaRPr>
            </a:p>
          </p:txBody>
        </p:sp>
        <p:sp>
          <p:nvSpPr>
            <p:cNvPr id="34" name="TextBox 11"/>
            <p:cNvSpPr txBox="1">
              <a:spLocks noChangeArrowheads="1"/>
            </p:cNvSpPr>
            <p:nvPr/>
          </p:nvSpPr>
          <p:spPr bwMode="auto">
            <a:xfrm>
              <a:off x="3241504" y="1891812"/>
              <a:ext cx="244409" cy="369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ru-RU"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1</a:t>
              </a:r>
              <a:endParaRPr kumimoji="0" lang="ru-RU" altLang="ru-RU"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grpSp>
        <p:nvGrpSpPr>
          <p:cNvPr id="35" name="Группа 7"/>
          <p:cNvGrpSpPr>
            <a:grpSpLocks/>
          </p:cNvGrpSpPr>
          <p:nvPr/>
        </p:nvGrpSpPr>
        <p:grpSpPr bwMode="auto">
          <a:xfrm>
            <a:off x="210603" y="2457772"/>
            <a:ext cx="403180" cy="460895"/>
            <a:chOff x="3198813" y="1891812"/>
            <a:chExt cx="330200" cy="369546"/>
          </a:xfrm>
        </p:grpSpPr>
        <p:sp>
          <p:nvSpPr>
            <p:cNvPr id="36" name="Овал 8"/>
            <p:cNvSpPr/>
            <p:nvPr/>
          </p:nvSpPr>
          <p:spPr bwMode="auto">
            <a:xfrm>
              <a:off x="3198813" y="1910844"/>
              <a:ext cx="330200" cy="33148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Calibri"/>
                <a:ea typeface="+mn-ea"/>
                <a:cs typeface="+mn-cs"/>
              </a:endParaRPr>
            </a:p>
          </p:txBody>
        </p:sp>
        <p:sp>
          <p:nvSpPr>
            <p:cNvPr id="37" name="TextBox 11"/>
            <p:cNvSpPr txBox="1">
              <a:spLocks noChangeArrowheads="1"/>
            </p:cNvSpPr>
            <p:nvPr/>
          </p:nvSpPr>
          <p:spPr bwMode="auto">
            <a:xfrm>
              <a:off x="3241504" y="1891812"/>
              <a:ext cx="244409" cy="369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ru-RU" altLang="ru-RU" b="1" dirty="0">
                  <a:solidFill>
                    <a:prstClr val="white"/>
                  </a:solidFill>
                  <a:latin typeface="Arial" panose="020B0604020202020204" pitchFamily="34" charset="0"/>
                  <a:cs typeface="Arial" panose="020B0604020202020204" pitchFamily="34" charset="0"/>
                </a:rPr>
                <a:t>2</a:t>
              </a:r>
              <a:endParaRPr kumimoji="0" lang="ru-RU" altLang="ru-RU"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grpSp>
        <p:nvGrpSpPr>
          <p:cNvPr id="38" name="Группа 7"/>
          <p:cNvGrpSpPr>
            <a:grpSpLocks/>
          </p:cNvGrpSpPr>
          <p:nvPr/>
        </p:nvGrpSpPr>
        <p:grpSpPr bwMode="auto">
          <a:xfrm>
            <a:off x="241663" y="4384573"/>
            <a:ext cx="403181" cy="460895"/>
            <a:chOff x="3198813" y="1891812"/>
            <a:chExt cx="330200" cy="369546"/>
          </a:xfrm>
        </p:grpSpPr>
        <p:sp>
          <p:nvSpPr>
            <p:cNvPr id="39" name="Овал 8"/>
            <p:cNvSpPr/>
            <p:nvPr/>
          </p:nvSpPr>
          <p:spPr bwMode="auto">
            <a:xfrm>
              <a:off x="3198813" y="1910844"/>
              <a:ext cx="330200" cy="33148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Calibri"/>
                <a:ea typeface="+mn-ea"/>
                <a:cs typeface="+mn-cs"/>
              </a:endParaRPr>
            </a:p>
          </p:txBody>
        </p:sp>
        <p:sp>
          <p:nvSpPr>
            <p:cNvPr id="40" name="TextBox 11"/>
            <p:cNvSpPr txBox="1">
              <a:spLocks noChangeArrowheads="1"/>
            </p:cNvSpPr>
            <p:nvPr/>
          </p:nvSpPr>
          <p:spPr bwMode="auto">
            <a:xfrm>
              <a:off x="3241504" y="1891812"/>
              <a:ext cx="244409" cy="369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ru-RU" altLang="ru-RU" b="1" noProof="0" dirty="0">
                  <a:solidFill>
                    <a:prstClr val="white"/>
                  </a:solidFill>
                  <a:latin typeface="Arial" panose="020B0604020202020204" pitchFamily="34" charset="0"/>
                  <a:cs typeface="Arial" panose="020B0604020202020204" pitchFamily="34" charset="0"/>
                </a:rPr>
                <a:t>3</a:t>
              </a:r>
              <a:endParaRPr kumimoji="0" lang="ru-RU" altLang="ru-RU"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grpSp>
        <p:nvGrpSpPr>
          <p:cNvPr id="41" name="Группа 7"/>
          <p:cNvGrpSpPr>
            <a:grpSpLocks/>
          </p:cNvGrpSpPr>
          <p:nvPr/>
        </p:nvGrpSpPr>
        <p:grpSpPr bwMode="auto">
          <a:xfrm>
            <a:off x="288214" y="5309133"/>
            <a:ext cx="403181" cy="460895"/>
            <a:chOff x="3198813" y="1891812"/>
            <a:chExt cx="330200" cy="369546"/>
          </a:xfrm>
        </p:grpSpPr>
        <p:sp>
          <p:nvSpPr>
            <p:cNvPr id="42" name="Овал 8"/>
            <p:cNvSpPr/>
            <p:nvPr/>
          </p:nvSpPr>
          <p:spPr bwMode="auto">
            <a:xfrm>
              <a:off x="3198813" y="1910844"/>
              <a:ext cx="330200" cy="33148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Calibri"/>
                <a:ea typeface="+mn-ea"/>
                <a:cs typeface="+mn-cs"/>
              </a:endParaRPr>
            </a:p>
          </p:txBody>
        </p:sp>
        <p:sp>
          <p:nvSpPr>
            <p:cNvPr id="43" name="TextBox 11"/>
            <p:cNvSpPr txBox="1">
              <a:spLocks noChangeArrowheads="1"/>
            </p:cNvSpPr>
            <p:nvPr/>
          </p:nvSpPr>
          <p:spPr bwMode="auto">
            <a:xfrm>
              <a:off x="3241505" y="1891812"/>
              <a:ext cx="244409" cy="369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ru-RU" altLang="ru-RU" b="1" noProof="0" dirty="0">
                  <a:solidFill>
                    <a:prstClr val="white"/>
                  </a:solidFill>
                  <a:latin typeface="Arial" panose="020B0604020202020204" pitchFamily="34" charset="0"/>
                  <a:cs typeface="Arial" panose="020B0604020202020204" pitchFamily="34" charset="0"/>
                </a:rPr>
                <a:t>4</a:t>
              </a:r>
              <a:endParaRPr kumimoji="0" lang="ru-RU" altLang="ru-RU"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sp>
        <p:nvSpPr>
          <p:cNvPr id="2" name="Тікбұрыш 1">
            <a:extLst>
              <a:ext uri="{FF2B5EF4-FFF2-40B4-BE49-F238E27FC236}">
                <a16:creationId xmlns="" xmlns:a16="http://schemas.microsoft.com/office/drawing/2014/main" id="{70E30AAA-3E1A-4BD0-BB35-FDB4921D8855}"/>
              </a:ext>
            </a:extLst>
          </p:cNvPr>
          <p:cNvSpPr/>
          <p:nvPr/>
        </p:nvSpPr>
        <p:spPr>
          <a:xfrm>
            <a:off x="423510" y="1664186"/>
            <a:ext cx="8239951" cy="460895"/>
          </a:xfrm>
          <a:prstGeom prst="rect">
            <a:avLst/>
          </a:prstGeom>
        </p:spPr>
        <p:txBody>
          <a:bodyPr wrap="square">
            <a:spAutoFit/>
          </a:bodyPr>
          <a:lstStyle/>
          <a:p>
            <a:pPr indent="450215" algn="just">
              <a:lnSpc>
                <a:spcPct val="107000"/>
              </a:lnSpc>
              <a:spcAft>
                <a:spcPts val="800"/>
              </a:spcAft>
            </a:pPr>
            <a:r>
              <a:rPr lang="kk-KZ" sz="2400" dirty="0">
                <a:latin typeface="Arial" panose="020B0604020202020204" pitchFamily="34" charset="0"/>
                <a:ea typeface="Calibri" panose="020F0502020204030204" pitchFamily="34" charset="0"/>
                <a:cs typeface="Arial" panose="020B0604020202020204" pitchFamily="34" charset="0"/>
              </a:rPr>
              <a:t>Емтихан қазақ тілінде өтеді </a:t>
            </a:r>
          </a:p>
        </p:txBody>
      </p:sp>
      <p:sp>
        <p:nvSpPr>
          <p:cNvPr id="3" name="Тікбұрыш 2">
            <a:extLst>
              <a:ext uri="{FF2B5EF4-FFF2-40B4-BE49-F238E27FC236}">
                <a16:creationId xmlns="" xmlns:a16="http://schemas.microsoft.com/office/drawing/2014/main" id="{24B030F0-9C2F-405B-9B56-F187A78F9266}"/>
              </a:ext>
            </a:extLst>
          </p:cNvPr>
          <p:cNvSpPr/>
          <p:nvPr/>
        </p:nvSpPr>
        <p:spPr>
          <a:xfrm>
            <a:off x="861833" y="2385635"/>
            <a:ext cx="10192011" cy="1569660"/>
          </a:xfrm>
          <a:prstGeom prst="rect">
            <a:avLst/>
          </a:prstGeom>
        </p:spPr>
        <p:txBody>
          <a:bodyPr wrap="square">
            <a:spAutoFit/>
          </a:bodyPr>
          <a:lstStyle/>
          <a:p>
            <a:r>
              <a:rPr lang="kk-KZ" sz="2400" dirty="0">
                <a:latin typeface="Arial" panose="020B0604020202020204" pitchFamily="34" charset="0"/>
                <a:cs typeface="Arial" panose="020B0604020202020204" pitchFamily="34" charset="0"/>
              </a:rPr>
              <a:t>Емтиханды өткізу уақыты білім беру ұйымының педагогикалық кеңесімен айқындалады (27-31 мамыр аралығында 9,11-сынып оқушыларын қорытынды аттестаттау уақытынан басқа уақытта өткізу ұсынылады)</a:t>
            </a:r>
          </a:p>
        </p:txBody>
      </p:sp>
      <p:sp>
        <p:nvSpPr>
          <p:cNvPr id="4" name="Тікбұрыш 3">
            <a:extLst>
              <a:ext uri="{FF2B5EF4-FFF2-40B4-BE49-F238E27FC236}">
                <a16:creationId xmlns="" xmlns:a16="http://schemas.microsoft.com/office/drawing/2014/main" id="{392157AF-9AC4-4027-8A21-CF0C87C420FE}"/>
              </a:ext>
            </a:extLst>
          </p:cNvPr>
          <p:cNvSpPr/>
          <p:nvPr/>
        </p:nvSpPr>
        <p:spPr>
          <a:xfrm>
            <a:off x="906408" y="4215849"/>
            <a:ext cx="10993678" cy="830997"/>
          </a:xfrm>
          <a:prstGeom prst="rect">
            <a:avLst/>
          </a:prstGeom>
        </p:spPr>
        <p:txBody>
          <a:bodyPr wrap="square">
            <a:spAutoFit/>
          </a:bodyPr>
          <a:lstStyle/>
          <a:p>
            <a:r>
              <a:rPr lang="kk-KZ" sz="2400" dirty="0">
                <a:latin typeface="Arial" panose="020B0604020202020204" pitchFamily="34" charset="0"/>
                <a:ea typeface="Calibri" panose="020F0502020204030204" pitchFamily="34" charset="0"/>
                <a:cs typeface="Arial" panose="020B0604020202020204" pitchFamily="34" charset="0"/>
              </a:rPr>
              <a:t>Педагогтердің емтихандағы кезекшілік кестесі білім беру ұйымының педагогикалық кеңесімен айқындалады</a:t>
            </a:r>
            <a:endParaRPr lang="kk-KZ" sz="2400" dirty="0">
              <a:latin typeface="Arial" panose="020B0604020202020204" pitchFamily="34" charset="0"/>
              <a:cs typeface="Arial" panose="020B0604020202020204" pitchFamily="34" charset="0"/>
            </a:endParaRPr>
          </a:p>
        </p:txBody>
      </p:sp>
      <p:sp>
        <p:nvSpPr>
          <p:cNvPr id="7" name="Тікбұрыш 6">
            <a:extLst>
              <a:ext uri="{FF2B5EF4-FFF2-40B4-BE49-F238E27FC236}">
                <a16:creationId xmlns="" xmlns:a16="http://schemas.microsoft.com/office/drawing/2014/main" id="{96714547-7F34-47A5-BB14-D6AC9446369C}"/>
              </a:ext>
            </a:extLst>
          </p:cNvPr>
          <p:cNvSpPr/>
          <p:nvPr/>
        </p:nvSpPr>
        <p:spPr>
          <a:xfrm>
            <a:off x="929946" y="5309133"/>
            <a:ext cx="10993678" cy="1200329"/>
          </a:xfrm>
          <a:prstGeom prst="rect">
            <a:avLst/>
          </a:prstGeom>
        </p:spPr>
        <p:txBody>
          <a:bodyPr wrap="square">
            <a:spAutoFit/>
          </a:bodyPr>
          <a:lstStyle/>
          <a:p>
            <a:r>
              <a:rPr lang="kk-KZ" sz="2400" dirty="0">
                <a:latin typeface="Arial" panose="020B0604020202020204" pitchFamily="34" charset="0"/>
                <a:ea typeface="Calibri" panose="020F0502020204030204" pitchFamily="34" charset="0"/>
                <a:cs typeface="Arial" panose="020B0604020202020204" pitchFamily="34" charset="0"/>
              </a:rPr>
              <a:t>Академиялық адалдық қағидаттарын сақтай отырып, емтихан материалдарын педагогтер құрастырады және білім беру ұйымының әкімшілігі бекітеді</a:t>
            </a:r>
            <a:endParaRPr lang="kk-KZ"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389608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 xmlns:a16="http://schemas.microsoft.com/office/drawing/2014/main" id="{06A046B7-B66F-481D-9B81-F91F62F1B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26897" cy="58523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0" y="32273"/>
            <a:ext cx="12020773" cy="624579"/>
          </a:xfrm>
        </p:spPr>
        <p:txBody>
          <a:bodyPr>
            <a:normAutofit fontScale="90000"/>
          </a:bodyPr>
          <a:lstStyle/>
          <a:p>
            <a:pPr marL="228600" lvl="0" indent="-228600" algn="ctr">
              <a:spcBef>
                <a:spcPts val="1000"/>
              </a:spcBef>
            </a:pPr>
            <a:r>
              <a:rPr lang="kk-KZ" sz="2000" b="1" dirty="0">
                <a:solidFill>
                  <a:schemeClr val="bg1"/>
                </a:solidFill>
                <a:latin typeface="Calibri" panose="020F0502020204030204" pitchFamily="34" charset="0"/>
                <a:ea typeface="+mn-ea"/>
                <a:cs typeface="Times New Roman" panose="02020603050405020304" pitchFamily="18" charset="0"/>
              </a:rPr>
              <a:t>ЕМТИХАН ТАПСЫРМАЛАРЫНЫҢ МАЗМҰНЫ</a:t>
            </a:r>
            <a:r>
              <a:rPr lang="kk-KZ" sz="2000" dirty="0">
                <a:solidFill>
                  <a:schemeClr val="bg1"/>
                </a:solidFill>
                <a:latin typeface="Calibri" panose="020F0502020204030204"/>
                <a:ea typeface="+mn-ea"/>
                <a:cs typeface="+mn-cs"/>
              </a:rPr>
              <a:t/>
            </a:r>
            <a:br>
              <a:rPr lang="kk-KZ" sz="2000" dirty="0">
                <a:solidFill>
                  <a:schemeClr val="bg1"/>
                </a:solidFill>
                <a:latin typeface="Calibri" panose="020F0502020204030204"/>
                <a:ea typeface="+mn-ea"/>
                <a:cs typeface="+mn-cs"/>
              </a:rPr>
            </a:br>
            <a:endParaRPr lang="kk-KZ" sz="2000" dirty="0">
              <a:solidFill>
                <a:schemeClr val="bg1"/>
              </a:solidFill>
            </a:endParaRPr>
          </a:p>
        </p:txBody>
      </p:sp>
      <p:sp>
        <p:nvSpPr>
          <p:cNvPr id="11" name="Rectangle 3">
            <a:extLst>
              <a:ext uri="{FF2B5EF4-FFF2-40B4-BE49-F238E27FC236}">
                <a16:creationId xmlns="" xmlns:a16="http://schemas.microsoft.com/office/drawing/2014/main" id="{66C1D6E5-3600-40AD-89A4-7D857DEDC200}"/>
              </a:ext>
            </a:extLst>
          </p:cNvPr>
          <p:cNvSpPr>
            <a:spLocks noChangeArrowheads="1"/>
          </p:cNvSpPr>
          <p:nvPr/>
        </p:nvSpPr>
        <p:spPr bwMode="auto">
          <a:xfrm>
            <a:off x="571500" y="982873"/>
            <a:ext cx="10258082" cy="193899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indent="450850" algn="just" eaLnBrk="0" fontAlgn="base" hangingPunct="0">
              <a:spcBef>
                <a:spcPct val="0"/>
              </a:spcBef>
              <a:spcAft>
                <a:spcPct val="0"/>
              </a:spcAft>
            </a:pPr>
            <a:r>
              <a:rPr lang="kk-KZ" sz="2400" spc="10" dirty="0">
                <a:latin typeface="Arial" panose="020B0604020202020204" pitchFamily="34" charset="0"/>
                <a:ea typeface="Calibri" panose="020F0502020204030204" pitchFamily="34" charset="0"/>
                <a:cs typeface="Arial" panose="020B0604020202020204" pitchFamily="34" charset="0"/>
              </a:rPr>
              <a:t>1. Қазақ сыныптары үшін «Қазақ тілі» оқу пәні бойынша:</a:t>
            </a:r>
          </a:p>
          <a:p>
            <a:pPr marL="449263" indent="1588" algn="just" eaLnBrk="0" fontAlgn="base" hangingPunct="0">
              <a:spcBef>
                <a:spcPct val="0"/>
              </a:spcBef>
              <a:spcAft>
                <a:spcPct val="0"/>
              </a:spcAft>
            </a:pPr>
            <a:r>
              <a:rPr lang="kk-KZ" sz="2400" spc="10" dirty="0">
                <a:latin typeface="Arial" panose="020B0604020202020204" pitchFamily="34" charset="0"/>
                <a:ea typeface="Calibri" panose="020F0502020204030204" pitchFamily="34" charset="0"/>
                <a:cs typeface="Arial" panose="020B0604020202020204" pitchFamily="34" charset="0"/>
              </a:rPr>
              <a:t>- оқылым</a:t>
            </a:r>
          </a:p>
          <a:p>
            <a:pPr marL="449263" indent="87313" algn="just" eaLnBrk="0" fontAlgn="base" hangingPunct="0">
              <a:spcBef>
                <a:spcPct val="0"/>
              </a:spcBef>
              <a:spcAft>
                <a:spcPct val="0"/>
              </a:spcAft>
              <a:buFontTx/>
              <a:buChar char="-"/>
            </a:pPr>
            <a:r>
              <a:rPr lang="kk-KZ" sz="2400" spc="10" dirty="0">
                <a:latin typeface="Arial" panose="020B0604020202020204" pitchFamily="34" charset="0"/>
                <a:ea typeface="Calibri" panose="020F0502020204030204" pitchFamily="34" charset="0"/>
                <a:cs typeface="Arial" panose="020B0604020202020204" pitchFamily="34" charset="0"/>
              </a:rPr>
              <a:t> жазылым</a:t>
            </a:r>
          </a:p>
          <a:p>
            <a:pPr marL="449263" algn="just" eaLnBrk="0" fontAlgn="base" hangingPunct="0">
              <a:spcBef>
                <a:spcPct val="0"/>
              </a:spcBef>
              <a:spcAft>
                <a:spcPct val="0"/>
              </a:spcAft>
              <a:buFontTx/>
              <a:buChar char="-"/>
            </a:pPr>
            <a:r>
              <a:rPr lang="kk-KZ" sz="2400" spc="10" dirty="0">
                <a:latin typeface="Arial" panose="020B0604020202020204" pitchFamily="34" charset="0"/>
                <a:ea typeface="Calibri" panose="020F0502020204030204" pitchFamily="34" charset="0"/>
                <a:cs typeface="Arial" panose="020B0604020202020204" pitchFamily="34" charset="0"/>
              </a:rPr>
              <a:t> әдеби тіл нормаларын сақтау </a:t>
            </a:r>
            <a:endParaRPr lang="kk-KZ" sz="2400" dirty="0">
              <a:latin typeface="Arial" panose="020B0604020202020204" pitchFamily="34" charset="0"/>
              <a:ea typeface="Calibri" panose="020F0502020204030204" pitchFamily="34" charset="0"/>
              <a:cs typeface="Arial" panose="020B0604020202020204"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kk-KZ" altLang="kk-KZ" sz="2400" i="0" u="none" strike="noStrike" cap="none" normalizeH="0" baseline="0" dirty="0">
                <a:ln>
                  <a:noFill/>
                </a:ln>
                <a:solidFill>
                  <a:schemeClr val="tx1"/>
                </a:solidFill>
                <a:effectLst/>
                <a:latin typeface="Arial" panose="020B0604020202020204" pitchFamily="34" charset="0"/>
                <a:cs typeface="Arial" panose="020B0604020202020204" pitchFamily="34" charset="0"/>
              </a:rPr>
              <a:t>«Қазақ тілі» оқу пәні бойынша рубрика</a:t>
            </a:r>
          </a:p>
        </p:txBody>
      </p:sp>
      <p:sp>
        <p:nvSpPr>
          <p:cNvPr id="2" name="Тікбұрыш 1">
            <a:extLst>
              <a:ext uri="{FF2B5EF4-FFF2-40B4-BE49-F238E27FC236}">
                <a16:creationId xmlns="" xmlns:a16="http://schemas.microsoft.com/office/drawing/2014/main" id="{84A2EFA5-C3DD-437F-A278-705BB5F79596}"/>
              </a:ext>
            </a:extLst>
          </p:cNvPr>
          <p:cNvSpPr/>
          <p:nvPr/>
        </p:nvSpPr>
        <p:spPr>
          <a:xfrm>
            <a:off x="571500" y="3429000"/>
            <a:ext cx="9784553" cy="3046988"/>
          </a:xfrm>
          <a:prstGeom prst="rect">
            <a:avLst/>
          </a:prstGeom>
        </p:spPr>
        <p:txBody>
          <a:bodyPr wrap="square">
            <a:spAutoFit/>
          </a:bodyPr>
          <a:lstStyle/>
          <a:p>
            <a:pPr indent="450850" algn="just" eaLnBrk="0" fontAlgn="base" hangingPunct="0">
              <a:spcBef>
                <a:spcPct val="0"/>
              </a:spcBef>
              <a:spcAft>
                <a:spcPct val="0"/>
              </a:spcAft>
            </a:pPr>
            <a:r>
              <a:rPr lang="kk-KZ" sz="2400" spc="10" dirty="0">
                <a:latin typeface="Arial" panose="020B0604020202020204" pitchFamily="34" charset="0"/>
                <a:ea typeface="Calibri" panose="020F0502020204030204" pitchFamily="34" charset="0"/>
                <a:cs typeface="Arial" panose="020B0604020202020204" pitchFamily="34" charset="0"/>
              </a:rPr>
              <a:t>2. Өзге тілде оқытатын сыныптар үшін «Қазақ тілі мен әдебиеті» оқу пәні бойынша:</a:t>
            </a:r>
          </a:p>
          <a:p>
            <a:pPr marL="449263" algn="just" eaLnBrk="0" fontAlgn="base" hangingPunct="0">
              <a:spcBef>
                <a:spcPct val="0"/>
              </a:spcBef>
              <a:spcAft>
                <a:spcPct val="0"/>
              </a:spcAft>
            </a:pPr>
            <a:r>
              <a:rPr lang="kk-KZ" sz="2400" spc="10" dirty="0">
                <a:latin typeface="Arial" panose="020B0604020202020204" pitchFamily="34" charset="0"/>
                <a:ea typeface="Calibri" panose="020F0502020204030204" pitchFamily="34" charset="0"/>
                <a:cs typeface="Arial" panose="020B0604020202020204" pitchFamily="34" charset="0"/>
              </a:rPr>
              <a:t>- </a:t>
            </a:r>
            <a:r>
              <a:rPr lang="kk-KZ" sz="2400" spc="10" dirty="0" err="1">
                <a:latin typeface="Arial" panose="020B0604020202020204" pitchFamily="34" charset="0"/>
                <a:ea typeface="Calibri" panose="020F0502020204030204" pitchFamily="34" charset="0"/>
                <a:cs typeface="Arial" panose="020B0604020202020204" pitchFamily="34" charset="0"/>
              </a:rPr>
              <a:t>тыңдалым</a:t>
            </a:r>
            <a:endParaRPr lang="kk-KZ" sz="2400" spc="10" dirty="0">
              <a:latin typeface="Arial" panose="020B0604020202020204" pitchFamily="34" charset="0"/>
              <a:ea typeface="Calibri" panose="020F0502020204030204" pitchFamily="34" charset="0"/>
              <a:cs typeface="Arial" panose="020B0604020202020204" pitchFamily="34" charset="0"/>
            </a:endParaRPr>
          </a:p>
          <a:p>
            <a:pPr marL="449263" algn="just" eaLnBrk="0" fontAlgn="base" hangingPunct="0">
              <a:spcBef>
                <a:spcPct val="0"/>
              </a:spcBef>
              <a:spcAft>
                <a:spcPct val="0"/>
              </a:spcAft>
            </a:pPr>
            <a:r>
              <a:rPr lang="kk-KZ" sz="2400" spc="10" dirty="0">
                <a:latin typeface="Arial" panose="020B0604020202020204" pitchFamily="34" charset="0"/>
                <a:ea typeface="Calibri" panose="020F0502020204030204" pitchFamily="34" charset="0"/>
                <a:cs typeface="Arial" panose="020B0604020202020204" pitchFamily="34" charset="0"/>
              </a:rPr>
              <a:t>- </a:t>
            </a:r>
            <a:r>
              <a:rPr lang="kk-KZ" sz="2400" spc="10" dirty="0" err="1">
                <a:latin typeface="Arial" panose="020B0604020202020204" pitchFamily="34" charset="0"/>
                <a:ea typeface="Calibri" panose="020F0502020204030204" pitchFamily="34" charset="0"/>
                <a:cs typeface="Arial" panose="020B0604020202020204" pitchFamily="34" charset="0"/>
              </a:rPr>
              <a:t>айтылым</a:t>
            </a:r>
            <a:endParaRPr lang="kk-KZ" sz="2400" spc="10" dirty="0">
              <a:latin typeface="Arial" panose="020B0604020202020204" pitchFamily="34" charset="0"/>
              <a:ea typeface="Calibri" panose="020F0502020204030204" pitchFamily="34" charset="0"/>
              <a:cs typeface="Arial" panose="020B0604020202020204" pitchFamily="34" charset="0"/>
            </a:endParaRPr>
          </a:p>
          <a:p>
            <a:pPr marL="449263" indent="1588" algn="just" eaLnBrk="0" fontAlgn="base" hangingPunct="0">
              <a:spcBef>
                <a:spcPct val="0"/>
              </a:spcBef>
              <a:spcAft>
                <a:spcPct val="0"/>
              </a:spcAft>
            </a:pPr>
            <a:r>
              <a:rPr lang="kk-KZ" sz="2400" spc="10" dirty="0">
                <a:latin typeface="Arial" panose="020B0604020202020204" pitchFamily="34" charset="0"/>
                <a:ea typeface="Calibri" panose="020F0502020204030204" pitchFamily="34" charset="0"/>
                <a:cs typeface="Arial" panose="020B0604020202020204" pitchFamily="34" charset="0"/>
              </a:rPr>
              <a:t>- оқылым</a:t>
            </a:r>
          </a:p>
          <a:p>
            <a:pPr marL="449263" indent="87313" algn="just" eaLnBrk="0" fontAlgn="base" hangingPunct="0">
              <a:spcBef>
                <a:spcPct val="0"/>
              </a:spcBef>
              <a:spcAft>
                <a:spcPct val="0"/>
              </a:spcAft>
              <a:buFontTx/>
              <a:buChar char="-"/>
            </a:pPr>
            <a:r>
              <a:rPr lang="kk-KZ" sz="2400" spc="10" dirty="0">
                <a:latin typeface="Arial" panose="020B0604020202020204" pitchFamily="34" charset="0"/>
                <a:ea typeface="Calibri" panose="020F0502020204030204" pitchFamily="34" charset="0"/>
                <a:cs typeface="Arial" panose="020B0604020202020204" pitchFamily="34" charset="0"/>
              </a:rPr>
              <a:t> жазылым</a:t>
            </a:r>
          </a:p>
          <a:p>
            <a:pPr marL="449263" algn="just" eaLnBrk="0" fontAlgn="base" hangingPunct="0">
              <a:spcBef>
                <a:spcPct val="0"/>
              </a:spcBef>
              <a:spcAft>
                <a:spcPct val="0"/>
              </a:spcAft>
              <a:buFontTx/>
              <a:buChar char="-"/>
            </a:pPr>
            <a:r>
              <a:rPr lang="kk-KZ" sz="2400" spc="10" dirty="0">
                <a:latin typeface="Arial" panose="020B0604020202020204" pitchFamily="34" charset="0"/>
                <a:ea typeface="Calibri" panose="020F0502020204030204" pitchFamily="34" charset="0"/>
                <a:cs typeface="Arial" panose="020B0604020202020204" pitchFamily="34" charset="0"/>
              </a:rPr>
              <a:t> тілдік бағдар</a:t>
            </a:r>
            <a:endParaRPr lang="kk-KZ" sz="2400" dirty="0">
              <a:latin typeface="Arial" panose="020B0604020202020204" pitchFamily="34" charset="0"/>
              <a:ea typeface="Calibri" panose="020F0502020204030204" pitchFamily="34" charset="0"/>
              <a:cs typeface="Arial" panose="020B0604020202020204" pitchFamily="34" charset="0"/>
            </a:endParaRPr>
          </a:p>
          <a:p>
            <a:pPr lvl="0" indent="450850" algn="just" eaLnBrk="0" fontAlgn="base" hangingPunct="0">
              <a:spcBef>
                <a:spcPct val="0"/>
              </a:spcBef>
              <a:spcAft>
                <a:spcPct val="0"/>
              </a:spcAft>
            </a:pPr>
            <a:r>
              <a:rPr lang="kk-KZ" altLang="kk-KZ" sz="2400" dirty="0">
                <a:latin typeface="Arial" panose="020B0604020202020204" pitchFamily="34" charset="0"/>
                <a:cs typeface="Arial" panose="020B0604020202020204" pitchFamily="34" charset="0"/>
              </a:rPr>
              <a:t>«Қазақ тілі мен әдебиеті» оқу пәні бойынша рубрика</a:t>
            </a:r>
          </a:p>
        </p:txBody>
      </p:sp>
    </p:spTree>
    <p:extLst>
      <p:ext uri="{BB962C8B-B14F-4D97-AF65-F5344CB8AC3E}">
        <p14:creationId xmlns:p14="http://schemas.microsoft.com/office/powerpoint/2010/main" val="31537121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 xmlns:a16="http://schemas.microsoft.com/office/drawing/2014/main" id="{06A046B7-B66F-481D-9B81-F91F62F1B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26897" cy="58523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0" y="32273"/>
            <a:ext cx="12020773" cy="624579"/>
          </a:xfrm>
        </p:spPr>
        <p:txBody>
          <a:bodyPr>
            <a:normAutofit fontScale="90000"/>
          </a:bodyPr>
          <a:lstStyle/>
          <a:p>
            <a:pPr marL="228600" lvl="0" indent="-228600" algn="ctr">
              <a:spcBef>
                <a:spcPts val="1000"/>
              </a:spcBef>
            </a:pPr>
            <a:r>
              <a:rPr lang="kk-KZ" sz="2000" b="1" dirty="0">
                <a:solidFill>
                  <a:schemeClr val="bg1"/>
                </a:solidFill>
                <a:latin typeface="Calibri" panose="020F0502020204030204" pitchFamily="34" charset="0"/>
                <a:ea typeface="+mn-ea"/>
                <a:cs typeface="Times New Roman" panose="02020603050405020304" pitchFamily="18" charset="0"/>
              </a:rPr>
              <a:t>ЕМТИХАН МАЗМҰНЫ</a:t>
            </a:r>
            <a:r>
              <a:rPr lang="kk-KZ" sz="2000" dirty="0">
                <a:solidFill>
                  <a:schemeClr val="bg1"/>
                </a:solidFill>
                <a:latin typeface="Calibri" panose="020F0502020204030204"/>
                <a:ea typeface="+mn-ea"/>
                <a:cs typeface="+mn-cs"/>
              </a:rPr>
              <a:t/>
            </a:r>
            <a:br>
              <a:rPr lang="kk-KZ" sz="2000" dirty="0">
                <a:solidFill>
                  <a:schemeClr val="bg1"/>
                </a:solidFill>
                <a:latin typeface="Calibri" panose="020F0502020204030204"/>
                <a:ea typeface="+mn-ea"/>
                <a:cs typeface="+mn-cs"/>
              </a:rPr>
            </a:br>
            <a:endParaRPr lang="kk-KZ" sz="2000" dirty="0">
              <a:solidFill>
                <a:schemeClr val="bg1"/>
              </a:solidFill>
            </a:endParaRPr>
          </a:p>
        </p:txBody>
      </p:sp>
      <p:sp>
        <p:nvSpPr>
          <p:cNvPr id="8" name="Тікбұрыш 7">
            <a:extLst>
              <a:ext uri="{FF2B5EF4-FFF2-40B4-BE49-F238E27FC236}">
                <a16:creationId xmlns="" xmlns:a16="http://schemas.microsoft.com/office/drawing/2014/main" id="{3A262288-3C33-4E19-91E9-F3A12B7BE38B}"/>
              </a:ext>
            </a:extLst>
          </p:cNvPr>
          <p:cNvSpPr/>
          <p:nvPr/>
        </p:nvSpPr>
        <p:spPr>
          <a:xfrm>
            <a:off x="6880860" y="689125"/>
            <a:ext cx="4445655" cy="367216"/>
          </a:xfrm>
          <a:prstGeom prst="rect">
            <a:avLst/>
          </a:prstGeom>
        </p:spPr>
        <p:txBody>
          <a:bodyPr wrap="square">
            <a:spAutoFit/>
          </a:bodyPr>
          <a:lstStyle/>
          <a:p>
            <a:pPr marL="457200" algn="just">
              <a:lnSpc>
                <a:spcPct val="107000"/>
              </a:lnSpc>
              <a:spcAft>
                <a:spcPts val="800"/>
              </a:spcAft>
            </a:pPr>
            <a:r>
              <a:rPr lang="kk-KZ" b="1" spc="10" dirty="0">
                <a:latin typeface="Arial" panose="020B0604020202020204" pitchFamily="34" charset="0"/>
                <a:ea typeface="Calibri" panose="020F0502020204030204" pitchFamily="34" charset="0"/>
                <a:cs typeface="Arial" panose="020B0604020202020204" pitchFamily="34" charset="0"/>
              </a:rPr>
              <a:t>«Қазақ тілі» оқу пәні бойынша</a:t>
            </a:r>
            <a:endParaRPr lang="kk-KZ" sz="1400" dirty="0">
              <a:effectLst/>
              <a:latin typeface="Arial" panose="020B0604020202020204" pitchFamily="34" charset="0"/>
              <a:ea typeface="Calibri" panose="020F0502020204030204" pitchFamily="34" charset="0"/>
              <a:cs typeface="Arial" panose="020B0604020202020204" pitchFamily="34" charset="0"/>
            </a:endParaRPr>
          </a:p>
        </p:txBody>
      </p:sp>
      <p:graphicFrame>
        <p:nvGraphicFramePr>
          <p:cNvPr id="10" name="Кесте 9">
            <a:extLst>
              <a:ext uri="{FF2B5EF4-FFF2-40B4-BE49-F238E27FC236}">
                <a16:creationId xmlns="" xmlns:a16="http://schemas.microsoft.com/office/drawing/2014/main" id="{E522A76F-8CCD-41E7-B1B4-13BD71D5FBFF}"/>
              </a:ext>
            </a:extLst>
          </p:cNvPr>
          <p:cNvGraphicFramePr>
            <a:graphicFrameLocks noGrp="1"/>
          </p:cNvGraphicFramePr>
          <p:nvPr>
            <p:extLst/>
          </p:nvPr>
        </p:nvGraphicFramePr>
        <p:xfrm>
          <a:off x="262890" y="1284725"/>
          <a:ext cx="11716802" cy="5261856"/>
        </p:xfrm>
        <a:graphic>
          <a:graphicData uri="http://schemas.openxmlformats.org/drawingml/2006/table">
            <a:tbl>
              <a:tblPr firstRow="1" firstCol="1" bandRow="1">
                <a:tableStyleId>{5C22544A-7EE6-4342-B048-85BDC9FD1C3A}</a:tableStyleId>
              </a:tblPr>
              <a:tblGrid>
                <a:gridCol w="962970">
                  <a:extLst>
                    <a:ext uri="{9D8B030D-6E8A-4147-A177-3AD203B41FA5}">
                      <a16:colId xmlns="" xmlns:a16="http://schemas.microsoft.com/office/drawing/2014/main" val="2023789961"/>
                    </a:ext>
                  </a:extLst>
                </a:gridCol>
                <a:gridCol w="1928820">
                  <a:extLst>
                    <a:ext uri="{9D8B030D-6E8A-4147-A177-3AD203B41FA5}">
                      <a16:colId xmlns="" xmlns:a16="http://schemas.microsoft.com/office/drawing/2014/main" val="2321351271"/>
                    </a:ext>
                  </a:extLst>
                </a:gridCol>
                <a:gridCol w="1760220">
                  <a:extLst>
                    <a:ext uri="{9D8B030D-6E8A-4147-A177-3AD203B41FA5}">
                      <a16:colId xmlns="" xmlns:a16="http://schemas.microsoft.com/office/drawing/2014/main" val="3641418242"/>
                    </a:ext>
                  </a:extLst>
                </a:gridCol>
                <a:gridCol w="1908810">
                  <a:extLst>
                    <a:ext uri="{9D8B030D-6E8A-4147-A177-3AD203B41FA5}">
                      <a16:colId xmlns="" xmlns:a16="http://schemas.microsoft.com/office/drawing/2014/main" val="3243310799"/>
                    </a:ext>
                  </a:extLst>
                </a:gridCol>
                <a:gridCol w="1485900">
                  <a:extLst>
                    <a:ext uri="{9D8B030D-6E8A-4147-A177-3AD203B41FA5}">
                      <a16:colId xmlns="" xmlns:a16="http://schemas.microsoft.com/office/drawing/2014/main" val="2036251041"/>
                    </a:ext>
                  </a:extLst>
                </a:gridCol>
                <a:gridCol w="1703070">
                  <a:extLst>
                    <a:ext uri="{9D8B030D-6E8A-4147-A177-3AD203B41FA5}">
                      <a16:colId xmlns="" xmlns:a16="http://schemas.microsoft.com/office/drawing/2014/main" val="481639520"/>
                    </a:ext>
                  </a:extLst>
                </a:gridCol>
                <a:gridCol w="1967012">
                  <a:extLst>
                    <a:ext uri="{9D8B030D-6E8A-4147-A177-3AD203B41FA5}">
                      <a16:colId xmlns="" xmlns:a16="http://schemas.microsoft.com/office/drawing/2014/main" val="834628115"/>
                    </a:ext>
                  </a:extLst>
                </a:gridCol>
              </a:tblGrid>
              <a:tr h="543234">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Бөлімше</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5-сынып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6-сынып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7-сынып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8-сынып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10-сынып ҚГБ</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10-сынып-ЖМБ</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577643327"/>
                  </a:ext>
                </a:extLst>
              </a:tr>
              <a:tr h="1807151">
                <a:tc>
                  <a:txBody>
                    <a:bodyPr/>
                    <a:lstStyle/>
                    <a:p>
                      <a:pPr>
                        <a:lnSpc>
                          <a:spcPct val="100000"/>
                        </a:lnSpc>
                        <a:spcAft>
                          <a:spcPts val="0"/>
                        </a:spcAft>
                      </a:pPr>
                      <a:r>
                        <a:rPr lang="kk-KZ" sz="1400" dirty="0">
                          <a:solidFill>
                            <a:schemeClr val="tx1"/>
                          </a:solidFill>
                          <a:effectLst/>
                          <a:latin typeface="Arial" panose="020B0604020202020204" pitchFamily="34" charset="0"/>
                          <a:cs typeface="Arial" panose="020B0604020202020204" pitchFamily="34" charset="0"/>
                        </a:rPr>
                        <a:t>6.</a:t>
                      </a:r>
                    </a:p>
                    <a:p>
                      <a:pPr>
                        <a:lnSpc>
                          <a:spcPct val="100000"/>
                        </a:lnSpc>
                        <a:spcAft>
                          <a:spcPts val="0"/>
                        </a:spcAft>
                      </a:pPr>
                      <a:r>
                        <a:rPr lang="kk-KZ" sz="1400" dirty="0">
                          <a:solidFill>
                            <a:schemeClr val="tx1"/>
                          </a:solidFill>
                          <a:effectLst/>
                          <a:latin typeface="Arial" panose="020B0604020202020204" pitchFamily="34" charset="0"/>
                          <a:cs typeface="Arial" panose="020B0604020202020204" pitchFamily="34" charset="0"/>
                        </a:rPr>
                        <a:t>Оқылым стратегияларын қолдану </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indent="0">
                        <a:lnSpc>
                          <a:spcPct val="100000"/>
                        </a:lnSpc>
                        <a:spcAft>
                          <a:spcPts val="0"/>
                        </a:spcAft>
                      </a:pPr>
                      <a:r>
                        <a:rPr lang="kk-KZ" sz="1400" dirty="0">
                          <a:effectLst/>
                          <a:latin typeface="Arial" panose="020B0604020202020204" pitchFamily="34" charset="0"/>
                          <a:cs typeface="Arial" panose="020B0604020202020204" pitchFamily="34" charset="0"/>
                        </a:rPr>
                        <a:t>5.2.6.1</a:t>
                      </a:r>
                    </a:p>
                    <a:p>
                      <a:pPr marL="0" indent="0">
                        <a:lnSpc>
                          <a:spcPct val="100000"/>
                        </a:lnSpc>
                        <a:spcAft>
                          <a:spcPts val="0"/>
                        </a:spcAft>
                      </a:pPr>
                      <a:r>
                        <a:rPr lang="kk-KZ" sz="1400" dirty="0">
                          <a:effectLst/>
                          <a:latin typeface="Arial" panose="020B0604020202020204" pitchFamily="34" charset="0"/>
                          <a:cs typeface="Arial" panose="020B0604020202020204" pitchFamily="34" charset="0"/>
                        </a:rPr>
                        <a:t>оқылым стратегияларын қолдану: жалпы мазмұнын түсіну үшін оқу, нақты ақпаратты табу үшін оқу</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nSpc>
                          <a:spcPct val="100000"/>
                        </a:lnSpc>
                        <a:spcAft>
                          <a:spcPts val="0"/>
                        </a:spcAft>
                      </a:pPr>
                      <a:r>
                        <a:rPr lang="kk-KZ" sz="1400" dirty="0">
                          <a:effectLst/>
                          <a:latin typeface="Arial" panose="020B0604020202020204" pitchFamily="34" charset="0"/>
                          <a:cs typeface="Arial" panose="020B0604020202020204" pitchFamily="34" charset="0"/>
                        </a:rPr>
                        <a:t>6.2.6.1</a:t>
                      </a:r>
                    </a:p>
                    <a:p>
                      <a:pPr marL="0" indent="0">
                        <a:lnSpc>
                          <a:spcPct val="100000"/>
                        </a:lnSpc>
                        <a:spcAft>
                          <a:spcPts val="0"/>
                        </a:spcAft>
                      </a:pPr>
                      <a:r>
                        <a:rPr lang="kk-KZ" sz="1400" dirty="0">
                          <a:effectLst/>
                          <a:latin typeface="Arial" panose="020B0604020202020204" pitchFamily="34" charset="0"/>
                          <a:cs typeface="Arial" panose="020B0604020202020204" pitchFamily="34" charset="0"/>
                        </a:rPr>
                        <a:t>оқылым стратегияларын қолдану: </a:t>
                      </a:r>
                    </a:p>
                    <a:p>
                      <a:pPr marL="0" indent="0">
                        <a:lnSpc>
                          <a:spcPct val="100000"/>
                        </a:lnSpc>
                        <a:spcAft>
                          <a:spcPts val="0"/>
                        </a:spcAft>
                      </a:pPr>
                      <a:r>
                        <a:rPr lang="kk-KZ" sz="1400" dirty="0">
                          <a:effectLst/>
                          <a:latin typeface="Arial" panose="020B0604020202020204" pitchFamily="34" charset="0"/>
                          <a:cs typeface="Arial" panose="020B0604020202020204" pitchFamily="34" charset="0"/>
                        </a:rPr>
                        <a:t>комментарий жасау, іріктеп оқу, рөлге бөліп оқу</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nSpc>
                          <a:spcPct val="100000"/>
                        </a:lnSpc>
                        <a:spcAft>
                          <a:spcPts val="0"/>
                        </a:spcAft>
                      </a:pPr>
                      <a:r>
                        <a:rPr lang="kk-KZ" sz="1400" dirty="0">
                          <a:effectLst/>
                          <a:latin typeface="Arial" panose="020B0604020202020204" pitchFamily="34" charset="0"/>
                          <a:cs typeface="Arial" panose="020B0604020202020204" pitchFamily="34" charset="0"/>
                        </a:rPr>
                        <a:t>7.2.6.1</a:t>
                      </a:r>
                    </a:p>
                    <a:p>
                      <a:pPr marL="0" indent="0">
                        <a:lnSpc>
                          <a:spcPct val="100000"/>
                        </a:lnSpc>
                        <a:spcAft>
                          <a:spcPts val="0"/>
                        </a:spcAft>
                      </a:pPr>
                      <a:r>
                        <a:rPr lang="kk-KZ" sz="1400" dirty="0">
                          <a:effectLst/>
                          <a:latin typeface="Arial" panose="020B0604020202020204" pitchFamily="34" charset="0"/>
                          <a:cs typeface="Arial" panose="020B0604020202020204" pitchFamily="34" charset="0"/>
                        </a:rPr>
                        <a:t>оқылым стратегияларын қолдану: комментарий жасау, іріктеп оқу, зерттеп оқу </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nSpc>
                          <a:spcPct val="100000"/>
                        </a:lnSpc>
                        <a:spcAft>
                          <a:spcPts val="0"/>
                        </a:spcAft>
                      </a:pPr>
                      <a:r>
                        <a:rPr lang="kk-KZ" sz="1400" dirty="0">
                          <a:effectLst/>
                          <a:latin typeface="Arial" panose="020B0604020202020204" pitchFamily="34" charset="0"/>
                          <a:cs typeface="Arial" panose="020B0604020202020204" pitchFamily="34" charset="0"/>
                        </a:rPr>
                        <a:t>8.2.6.1</a:t>
                      </a:r>
                    </a:p>
                    <a:p>
                      <a:pPr marL="0" indent="0">
                        <a:lnSpc>
                          <a:spcPct val="100000"/>
                        </a:lnSpc>
                        <a:spcAft>
                          <a:spcPts val="0"/>
                        </a:spcAft>
                      </a:pPr>
                      <a:r>
                        <a:rPr lang="kk-KZ" sz="1400" dirty="0">
                          <a:effectLst/>
                          <a:latin typeface="Arial" panose="020B0604020202020204" pitchFamily="34" charset="0"/>
                          <a:cs typeface="Arial" panose="020B0604020202020204" pitchFamily="34" charset="0"/>
                        </a:rPr>
                        <a:t>оқылым стратегияларын қолдану:</a:t>
                      </a:r>
                    </a:p>
                    <a:p>
                      <a:pPr marL="0" indent="0">
                        <a:lnSpc>
                          <a:spcPct val="100000"/>
                        </a:lnSpc>
                        <a:spcAft>
                          <a:spcPts val="0"/>
                        </a:spcAft>
                      </a:pPr>
                      <a:r>
                        <a:rPr lang="kk-KZ" sz="1400" dirty="0">
                          <a:effectLst/>
                          <a:latin typeface="Arial" panose="020B0604020202020204" pitchFamily="34" charset="0"/>
                          <a:cs typeface="Arial" panose="020B0604020202020204" pitchFamily="34" charset="0"/>
                        </a:rPr>
                        <a:t>комментарий жасау, іріктеп оқу, талдап оқу </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nSpc>
                          <a:spcPct val="100000"/>
                        </a:lnSpc>
                        <a:spcAft>
                          <a:spcPts val="0"/>
                        </a:spcAft>
                      </a:pPr>
                      <a:r>
                        <a:rPr lang="kk-KZ" sz="1400" spc="10" dirty="0">
                          <a:effectLst/>
                          <a:latin typeface="Arial" panose="020B0604020202020204" pitchFamily="34" charset="0"/>
                          <a:cs typeface="Arial" panose="020B0604020202020204" pitchFamily="34" charset="0"/>
                        </a:rPr>
                        <a:t> </a:t>
                      </a:r>
                      <a:endParaRPr lang="kk-KZ" sz="1400" dirty="0">
                        <a:effectLst/>
                        <a:latin typeface="Arial" panose="020B0604020202020204" pitchFamily="34" charset="0"/>
                        <a:cs typeface="Arial" panose="020B0604020202020204" pitchFamily="34" charset="0"/>
                      </a:endParaRPr>
                    </a:p>
                    <a:p>
                      <a:pPr marL="0" indent="0">
                        <a:lnSpc>
                          <a:spcPct val="100000"/>
                        </a:lnSpc>
                        <a:spcAft>
                          <a:spcPts val="0"/>
                        </a:spcAft>
                      </a:pPr>
                      <a:r>
                        <a:rPr lang="kk-KZ" sz="1400" spc="10" dirty="0">
                          <a:effectLst/>
                          <a:latin typeface="Arial" panose="020B0604020202020204" pitchFamily="34" charset="0"/>
                          <a:cs typeface="Arial" panose="020B0604020202020204" pitchFamily="34" charset="0"/>
                        </a:rPr>
                        <a:t> </a:t>
                      </a:r>
                      <a:endParaRPr lang="kk-KZ" sz="1400" dirty="0">
                        <a:effectLst/>
                        <a:latin typeface="Arial" panose="020B0604020202020204" pitchFamily="34" charset="0"/>
                        <a:cs typeface="Arial" panose="020B0604020202020204" pitchFamily="34" charset="0"/>
                      </a:endParaRPr>
                    </a:p>
                    <a:p>
                      <a:pPr marL="0" indent="0">
                        <a:lnSpc>
                          <a:spcPct val="100000"/>
                        </a:lnSpc>
                        <a:spcAft>
                          <a:spcPts val="0"/>
                        </a:spcAft>
                      </a:pPr>
                      <a:r>
                        <a:rPr lang="kk-KZ" sz="1400" spc="10" dirty="0">
                          <a:effectLst/>
                          <a:latin typeface="Arial" panose="020B0604020202020204" pitchFamily="34" charset="0"/>
                          <a:cs typeface="Arial" panose="020B0604020202020204" pitchFamily="34" charset="0"/>
                        </a:rPr>
                        <a:t> </a:t>
                      </a:r>
                      <a:endParaRPr lang="kk-KZ" sz="1400" dirty="0">
                        <a:effectLst/>
                        <a:latin typeface="Arial" panose="020B0604020202020204" pitchFamily="34" charset="0"/>
                        <a:cs typeface="Arial" panose="020B0604020202020204" pitchFamily="34" charset="0"/>
                      </a:endParaRPr>
                    </a:p>
                    <a:p>
                      <a:pPr marL="0" indent="0" fontAlgn="base">
                        <a:lnSpc>
                          <a:spcPct val="100000"/>
                        </a:lnSpc>
                        <a:spcAft>
                          <a:spcPts val="0"/>
                        </a:spcAft>
                      </a:pPr>
                      <a:r>
                        <a:rPr lang="kk-KZ" sz="1400" spc="10" dirty="0">
                          <a:effectLst/>
                          <a:latin typeface="Arial" panose="020B0604020202020204" pitchFamily="34" charset="0"/>
                          <a:cs typeface="Arial" panose="020B0604020202020204" pitchFamily="34" charset="0"/>
                        </a:rPr>
                        <a:t> </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nSpc>
                          <a:spcPct val="100000"/>
                        </a:lnSpc>
                        <a:spcAft>
                          <a:spcPts val="0"/>
                        </a:spcAft>
                      </a:pPr>
                      <a:r>
                        <a:rPr lang="kk-KZ" sz="1400" spc="10" dirty="0">
                          <a:effectLst/>
                          <a:latin typeface="Arial" panose="020B0604020202020204" pitchFamily="34" charset="0"/>
                          <a:cs typeface="Arial" panose="020B0604020202020204" pitchFamily="34" charset="0"/>
                        </a:rPr>
                        <a:t> </a:t>
                      </a:r>
                      <a:endParaRPr lang="kk-KZ" sz="1400" dirty="0">
                        <a:effectLst/>
                        <a:latin typeface="Arial" panose="020B0604020202020204" pitchFamily="34" charset="0"/>
                        <a:cs typeface="Arial" panose="020B0604020202020204" pitchFamily="34" charset="0"/>
                      </a:endParaRPr>
                    </a:p>
                    <a:p>
                      <a:pPr marL="0" indent="0" fontAlgn="base">
                        <a:lnSpc>
                          <a:spcPct val="100000"/>
                        </a:lnSpc>
                        <a:spcAft>
                          <a:spcPts val="0"/>
                        </a:spcAft>
                      </a:pPr>
                      <a:r>
                        <a:rPr lang="kk-KZ" sz="1400" spc="10" dirty="0">
                          <a:effectLst/>
                          <a:latin typeface="Arial" panose="020B0604020202020204" pitchFamily="34" charset="0"/>
                          <a:cs typeface="Arial" panose="020B0604020202020204" pitchFamily="34" charset="0"/>
                        </a:rPr>
                        <a:t> </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3709222881"/>
                  </a:ext>
                </a:extLst>
              </a:tr>
              <a:tr h="1245500">
                <a:tc>
                  <a:txBody>
                    <a:bodyPr/>
                    <a:lstStyle/>
                    <a:p>
                      <a:pPr algn="just"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6.</a:t>
                      </a:r>
                    </a:p>
                    <a:p>
                      <a:pPr algn="just"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Оқылым стратегияларын қолдану</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indent="0" algn="just" fontAlgn="base">
                        <a:lnSpc>
                          <a:spcPct val="100000"/>
                        </a:lnSpc>
                        <a:spcAft>
                          <a:spcPts val="0"/>
                        </a:spcAft>
                      </a:pPr>
                      <a:r>
                        <a:rPr lang="kk-KZ" sz="1400" spc="10" dirty="0">
                          <a:effectLst/>
                          <a:latin typeface="Arial" panose="020B0604020202020204" pitchFamily="34" charset="0"/>
                          <a:cs typeface="Arial" panose="020B0604020202020204" pitchFamily="34" charset="0"/>
                        </a:rPr>
                        <a:t> </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fontAlgn="base">
                        <a:lnSpc>
                          <a:spcPct val="100000"/>
                        </a:lnSpc>
                        <a:spcAft>
                          <a:spcPts val="0"/>
                        </a:spcAft>
                      </a:pPr>
                      <a:r>
                        <a:rPr lang="kk-KZ" sz="1400" spc="10" dirty="0">
                          <a:effectLst/>
                          <a:latin typeface="Arial" panose="020B0604020202020204" pitchFamily="34" charset="0"/>
                          <a:cs typeface="Arial" panose="020B0604020202020204" pitchFamily="34" charset="0"/>
                        </a:rPr>
                        <a:t> </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fontAlgn="base">
                        <a:lnSpc>
                          <a:spcPct val="100000"/>
                        </a:lnSpc>
                        <a:spcAft>
                          <a:spcPts val="0"/>
                        </a:spcAft>
                      </a:pPr>
                      <a:r>
                        <a:rPr lang="kk-KZ" sz="1400" spc="10" dirty="0">
                          <a:effectLst/>
                          <a:latin typeface="Arial" panose="020B0604020202020204" pitchFamily="34" charset="0"/>
                          <a:cs typeface="Arial" panose="020B0604020202020204" pitchFamily="34" charset="0"/>
                        </a:rPr>
                        <a:t> </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fontAlgn="base">
                        <a:lnSpc>
                          <a:spcPct val="100000"/>
                        </a:lnSpc>
                        <a:spcAft>
                          <a:spcPts val="0"/>
                        </a:spcAft>
                      </a:pPr>
                      <a:r>
                        <a:rPr lang="kk-KZ" sz="1400" spc="10" dirty="0">
                          <a:effectLst/>
                          <a:latin typeface="Arial" panose="020B0604020202020204" pitchFamily="34" charset="0"/>
                          <a:cs typeface="Arial" panose="020B0604020202020204" pitchFamily="34" charset="0"/>
                        </a:rPr>
                        <a:t> </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just" fontAlgn="base">
                        <a:lnSpc>
                          <a:spcPct val="100000"/>
                        </a:lnSpc>
                        <a:spcAft>
                          <a:spcPts val="0"/>
                        </a:spcAft>
                      </a:pPr>
                      <a:r>
                        <a:rPr lang="kk-KZ" sz="1400" spc="10" dirty="0">
                          <a:effectLst/>
                          <a:latin typeface="Arial" panose="020B0604020202020204" pitchFamily="34" charset="0"/>
                          <a:cs typeface="Arial" panose="020B0604020202020204" pitchFamily="34" charset="0"/>
                        </a:rPr>
                        <a:t>10.2.6.1 белгілі бір мақсат үшін оқылым стратегияларын жүйелі қолдана білу</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nSpc>
                          <a:spcPct val="100000"/>
                        </a:lnSpc>
                        <a:spcAft>
                          <a:spcPts val="0"/>
                        </a:spcAft>
                      </a:pPr>
                      <a:r>
                        <a:rPr lang="kk-KZ" sz="1400" spc="10" dirty="0">
                          <a:effectLst/>
                          <a:latin typeface="Arial" panose="020B0604020202020204" pitchFamily="34" charset="0"/>
                          <a:cs typeface="Arial" panose="020B0604020202020204" pitchFamily="34" charset="0"/>
                        </a:rPr>
                        <a:t> </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606322429"/>
                  </a:ext>
                </a:extLst>
              </a:tr>
              <a:tr h="1665971">
                <a:tc>
                  <a:txBody>
                    <a:bodyPr/>
                    <a:lstStyle/>
                    <a:p>
                      <a:pPr algn="just"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5. Мәлімет</a:t>
                      </a:r>
                    </a:p>
                    <a:p>
                      <a:pPr algn="just"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терді өңдей білу</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indent="0" algn="just" fontAlgn="base">
                        <a:lnSpc>
                          <a:spcPct val="100000"/>
                        </a:lnSpc>
                        <a:spcAft>
                          <a:spcPts val="0"/>
                        </a:spcAft>
                      </a:pPr>
                      <a:r>
                        <a:rPr lang="kk-KZ" sz="1400" spc="10">
                          <a:effectLst/>
                          <a:latin typeface="Arial" panose="020B0604020202020204" pitchFamily="34" charset="0"/>
                          <a:cs typeface="Arial" panose="020B0604020202020204" pitchFamily="34" charset="0"/>
                        </a:rPr>
                        <a:t> </a:t>
                      </a:r>
                      <a:endParaRPr lang="kk-KZ" sz="140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fontAlgn="base">
                        <a:lnSpc>
                          <a:spcPct val="100000"/>
                        </a:lnSpc>
                        <a:spcAft>
                          <a:spcPts val="0"/>
                        </a:spcAft>
                      </a:pPr>
                      <a:r>
                        <a:rPr lang="kk-KZ" sz="1400" spc="10">
                          <a:effectLst/>
                          <a:latin typeface="Arial" panose="020B0604020202020204" pitchFamily="34" charset="0"/>
                          <a:cs typeface="Arial" panose="020B0604020202020204" pitchFamily="34" charset="0"/>
                        </a:rPr>
                        <a:t> </a:t>
                      </a:r>
                      <a:endParaRPr lang="kk-KZ" sz="140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fontAlgn="base">
                        <a:lnSpc>
                          <a:spcPct val="100000"/>
                        </a:lnSpc>
                        <a:spcAft>
                          <a:spcPts val="0"/>
                        </a:spcAft>
                      </a:pPr>
                      <a:r>
                        <a:rPr lang="kk-KZ" sz="1400" spc="10" dirty="0">
                          <a:effectLst/>
                          <a:latin typeface="Arial" panose="020B0604020202020204" pitchFamily="34" charset="0"/>
                          <a:cs typeface="Arial" panose="020B0604020202020204" pitchFamily="34" charset="0"/>
                        </a:rPr>
                        <a:t> </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fontAlgn="base">
                        <a:lnSpc>
                          <a:spcPct val="100000"/>
                        </a:lnSpc>
                        <a:spcAft>
                          <a:spcPts val="0"/>
                        </a:spcAft>
                      </a:pPr>
                      <a:r>
                        <a:rPr lang="kk-KZ" sz="1400" spc="10">
                          <a:effectLst/>
                          <a:latin typeface="Arial" panose="020B0604020202020204" pitchFamily="34" charset="0"/>
                          <a:cs typeface="Arial" panose="020B0604020202020204" pitchFamily="34" charset="0"/>
                        </a:rPr>
                        <a:t> </a:t>
                      </a:r>
                      <a:endParaRPr lang="kk-KZ" sz="140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just" fontAlgn="base">
                        <a:lnSpc>
                          <a:spcPct val="100000"/>
                        </a:lnSpc>
                        <a:spcAft>
                          <a:spcPts val="0"/>
                        </a:spcAft>
                      </a:pPr>
                      <a:r>
                        <a:rPr lang="kk-KZ" sz="1400" spc="10" dirty="0">
                          <a:effectLst/>
                          <a:latin typeface="Arial" panose="020B0604020202020204" pitchFamily="34" charset="0"/>
                          <a:cs typeface="Arial" panose="020B0604020202020204" pitchFamily="34" charset="0"/>
                        </a:rPr>
                        <a:t> </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just" defTabSz="896938" fontAlgn="base">
                        <a:lnSpc>
                          <a:spcPct val="100000"/>
                        </a:lnSpc>
                        <a:spcAft>
                          <a:spcPts val="0"/>
                        </a:spcAft>
                      </a:pPr>
                      <a:r>
                        <a:rPr lang="kk-KZ" sz="1400" spc="10" dirty="0">
                          <a:effectLst/>
                          <a:latin typeface="Arial" panose="020B0604020202020204" pitchFamily="34" charset="0"/>
                          <a:cs typeface="Arial" panose="020B0604020202020204" pitchFamily="34" charset="0"/>
                        </a:rPr>
                        <a:t>10.2.5.1 мәтіндегі негізгі ойды анықтау, көтерілген мәселеге баға беріп, мәліметтер мен пікірлерді өңдей білу</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335938191"/>
                  </a:ext>
                </a:extLst>
              </a:tr>
            </a:tbl>
          </a:graphicData>
        </a:graphic>
      </p:graphicFrame>
      <p:sp>
        <p:nvSpPr>
          <p:cNvPr id="11" name="Rectangle 3">
            <a:extLst>
              <a:ext uri="{FF2B5EF4-FFF2-40B4-BE49-F238E27FC236}">
                <a16:creationId xmlns="" xmlns:a16="http://schemas.microsoft.com/office/drawing/2014/main" id="{66C1D6E5-3600-40AD-89A4-7D857DEDC200}"/>
              </a:ext>
            </a:extLst>
          </p:cNvPr>
          <p:cNvSpPr>
            <a:spLocks noChangeArrowheads="1"/>
          </p:cNvSpPr>
          <p:nvPr/>
        </p:nvSpPr>
        <p:spPr bwMode="auto">
          <a:xfrm>
            <a:off x="571500" y="985679"/>
            <a:ext cx="10258082" cy="30777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0850" algn="just" defTabSz="914400" rtl="0" eaLnBrk="0" fontAlgn="base" latinLnBrk="0" hangingPunct="0">
              <a:lnSpc>
                <a:spcPct val="100000"/>
              </a:lnSpc>
              <a:spcBef>
                <a:spcPct val="0"/>
              </a:spcBef>
              <a:spcAft>
                <a:spcPct val="0"/>
              </a:spcAft>
              <a:buClrTx/>
              <a:buSzTx/>
              <a:buFontTx/>
              <a:buNone/>
              <a:tabLst/>
            </a:pPr>
            <a:r>
              <a:rPr kumimoji="0" lang="kk-KZ" altLang="kk-KZ" sz="14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2) оқылым</a:t>
            </a:r>
            <a:endParaRPr kumimoji="0" lang="kk-KZ" altLang="kk-KZ"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976950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 xmlns:a16="http://schemas.microsoft.com/office/drawing/2014/main" id="{06A046B7-B66F-481D-9B81-F91F62F1B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26897" cy="58523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0" y="32273"/>
            <a:ext cx="12020773" cy="624579"/>
          </a:xfrm>
        </p:spPr>
        <p:txBody>
          <a:bodyPr>
            <a:normAutofit fontScale="90000"/>
          </a:bodyPr>
          <a:lstStyle/>
          <a:p>
            <a:pPr marL="228600" lvl="0" indent="-228600" algn="ctr">
              <a:spcBef>
                <a:spcPts val="1000"/>
              </a:spcBef>
            </a:pPr>
            <a:r>
              <a:rPr lang="kk-KZ" sz="2000" b="1" dirty="0">
                <a:solidFill>
                  <a:schemeClr val="bg1"/>
                </a:solidFill>
                <a:latin typeface="Calibri" panose="020F0502020204030204" pitchFamily="34" charset="0"/>
                <a:ea typeface="+mn-ea"/>
                <a:cs typeface="Times New Roman" panose="02020603050405020304" pitchFamily="18" charset="0"/>
              </a:rPr>
              <a:t>ЕМТИХАН МАЗМҰНЫ</a:t>
            </a:r>
            <a:r>
              <a:rPr lang="kk-KZ" sz="2000" dirty="0">
                <a:solidFill>
                  <a:schemeClr val="bg1"/>
                </a:solidFill>
                <a:latin typeface="Calibri" panose="020F0502020204030204"/>
                <a:ea typeface="+mn-ea"/>
                <a:cs typeface="+mn-cs"/>
              </a:rPr>
              <a:t/>
            </a:r>
            <a:br>
              <a:rPr lang="kk-KZ" sz="2000" dirty="0">
                <a:solidFill>
                  <a:schemeClr val="bg1"/>
                </a:solidFill>
                <a:latin typeface="Calibri" panose="020F0502020204030204"/>
                <a:ea typeface="+mn-ea"/>
                <a:cs typeface="+mn-cs"/>
              </a:rPr>
            </a:br>
            <a:endParaRPr lang="kk-KZ" sz="2000" dirty="0">
              <a:solidFill>
                <a:schemeClr val="bg1"/>
              </a:solidFill>
            </a:endParaRPr>
          </a:p>
        </p:txBody>
      </p:sp>
      <p:sp>
        <p:nvSpPr>
          <p:cNvPr id="8" name="Тікбұрыш 7">
            <a:extLst>
              <a:ext uri="{FF2B5EF4-FFF2-40B4-BE49-F238E27FC236}">
                <a16:creationId xmlns="" xmlns:a16="http://schemas.microsoft.com/office/drawing/2014/main" id="{3A262288-3C33-4E19-91E9-F3A12B7BE38B}"/>
              </a:ext>
            </a:extLst>
          </p:cNvPr>
          <p:cNvSpPr/>
          <p:nvPr/>
        </p:nvSpPr>
        <p:spPr>
          <a:xfrm>
            <a:off x="6263014" y="689125"/>
            <a:ext cx="5063501" cy="375552"/>
          </a:xfrm>
          <a:prstGeom prst="rect">
            <a:avLst/>
          </a:prstGeom>
        </p:spPr>
        <p:txBody>
          <a:bodyPr wrap="square">
            <a:spAutoFit/>
          </a:bodyPr>
          <a:lstStyle/>
          <a:p>
            <a:pPr marL="457200" algn="just">
              <a:lnSpc>
                <a:spcPct val="107000"/>
              </a:lnSpc>
              <a:spcAft>
                <a:spcPts val="800"/>
              </a:spcAft>
            </a:pPr>
            <a:r>
              <a:rPr lang="kk-KZ" b="1" spc="10" dirty="0">
                <a:latin typeface="Arial" panose="020B0604020202020204" pitchFamily="34" charset="0"/>
                <a:ea typeface="Calibri" panose="020F0502020204030204" pitchFamily="34" charset="0"/>
                <a:cs typeface="Arial" panose="020B0604020202020204" pitchFamily="34" charset="0"/>
              </a:rPr>
              <a:t>«Қазақ тілі» оқу пәні бойынша</a:t>
            </a:r>
            <a:endParaRPr lang="kk-KZ" sz="1400" dirty="0">
              <a:latin typeface="Arial" panose="020B0604020202020204" pitchFamily="34" charset="0"/>
              <a:ea typeface="Calibri" panose="020F0502020204030204" pitchFamily="34" charset="0"/>
              <a:cs typeface="Arial" panose="020B0604020202020204" pitchFamily="34" charset="0"/>
            </a:endParaRPr>
          </a:p>
        </p:txBody>
      </p:sp>
      <p:graphicFrame>
        <p:nvGraphicFramePr>
          <p:cNvPr id="10" name="Кесте 9">
            <a:extLst>
              <a:ext uri="{FF2B5EF4-FFF2-40B4-BE49-F238E27FC236}">
                <a16:creationId xmlns="" xmlns:a16="http://schemas.microsoft.com/office/drawing/2014/main" id="{E522A76F-8CCD-41E7-B1B4-13BD71D5FBFF}"/>
              </a:ext>
            </a:extLst>
          </p:cNvPr>
          <p:cNvGraphicFramePr>
            <a:graphicFrameLocks noGrp="1"/>
          </p:cNvGraphicFramePr>
          <p:nvPr>
            <p:extLst>
              <p:ext uri="{D42A27DB-BD31-4B8C-83A1-F6EECF244321}">
                <p14:modId xmlns:p14="http://schemas.microsoft.com/office/powerpoint/2010/main" val="1654666988"/>
              </p:ext>
            </p:extLst>
          </p:nvPr>
        </p:nvGraphicFramePr>
        <p:xfrm>
          <a:off x="165253" y="1306187"/>
          <a:ext cx="11777872" cy="4586967"/>
        </p:xfrm>
        <a:graphic>
          <a:graphicData uri="http://schemas.openxmlformats.org/drawingml/2006/table">
            <a:tbl>
              <a:tblPr firstRow="1" firstCol="1" bandRow="1">
                <a:tableStyleId>{5C22544A-7EE6-4342-B048-85BDC9FD1C3A}</a:tableStyleId>
              </a:tblPr>
              <a:tblGrid>
                <a:gridCol w="1024040">
                  <a:extLst>
                    <a:ext uri="{9D8B030D-6E8A-4147-A177-3AD203B41FA5}">
                      <a16:colId xmlns="" xmlns:a16="http://schemas.microsoft.com/office/drawing/2014/main" val="2023789961"/>
                    </a:ext>
                  </a:extLst>
                </a:gridCol>
                <a:gridCol w="2155229">
                  <a:extLst>
                    <a:ext uri="{9D8B030D-6E8A-4147-A177-3AD203B41FA5}">
                      <a16:colId xmlns="" xmlns:a16="http://schemas.microsoft.com/office/drawing/2014/main" val="2321351271"/>
                    </a:ext>
                  </a:extLst>
                </a:gridCol>
                <a:gridCol w="1685466">
                  <a:extLst>
                    <a:ext uri="{9D8B030D-6E8A-4147-A177-3AD203B41FA5}">
                      <a16:colId xmlns="" xmlns:a16="http://schemas.microsoft.com/office/drawing/2014/main" val="3641418242"/>
                    </a:ext>
                  </a:extLst>
                </a:gridCol>
                <a:gridCol w="1855557">
                  <a:extLst>
                    <a:ext uri="{9D8B030D-6E8A-4147-A177-3AD203B41FA5}">
                      <a16:colId xmlns="" xmlns:a16="http://schemas.microsoft.com/office/drawing/2014/main" val="3243310799"/>
                    </a:ext>
                  </a:extLst>
                </a:gridCol>
                <a:gridCol w="1527137">
                  <a:extLst>
                    <a:ext uri="{9D8B030D-6E8A-4147-A177-3AD203B41FA5}">
                      <a16:colId xmlns="" xmlns:a16="http://schemas.microsoft.com/office/drawing/2014/main" val="2036251041"/>
                    </a:ext>
                  </a:extLst>
                </a:gridCol>
                <a:gridCol w="1770826">
                  <a:extLst>
                    <a:ext uri="{9D8B030D-6E8A-4147-A177-3AD203B41FA5}">
                      <a16:colId xmlns="" xmlns:a16="http://schemas.microsoft.com/office/drawing/2014/main" val="481639520"/>
                    </a:ext>
                  </a:extLst>
                </a:gridCol>
                <a:gridCol w="1759617">
                  <a:extLst>
                    <a:ext uri="{9D8B030D-6E8A-4147-A177-3AD203B41FA5}">
                      <a16:colId xmlns="" xmlns:a16="http://schemas.microsoft.com/office/drawing/2014/main" val="834628115"/>
                    </a:ext>
                  </a:extLst>
                </a:gridCol>
              </a:tblGrid>
              <a:tr h="579763">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Бөлімше</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5-сынып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6-сынып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7-сынып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8-сынып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10-сынып ҚГБ</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10-сынып-ЖМБ</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577643327"/>
                  </a:ext>
                </a:extLst>
              </a:tr>
              <a:tr h="4007204">
                <a:tc>
                  <a:txBody>
                    <a:bodyPr/>
                    <a:lstStyle/>
                    <a:p>
                      <a:pPr>
                        <a:lnSpc>
                          <a:spcPct val="107000"/>
                        </a:lnSpc>
                        <a:spcAft>
                          <a:spcPts val="800"/>
                        </a:spcAft>
                      </a:pPr>
                      <a:r>
                        <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4.</a:t>
                      </a:r>
                    </a:p>
                    <a:p>
                      <a:pPr>
                        <a:lnSpc>
                          <a:spcPct val="107000"/>
                        </a:lnSpc>
                        <a:spcAft>
                          <a:spcPts val="800"/>
                        </a:spcAft>
                      </a:pPr>
                      <a:r>
                        <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Эссе жазу</a:t>
                      </a: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5. 3.4.1</a:t>
                      </a:r>
                    </a:p>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эссенің кіріспе, негізгі, қорытынды бөлімдерін сақтай отырып, өзіне таныс адамды, белгілі бір мекен мен оқиғаны сипаттап не суреттеп жазу</a:t>
                      </a: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6.3.4.1</a:t>
                      </a:r>
                    </a:p>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эссе тақырыбынан ауытқымай, абзац түрлерін жүйелі құрастырып, көтерілген мәселе бойынша келісу-келіспеу себептерін айқын көрсетіп жазу(«келісу, келіспеу» эссесі)</a:t>
                      </a: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7.3.4.1</a:t>
                      </a:r>
                    </a:p>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эссе құрылымы мен даму желісін сақтап, тақырыпқа байланысты берілген мәселенің оңтайлы шешілу жолдары немесе себептеріне өз көзқарасын жазу (</a:t>
                      </a:r>
                      <a:r>
                        <a:rPr lang="kk-KZ" sz="1400" dirty="0" err="1">
                          <a:effectLst/>
                          <a:latin typeface="Arial" panose="020B0604020202020204" pitchFamily="34" charset="0"/>
                          <a:ea typeface="Calibri" panose="020F0502020204030204" pitchFamily="34" charset="0"/>
                          <a:cs typeface="Arial" panose="020B0604020202020204" pitchFamily="34" charset="0"/>
                        </a:rPr>
                        <a:t>дискуссивті</a:t>
                      </a:r>
                      <a:r>
                        <a:rPr lang="kk-KZ" sz="1400" dirty="0">
                          <a:effectLst/>
                          <a:latin typeface="Arial" panose="020B0604020202020204" pitchFamily="34" charset="0"/>
                          <a:ea typeface="Calibri" panose="020F0502020204030204" pitchFamily="34" charset="0"/>
                          <a:cs typeface="Arial" panose="020B0604020202020204" pitchFamily="34" charset="0"/>
                        </a:rPr>
                        <a:t> эссе)</a:t>
                      </a: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kk-KZ" sz="1400">
                          <a:effectLst/>
                          <a:latin typeface="Arial" panose="020B0604020202020204" pitchFamily="34" charset="0"/>
                          <a:ea typeface="Calibri" panose="020F0502020204030204" pitchFamily="34" charset="0"/>
                          <a:cs typeface="Arial" panose="020B0604020202020204" pitchFamily="34" charset="0"/>
                        </a:rPr>
                        <a:t>8.3.4.1</a:t>
                      </a:r>
                    </a:p>
                    <a:p>
                      <a:pPr>
                        <a:lnSpc>
                          <a:spcPct val="107000"/>
                        </a:lnSpc>
                        <a:spcAft>
                          <a:spcPts val="800"/>
                        </a:spcAft>
                      </a:pPr>
                      <a:r>
                        <a:rPr lang="kk-KZ" sz="1400">
                          <a:effectLst/>
                          <a:latin typeface="Arial" panose="020B0604020202020204" pitchFamily="34" charset="0"/>
                          <a:ea typeface="Calibri" panose="020F0502020204030204" pitchFamily="34" charset="0"/>
                          <a:cs typeface="Arial" panose="020B0604020202020204" pitchFamily="34" charset="0"/>
                        </a:rPr>
                        <a:t>эссе құрылымы мен даму желісін сақтап, мәселе бойынша ұсынылған шешімнің артықшылығы мен кемшілік тұстарын салыстыру, өз ойын дәлелдеп жазу (аргументативті эссе)</a:t>
                      </a: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fontAlgn="base">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10.3.4.1 қажетті клишелер мен лексикалық құрылымдарды қолданып, көтерілген мәселе бойынша өз ойын дәлелдеп эссе жазу («келісу, келіспеу» эссесі, </a:t>
                      </a:r>
                      <a:r>
                        <a:rPr lang="kk-KZ" sz="1400" spc="1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дискуссивті</a:t>
                      </a: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 эссе, </a:t>
                      </a:r>
                      <a:r>
                        <a:rPr lang="kk-KZ" sz="1400" spc="1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аргументативті</a:t>
                      </a: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 эссе)</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fontAlgn="base">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10.3.3.1 қажетті клишелер мен лексикалық құрылымдарды қолданып, көтерілген мәселе бойынша өз ойын дәлелдеп эссе жазу («келісу, келіспеу»" эссесі, </a:t>
                      </a:r>
                      <a:r>
                        <a:rPr lang="kk-KZ" sz="1400" spc="1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дискуссивті</a:t>
                      </a: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 эссе, </a:t>
                      </a:r>
                      <a:r>
                        <a:rPr lang="kk-KZ" sz="1400" spc="1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аргументативті</a:t>
                      </a: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 эссе)</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3709222881"/>
                  </a:ext>
                </a:extLst>
              </a:tr>
            </a:tbl>
          </a:graphicData>
        </a:graphic>
      </p:graphicFrame>
      <p:sp>
        <p:nvSpPr>
          <p:cNvPr id="11" name="Rectangle 3">
            <a:extLst>
              <a:ext uri="{FF2B5EF4-FFF2-40B4-BE49-F238E27FC236}">
                <a16:creationId xmlns="" xmlns:a16="http://schemas.microsoft.com/office/drawing/2014/main" id="{66C1D6E5-3600-40AD-89A4-7D857DEDC200}"/>
              </a:ext>
            </a:extLst>
          </p:cNvPr>
          <p:cNvSpPr>
            <a:spLocks noChangeArrowheads="1"/>
          </p:cNvSpPr>
          <p:nvPr/>
        </p:nvSpPr>
        <p:spPr bwMode="auto">
          <a:xfrm>
            <a:off x="561862" y="976948"/>
            <a:ext cx="10267720" cy="30777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0850" algn="just" defTabSz="914400" rtl="0" eaLnBrk="0" fontAlgn="base" latinLnBrk="0" hangingPunct="0">
              <a:lnSpc>
                <a:spcPct val="100000"/>
              </a:lnSpc>
              <a:spcBef>
                <a:spcPct val="0"/>
              </a:spcBef>
              <a:spcAft>
                <a:spcPct val="0"/>
              </a:spcAft>
              <a:buClrTx/>
              <a:buSzTx/>
              <a:buFontTx/>
              <a:buNone/>
              <a:tabLst/>
            </a:pPr>
            <a:r>
              <a:rPr kumimoji="0" lang="kk-KZ" altLang="kk-KZ" sz="14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3) жазылым</a:t>
            </a:r>
            <a:endParaRPr kumimoji="0" lang="kk-KZ" altLang="kk-KZ"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001181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 xmlns:a16="http://schemas.microsoft.com/office/drawing/2014/main" id="{06A046B7-B66F-481D-9B81-F91F62F1B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26897" cy="58523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0" y="32273"/>
            <a:ext cx="12020773" cy="624579"/>
          </a:xfrm>
        </p:spPr>
        <p:txBody>
          <a:bodyPr>
            <a:normAutofit fontScale="90000"/>
          </a:bodyPr>
          <a:lstStyle/>
          <a:p>
            <a:pPr marL="228600" lvl="0" indent="-228600" algn="ctr">
              <a:spcBef>
                <a:spcPts val="1000"/>
              </a:spcBef>
            </a:pPr>
            <a:r>
              <a:rPr lang="kk-KZ" sz="2000" b="1" dirty="0">
                <a:solidFill>
                  <a:schemeClr val="bg1"/>
                </a:solidFill>
                <a:latin typeface="Calibri" panose="020F0502020204030204" pitchFamily="34" charset="0"/>
                <a:ea typeface="+mn-ea"/>
                <a:cs typeface="Times New Roman" panose="02020603050405020304" pitchFamily="18" charset="0"/>
              </a:rPr>
              <a:t>ЕМТИХАН МАЗМҰНЫ</a:t>
            </a:r>
            <a:r>
              <a:rPr lang="kk-KZ" sz="2000" dirty="0">
                <a:solidFill>
                  <a:schemeClr val="bg1"/>
                </a:solidFill>
                <a:latin typeface="Calibri" panose="020F0502020204030204"/>
                <a:ea typeface="+mn-ea"/>
                <a:cs typeface="+mn-cs"/>
              </a:rPr>
              <a:t/>
            </a:r>
            <a:br>
              <a:rPr lang="kk-KZ" sz="2000" dirty="0">
                <a:solidFill>
                  <a:schemeClr val="bg1"/>
                </a:solidFill>
                <a:latin typeface="Calibri" panose="020F0502020204030204"/>
                <a:ea typeface="+mn-ea"/>
                <a:cs typeface="+mn-cs"/>
              </a:rPr>
            </a:br>
            <a:endParaRPr lang="kk-KZ" sz="2000" dirty="0">
              <a:solidFill>
                <a:schemeClr val="bg1"/>
              </a:solidFill>
            </a:endParaRPr>
          </a:p>
        </p:txBody>
      </p:sp>
      <p:sp>
        <p:nvSpPr>
          <p:cNvPr id="8" name="Тікбұрыш 7">
            <a:extLst>
              <a:ext uri="{FF2B5EF4-FFF2-40B4-BE49-F238E27FC236}">
                <a16:creationId xmlns="" xmlns:a16="http://schemas.microsoft.com/office/drawing/2014/main" id="{3A262288-3C33-4E19-91E9-F3A12B7BE38B}"/>
              </a:ext>
            </a:extLst>
          </p:cNvPr>
          <p:cNvSpPr/>
          <p:nvPr/>
        </p:nvSpPr>
        <p:spPr>
          <a:xfrm>
            <a:off x="6263014" y="689125"/>
            <a:ext cx="5063501" cy="375552"/>
          </a:xfrm>
          <a:prstGeom prst="rect">
            <a:avLst/>
          </a:prstGeom>
        </p:spPr>
        <p:txBody>
          <a:bodyPr wrap="square">
            <a:spAutoFit/>
          </a:bodyPr>
          <a:lstStyle/>
          <a:p>
            <a:pPr marL="457200" algn="just">
              <a:lnSpc>
                <a:spcPct val="107000"/>
              </a:lnSpc>
              <a:spcAft>
                <a:spcPts val="800"/>
              </a:spcAft>
            </a:pPr>
            <a:r>
              <a:rPr lang="kk-KZ" b="1" spc="10" dirty="0">
                <a:latin typeface="Arial" panose="020B0604020202020204" pitchFamily="34" charset="0"/>
                <a:ea typeface="Calibri" panose="020F0502020204030204" pitchFamily="34" charset="0"/>
                <a:cs typeface="Arial" panose="020B0604020202020204" pitchFamily="34" charset="0"/>
              </a:rPr>
              <a:t>«Қазақ тілі» оқу пәні бойынша</a:t>
            </a:r>
            <a:endParaRPr lang="kk-KZ" sz="1400" dirty="0">
              <a:latin typeface="Arial" panose="020B0604020202020204" pitchFamily="34" charset="0"/>
              <a:ea typeface="Calibri" panose="020F0502020204030204" pitchFamily="34" charset="0"/>
              <a:cs typeface="Arial" panose="020B0604020202020204" pitchFamily="34" charset="0"/>
            </a:endParaRPr>
          </a:p>
        </p:txBody>
      </p:sp>
      <p:graphicFrame>
        <p:nvGraphicFramePr>
          <p:cNvPr id="10" name="Кесте 9">
            <a:extLst>
              <a:ext uri="{FF2B5EF4-FFF2-40B4-BE49-F238E27FC236}">
                <a16:creationId xmlns="" xmlns:a16="http://schemas.microsoft.com/office/drawing/2014/main" id="{E522A76F-8CCD-41E7-B1B4-13BD71D5FBFF}"/>
              </a:ext>
            </a:extLst>
          </p:cNvPr>
          <p:cNvGraphicFramePr>
            <a:graphicFrameLocks noGrp="1"/>
          </p:cNvGraphicFramePr>
          <p:nvPr>
            <p:extLst>
              <p:ext uri="{D42A27DB-BD31-4B8C-83A1-F6EECF244321}">
                <p14:modId xmlns:p14="http://schemas.microsoft.com/office/powerpoint/2010/main" val="2356184017"/>
              </p:ext>
            </p:extLst>
          </p:nvPr>
        </p:nvGraphicFramePr>
        <p:xfrm>
          <a:off x="165253" y="1306187"/>
          <a:ext cx="11777872" cy="5265428"/>
        </p:xfrm>
        <a:graphic>
          <a:graphicData uri="http://schemas.openxmlformats.org/drawingml/2006/table">
            <a:tbl>
              <a:tblPr firstRow="1" firstCol="1" bandRow="1">
                <a:tableStyleId>{5C22544A-7EE6-4342-B048-85BDC9FD1C3A}</a:tableStyleId>
              </a:tblPr>
              <a:tblGrid>
                <a:gridCol w="1024040">
                  <a:extLst>
                    <a:ext uri="{9D8B030D-6E8A-4147-A177-3AD203B41FA5}">
                      <a16:colId xmlns="" xmlns:a16="http://schemas.microsoft.com/office/drawing/2014/main" val="2023789961"/>
                    </a:ext>
                  </a:extLst>
                </a:gridCol>
                <a:gridCol w="2155229">
                  <a:extLst>
                    <a:ext uri="{9D8B030D-6E8A-4147-A177-3AD203B41FA5}">
                      <a16:colId xmlns="" xmlns:a16="http://schemas.microsoft.com/office/drawing/2014/main" val="2321351271"/>
                    </a:ext>
                  </a:extLst>
                </a:gridCol>
                <a:gridCol w="1856128">
                  <a:extLst>
                    <a:ext uri="{9D8B030D-6E8A-4147-A177-3AD203B41FA5}">
                      <a16:colId xmlns="" xmlns:a16="http://schemas.microsoft.com/office/drawing/2014/main" val="3641418242"/>
                    </a:ext>
                  </a:extLst>
                </a:gridCol>
                <a:gridCol w="1885950">
                  <a:extLst>
                    <a:ext uri="{9D8B030D-6E8A-4147-A177-3AD203B41FA5}">
                      <a16:colId xmlns="" xmlns:a16="http://schemas.microsoft.com/office/drawing/2014/main" val="3243310799"/>
                    </a:ext>
                  </a:extLst>
                </a:gridCol>
                <a:gridCol w="1680210">
                  <a:extLst>
                    <a:ext uri="{9D8B030D-6E8A-4147-A177-3AD203B41FA5}">
                      <a16:colId xmlns="" xmlns:a16="http://schemas.microsoft.com/office/drawing/2014/main" val="2036251041"/>
                    </a:ext>
                  </a:extLst>
                </a:gridCol>
                <a:gridCol w="1623060">
                  <a:extLst>
                    <a:ext uri="{9D8B030D-6E8A-4147-A177-3AD203B41FA5}">
                      <a16:colId xmlns="" xmlns:a16="http://schemas.microsoft.com/office/drawing/2014/main" val="481639520"/>
                    </a:ext>
                  </a:extLst>
                </a:gridCol>
                <a:gridCol w="1553255">
                  <a:extLst>
                    <a:ext uri="{9D8B030D-6E8A-4147-A177-3AD203B41FA5}">
                      <a16:colId xmlns="" xmlns:a16="http://schemas.microsoft.com/office/drawing/2014/main" val="834628115"/>
                    </a:ext>
                  </a:extLst>
                </a:gridCol>
              </a:tblGrid>
              <a:tr h="591193">
                <a:tc>
                  <a:txBody>
                    <a:bodyPr/>
                    <a:lstStyle/>
                    <a:p>
                      <a:pP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Бөлімше</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5-сынып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6-сынып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7-сынып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8-сынып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10-сынып ҚГБ</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10-сынып-ЖМБ</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577643327"/>
                  </a:ext>
                </a:extLst>
              </a:tr>
              <a:tr h="4007204">
                <a:tc>
                  <a:txBody>
                    <a:bodyPr/>
                    <a:lstStyle/>
                    <a:p>
                      <a:pPr>
                        <a:lnSpc>
                          <a:spcPct val="107000"/>
                        </a:lnSpc>
                        <a:spcAft>
                          <a:spcPts val="800"/>
                        </a:spcAft>
                      </a:pPr>
                      <a:r>
                        <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4.</a:t>
                      </a:r>
                    </a:p>
                    <a:p>
                      <a:pPr>
                        <a:lnSpc>
                          <a:spcPct val="107000"/>
                        </a:lnSpc>
                        <a:spcAft>
                          <a:spcPts val="800"/>
                        </a:spcAft>
                      </a:pPr>
                      <a:r>
                        <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Грамматикалық норма </a:t>
                      </a: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5.4.4.1 жұрнақ арқылы жасалған туынды сөздерді және күрделі сөздерді ауызша және жазбаша </a:t>
                      </a:r>
                      <a:r>
                        <a:rPr lang="kk-KZ" sz="1400" dirty="0" err="1">
                          <a:effectLst/>
                          <a:latin typeface="Arial" panose="020B0604020202020204" pitchFamily="34" charset="0"/>
                          <a:ea typeface="Calibri" panose="020F0502020204030204" pitchFamily="34" charset="0"/>
                          <a:cs typeface="Arial" panose="020B0604020202020204" pitchFamily="34" charset="0"/>
                        </a:rPr>
                        <a:t>тілдесім</a:t>
                      </a:r>
                      <a:r>
                        <a:rPr lang="kk-KZ" sz="1400" dirty="0">
                          <a:effectLst/>
                          <a:latin typeface="Arial" panose="020B0604020202020204" pitchFamily="34" charset="0"/>
                          <a:ea typeface="Calibri" panose="020F0502020204030204" pitchFamily="34" charset="0"/>
                          <a:cs typeface="Arial" panose="020B0604020202020204" pitchFamily="34" charset="0"/>
                        </a:rPr>
                        <a:t> барысында қолдану;</a:t>
                      </a:r>
                    </a:p>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5.4.4.2 зат есімдердің мағыналық түрлерін </a:t>
                      </a:r>
                      <a:r>
                        <a:rPr lang="kk-KZ" sz="1400" dirty="0" err="1">
                          <a:effectLst/>
                          <a:latin typeface="Arial" panose="020B0604020202020204" pitchFamily="34" charset="0"/>
                          <a:ea typeface="Calibri" panose="020F0502020204030204" pitchFamily="34" charset="0"/>
                          <a:cs typeface="Arial" panose="020B0604020202020204" pitchFamily="34" charset="0"/>
                        </a:rPr>
                        <a:t>мәнмәтін</a:t>
                      </a:r>
                      <a:r>
                        <a:rPr lang="kk-KZ" sz="1400" dirty="0">
                          <a:effectLst/>
                          <a:latin typeface="Arial" panose="020B0604020202020204" pitchFamily="34" charset="0"/>
                          <a:ea typeface="Calibri" panose="020F0502020204030204" pitchFamily="34" charset="0"/>
                          <a:cs typeface="Arial" panose="020B0604020202020204" pitchFamily="34" charset="0"/>
                        </a:rPr>
                        <a:t> аясында жалғаулар арқылы түрлендіріп қолдану;</a:t>
                      </a:r>
                    </a:p>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5.4.4.3 ;</a:t>
                      </a:r>
                    </a:p>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5.4.4.4</a:t>
                      </a:r>
                    </a:p>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 5.4.4.5 </a:t>
                      </a: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kk-KZ" sz="1400">
                          <a:effectLst/>
                          <a:latin typeface="Arial" panose="020B0604020202020204" pitchFamily="34" charset="0"/>
                          <a:ea typeface="Calibri" panose="020F0502020204030204" pitchFamily="34" charset="0"/>
                          <a:cs typeface="Arial" panose="020B0604020202020204" pitchFamily="34" charset="0"/>
                        </a:rPr>
                        <a:t>6.4.4.1 сөйлемдегі есімдіктің қызметін түсіну, есімдікті зат есім, сын есімнің орнына қолдану;</a:t>
                      </a:r>
                    </a:p>
                    <a:p>
                      <a:pPr>
                        <a:lnSpc>
                          <a:spcPct val="107000"/>
                        </a:lnSpc>
                        <a:spcAft>
                          <a:spcPts val="800"/>
                        </a:spcAft>
                      </a:pPr>
                      <a:r>
                        <a:rPr lang="kk-KZ" sz="1400">
                          <a:effectLst/>
                          <a:latin typeface="Arial" panose="020B0604020202020204" pitchFamily="34" charset="0"/>
                          <a:ea typeface="Calibri" panose="020F0502020204030204" pitchFamily="34" charset="0"/>
                          <a:cs typeface="Arial" panose="020B0604020202020204" pitchFamily="34" charset="0"/>
                        </a:rPr>
                        <a:t>6.4.4.2 етістіктің етіс түрлері мен салт-сабақты етістіктердің тіркесімдік мүмкіндігін ауызша және жазбаша тілдесім барысында қолдану;</a:t>
                      </a:r>
                    </a:p>
                    <a:p>
                      <a:pPr>
                        <a:lnSpc>
                          <a:spcPct val="107000"/>
                        </a:lnSpc>
                        <a:spcAft>
                          <a:spcPts val="800"/>
                        </a:spcAft>
                      </a:pPr>
                      <a:r>
                        <a:rPr lang="kk-KZ" sz="1400">
                          <a:effectLst/>
                          <a:latin typeface="Arial" panose="020B0604020202020204" pitchFamily="34" charset="0"/>
                          <a:ea typeface="Calibri" panose="020F0502020204030204" pitchFamily="34" charset="0"/>
                          <a:cs typeface="Arial" panose="020B0604020202020204" pitchFamily="34" charset="0"/>
                        </a:rPr>
                        <a:t>6.4.4.3 үстеудің мағыналық түрлерін ажырату, синонимдік қатарларын түрлендіріп қолдану</a:t>
                      </a: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7.4.4.1 </a:t>
                      </a:r>
                    </a:p>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етістіктің есімше, көсемше, тұйық етістік, шақ, рай түрлерін </a:t>
                      </a:r>
                      <a:r>
                        <a:rPr lang="kk-KZ" sz="1400" dirty="0" err="1">
                          <a:effectLst/>
                          <a:latin typeface="Arial" panose="020B0604020202020204" pitchFamily="34" charset="0"/>
                          <a:ea typeface="Calibri" panose="020F0502020204030204" pitchFamily="34" charset="0"/>
                          <a:cs typeface="Arial" panose="020B0604020202020204" pitchFamily="34" charset="0"/>
                        </a:rPr>
                        <a:t>тілдесім</a:t>
                      </a:r>
                      <a:r>
                        <a:rPr lang="kk-KZ" sz="1400" dirty="0">
                          <a:effectLst/>
                          <a:latin typeface="Arial" panose="020B0604020202020204" pitchFamily="34" charset="0"/>
                          <a:ea typeface="Calibri" panose="020F0502020204030204" pitchFamily="34" charset="0"/>
                          <a:cs typeface="Arial" panose="020B0604020202020204" pitchFamily="34" charset="0"/>
                        </a:rPr>
                        <a:t> барысында қолдану;</a:t>
                      </a:r>
                    </a:p>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7.4.4.2 еліктеуіш сөздердің </a:t>
                      </a:r>
                      <a:r>
                        <a:rPr lang="kk-KZ" sz="1400" dirty="0" err="1">
                          <a:effectLst/>
                          <a:latin typeface="Arial" panose="020B0604020202020204" pitchFamily="34" charset="0"/>
                          <a:ea typeface="Calibri" panose="020F0502020204030204" pitchFamily="34" charset="0"/>
                          <a:cs typeface="Arial" panose="020B0604020202020204" pitchFamily="34" charset="0"/>
                        </a:rPr>
                        <a:t>мәнмәтіндегі</a:t>
                      </a:r>
                      <a:r>
                        <a:rPr lang="kk-KZ" sz="1400" dirty="0">
                          <a:effectLst/>
                          <a:latin typeface="Arial" panose="020B0604020202020204" pitchFamily="34" charset="0"/>
                          <a:ea typeface="Calibri" panose="020F0502020204030204" pitchFamily="34" charset="0"/>
                          <a:cs typeface="Arial" panose="020B0604020202020204" pitchFamily="34" charset="0"/>
                        </a:rPr>
                        <a:t> қолданысын түсіну.</a:t>
                      </a:r>
                    </a:p>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7.4.4.3 шылау түрлерін ажырата білу, орынды қолдану;</a:t>
                      </a:r>
                    </a:p>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7.4.4.4; </a:t>
                      </a:r>
                    </a:p>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7.4.4.5 </a:t>
                      </a:r>
                    </a:p>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 </a:t>
                      </a: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8.4.4.1 </a:t>
                      </a:r>
                    </a:p>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сөз тіркесінің байланысу тәсілдері мен түрлері, есімді, етістікті сөз тіркестерін ажырату, қолдану;</a:t>
                      </a:r>
                    </a:p>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8.4.4.2 </a:t>
                      </a:r>
                    </a:p>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тұрлаулы және тұрлаусыз сөйлем мүшелерінің сөйлем жасаудағы өзіндік орнын, қызметін түсініп қолдану;</a:t>
                      </a:r>
                    </a:p>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8.4.4.3;</a:t>
                      </a:r>
                    </a:p>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8.4.4.4</a:t>
                      </a: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fontAlgn="base">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10. 4.4.1 сөзжасамдық және синтаксистік нормаларды сақтай білу</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ase">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10.4.4.1 сөзжасамдық және синтаксистік нормаларды сақтай білу</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3709222881"/>
                  </a:ext>
                </a:extLst>
              </a:tr>
            </a:tbl>
          </a:graphicData>
        </a:graphic>
      </p:graphicFrame>
      <p:sp>
        <p:nvSpPr>
          <p:cNvPr id="11" name="Rectangle 3">
            <a:extLst>
              <a:ext uri="{FF2B5EF4-FFF2-40B4-BE49-F238E27FC236}">
                <a16:creationId xmlns="" xmlns:a16="http://schemas.microsoft.com/office/drawing/2014/main" id="{66C1D6E5-3600-40AD-89A4-7D857DEDC200}"/>
              </a:ext>
            </a:extLst>
          </p:cNvPr>
          <p:cNvSpPr>
            <a:spLocks noChangeArrowheads="1"/>
          </p:cNvSpPr>
          <p:nvPr/>
        </p:nvSpPr>
        <p:spPr bwMode="auto">
          <a:xfrm>
            <a:off x="561862" y="976948"/>
            <a:ext cx="10267720" cy="30777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0850" algn="just" defTabSz="914400" rtl="0" eaLnBrk="0" fontAlgn="base" latinLnBrk="0" hangingPunct="0">
              <a:lnSpc>
                <a:spcPct val="100000"/>
              </a:lnSpc>
              <a:spcBef>
                <a:spcPct val="0"/>
              </a:spcBef>
              <a:spcAft>
                <a:spcPct val="0"/>
              </a:spcAft>
              <a:buClrTx/>
              <a:buSzTx/>
              <a:buFontTx/>
              <a:buNone/>
              <a:tabLst/>
            </a:pPr>
            <a:r>
              <a:rPr kumimoji="0" lang="kk-KZ" altLang="kk-KZ" sz="14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3) Әдеби тіл нормаларын сақтау</a:t>
            </a:r>
            <a:endParaRPr kumimoji="0" lang="kk-KZ" altLang="kk-KZ"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87976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 xmlns:a16="http://schemas.microsoft.com/office/drawing/2014/main" id="{06A046B7-B66F-481D-9B81-F91F62F1B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26897" cy="58523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0" y="32273"/>
            <a:ext cx="12020773" cy="624579"/>
          </a:xfrm>
        </p:spPr>
        <p:txBody>
          <a:bodyPr>
            <a:normAutofit fontScale="90000"/>
          </a:bodyPr>
          <a:lstStyle/>
          <a:p>
            <a:pPr marL="228600" indent="-228600" algn="ctr">
              <a:spcBef>
                <a:spcPts val="1000"/>
              </a:spcBef>
            </a:pPr>
            <a:r>
              <a:rPr lang="kk-KZ" sz="2000" b="1" dirty="0">
                <a:latin typeface="Arial" panose="020B0604020202020204" pitchFamily="34" charset="0"/>
                <a:cs typeface="Arial" panose="020B0604020202020204" pitchFamily="34" charset="0"/>
              </a:rPr>
              <a:t/>
            </a:r>
            <a:br>
              <a:rPr lang="kk-KZ" sz="2000" b="1" dirty="0">
                <a:latin typeface="Arial" panose="020B0604020202020204" pitchFamily="34" charset="0"/>
                <a:cs typeface="Arial" panose="020B0604020202020204" pitchFamily="34" charset="0"/>
              </a:rPr>
            </a:br>
            <a:r>
              <a:rPr lang="kk-KZ" sz="2000" b="1" dirty="0">
                <a:latin typeface="Arial" panose="020B0604020202020204" pitchFamily="34" charset="0"/>
                <a:cs typeface="Arial" panose="020B0604020202020204" pitchFamily="34" charset="0"/>
              </a:rPr>
              <a:t/>
            </a:r>
            <a:br>
              <a:rPr lang="kk-KZ" sz="2000" b="1" dirty="0">
                <a:latin typeface="Arial" panose="020B0604020202020204" pitchFamily="34" charset="0"/>
                <a:cs typeface="Arial" panose="020B0604020202020204" pitchFamily="34" charset="0"/>
              </a:rPr>
            </a:br>
            <a:r>
              <a:rPr lang="kk-KZ" sz="2000" b="1" dirty="0">
                <a:solidFill>
                  <a:schemeClr val="bg1"/>
                </a:solidFill>
                <a:latin typeface="Arial" panose="020B0604020202020204" pitchFamily="34" charset="0"/>
                <a:cs typeface="Arial" panose="020B0604020202020204" pitchFamily="34" charset="0"/>
              </a:rPr>
              <a:t>«ҚАЗАҚ ТІЛІ» ОҚУ ПӘНІ БОЙЫНША РУБРИКА </a:t>
            </a:r>
            <a:r>
              <a:rPr lang="kk-KZ" dirty="0"/>
              <a:t/>
            </a:r>
            <a:br>
              <a:rPr lang="kk-KZ" dirty="0"/>
            </a:br>
            <a:r>
              <a:rPr lang="kk-KZ" sz="2000" dirty="0">
                <a:solidFill>
                  <a:schemeClr val="bg1"/>
                </a:solidFill>
                <a:latin typeface="Calibri" panose="020F0502020204030204"/>
                <a:ea typeface="+mn-ea"/>
                <a:cs typeface="+mn-cs"/>
              </a:rPr>
              <a:t/>
            </a:r>
            <a:br>
              <a:rPr lang="kk-KZ" sz="2000" dirty="0">
                <a:solidFill>
                  <a:schemeClr val="bg1"/>
                </a:solidFill>
                <a:latin typeface="Calibri" panose="020F0502020204030204"/>
                <a:ea typeface="+mn-ea"/>
                <a:cs typeface="+mn-cs"/>
              </a:rPr>
            </a:br>
            <a:endParaRPr lang="kk-KZ" sz="2000" dirty="0">
              <a:solidFill>
                <a:schemeClr val="bg1"/>
              </a:solidFill>
            </a:endParaRPr>
          </a:p>
        </p:txBody>
      </p:sp>
      <p:sp>
        <p:nvSpPr>
          <p:cNvPr id="8" name="Тікбұрыш 7">
            <a:extLst>
              <a:ext uri="{FF2B5EF4-FFF2-40B4-BE49-F238E27FC236}">
                <a16:creationId xmlns="" xmlns:a16="http://schemas.microsoft.com/office/drawing/2014/main" id="{3A262288-3C33-4E19-91E9-F3A12B7BE38B}"/>
              </a:ext>
            </a:extLst>
          </p:cNvPr>
          <p:cNvSpPr/>
          <p:nvPr/>
        </p:nvSpPr>
        <p:spPr>
          <a:xfrm>
            <a:off x="6263014" y="689125"/>
            <a:ext cx="5063501" cy="375552"/>
          </a:xfrm>
          <a:prstGeom prst="rect">
            <a:avLst/>
          </a:prstGeom>
        </p:spPr>
        <p:txBody>
          <a:bodyPr wrap="square">
            <a:spAutoFit/>
          </a:bodyPr>
          <a:lstStyle/>
          <a:p>
            <a:pPr marL="457200" algn="just">
              <a:lnSpc>
                <a:spcPct val="107000"/>
              </a:lnSpc>
              <a:spcAft>
                <a:spcPts val="800"/>
              </a:spcAft>
            </a:pPr>
            <a:r>
              <a:rPr lang="kk-KZ" b="1" spc="10" dirty="0">
                <a:latin typeface="Calibri" panose="020F0502020204030204" pitchFamily="34" charset="0"/>
                <a:ea typeface="Calibri" panose="020F0502020204030204" pitchFamily="34" charset="0"/>
                <a:cs typeface="Times New Roman" panose="02020603050405020304" pitchFamily="18" charset="0"/>
              </a:rPr>
              <a:t>Қазақ тілінде оқытатын сыныптар   үшін</a:t>
            </a:r>
            <a:endParaRPr lang="kk-KZ" sz="14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0" name="Кесте 9">
            <a:extLst>
              <a:ext uri="{FF2B5EF4-FFF2-40B4-BE49-F238E27FC236}">
                <a16:creationId xmlns="" xmlns:a16="http://schemas.microsoft.com/office/drawing/2014/main" id="{E522A76F-8CCD-41E7-B1B4-13BD71D5FBFF}"/>
              </a:ext>
            </a:extLst>
          </p:cNvPr>
          <p:cNvGraphicFramePr>
            <a:graphicFrameLocks noGrp="1"/>
          </p:cNvGraphicFramePr>
          <p:nvPr>
            <p:extLst>
              <p:ext uri="{D42A27DB-BD31-4B8C-83A1-F6EECF244321}">
                <p14:modId xmlns:p14="http://schemas.microsoft.com/office/powerpoint/2010/main" val="1766321792"/>
              </p:ext>
            </p:extLst>
          </p:nvPr>
        </p:nvGraphicFramePr>
        <p:xfrm>
          <a:off x="231354" y="1440180"/>
          <a:ext cx="11611777" cy="4949604"/>
        </p:xfrm>
        <a:graphic>
          <a:graphicData uri="http://schemas.openxmlformats.org/drawingml/2006/table">
            <a:tbl>
              <a:tblPr firstRow="1" firstCol="1" bandRow="1">
                <a:tableStyleId>{5C22544A-7EE6-4342-B048-85BDC9FD1C3A}</a:tableStyleId>
              </a:tblPr>
              <a:tblGrid>
                <a:gridCol w="1277957">
                  <a:extLst>
                    <a:ext uri="{9D8B030D-6E8A-4147-A177-3AD203B41FA5}">
                      <a16:colId xmlns="" xmlns:a16="http://schemas.microsoft.com/office/drawing/2014/main" val="2023789961"/>
                    </a:ext>
                  </a:extLst>
                </a:gridCol>
                <a:gridCol w="3128790">
                  <a:extLst>
                    <a:ext uri="{9D8B030D-6E8A-4147-A177-3AD203B41FA5}">
                      <a16:colId xmlns="" xmlns:a16="http://schemas.microsoft.com/office/drawing/2014/main" val="2321351271"/>
                    </a:ext>
                  </a:extLst>
                </a:gridCol>
                <a:gridCol w="3481330">
                  <a:extLst>
                    <a:ext uri="{9D8B030D-6E8A-4147-A177-3AD203B41FA5}">
                      <a16:colId xmlns="" xmlns:a16="http://schemas.microsoft.com/office/drawing/2014/main" val="3641418242"/>
                    </a:ext>
                  </a:extLst>
                </a:gridCol>
                <a:gridCol w="3723700">
                  <a:extLst>
                    <a:ext uri="{9D8B030D-6E8A-4147-A177-3AD203B41FA5}">
                      <a16:colId xmlns="" xmlns:a16="http://schemas.microsoft.com/office/drawing/2014/main" val="3243310799"/>
                    </a:ext>
                  </a:extLst>
                </a:gridCol>
              </a:tblGrid>
              <a:tr h="517901">
                <a:tc>
                  <a:txBody>
                    <a:bodyPr/>
                    <a:lstStyle/>
                    <a:p>
                      <a:pPr algn="ctr" fontAlgn="base">
                        <a:lnSpc>
                          <a:spcPct val="100000"/>
                        </a:lnSpc>
                        <a:spcAft>
                          <a:spcPts val="0"/>
                        </a:spcAft>
                      </a:pPr>
                      <a:r>
                        <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Дағды</a:t>
                      </a: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457200" algn="just">
                        <a:lnSpc>
                          <a:spcPct val="107000"/>
                        </a:lnSpc>
                        <a:spcAft>
                          <a:spcPts val="0"/>
                        </a:spcAft>
                      </a:pPr>
                      <a:r>
                        <a:rPr lang="kk-KZ"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Төмен көрсеткіш 1-2 балл</a:t>
                      </a:r>
                      <a:endParaRPr lang="kk-KZ"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457200" algn="just">
                        <a:lnSpc>
                          <a:spcPct val="107000"/>
                        </a:lnSpc>
                        <a:spcAft>
                          <a:spcPts val="0"/>
                        </a:spcAft>
                      </a:pPr>
                      <a:r>
                        <a:rPr lang="kk-KZ" sz="14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Орташа көрсеткіш 3-4 балл</a:t>
                      </a:r>
                      <a:endParaRPr lang="kk-KZ"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457200" algn="just">
                        <a:lnSpc>
                          <a:spcPct val="107000"/>
                        </a:lnSpc>
                        <a:spcAft>
                          <a:spcPts val="0"/>
                        </a:spcAft>
                      </a:pPr>
                      <a:r>
                        <a:rPr lang="kk-KZ"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Жоғары көрсеткіш 5 балл</a:t>
                      </a:r>
                      <a:endParaRPr lang="kk-KZ"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577643327"/>
                  </a:ext>
                </a:extLst>
              </a:tr>
              <a:tr h="1080582">
                <a:tc>
                  <a:txBody>
                    <a:bodyPr/>
                    <a:lstStyle/>
                    <a:p>
                      <a:pPr marL="71755" marR="71755" algn="ctr">
                        <a:lnSpc>
                          <a:spcPct val="107000"/>
                        </a:lnSpc>
                        <a:spcAft>
                          <a:spcPts val="0"/>
                        </a:spcAft>
                      </a:pPr>
                      <a:r>
                        <a:rPr lang="kk-KZ" sz="14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Оқылым</a:t>
                      </a:r>
                      <a:endParaRPr lang="kk-KZ"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indent="0" algn="just">
                        <a:lnSpc>
                          <a:spcPct val="107000"/>
                        </a:lnSpc>
                        <a:spcAft>
                          <a:spcPts val="0"/>
                        </a:spcAft>
                      </a:pPr>
                      <a:r>
                        <a:rPr lang="kk-KZ" sz="1400" dirty="0">
                          <a:effectLst/>
                          <a:latin typeface="Arial" panose="020B0604020202020204" pitchFamily="34" charset="0"/>
                          <a:ea typeface="Times New Roman" panose="02020603050405020304" pitchFamily="18" charset="0"/>
                          <a:cs typeface="Arial" panose="020B0604020202020204" pitchFamily="34" charset="0"/>
                        </a:rPr>
                        <a:t>Жалпы мазмұнын түсіну үшін оқиды, бірақ мәтіндегі нақты ақпаратты таба алмайды</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just">
                        <a:lnSpc>
                          <a:spcPct val="107000"/>
                        </a:lnSpc>
                        <a:spcAft>
                          <a:spcPts val="0"/>
                        </a:spcAft>
                      </a:pPr>
                      <a:r>
                        <a:rPr lang="kk-KZ" sz="1400" dirty="0">
                          <a:effectLst/>
                          <a:latin typeface="Arial" panose="020B0604020202020204" pitchFamily="34" charset="0"/>
                          <a:ea typeface="Times New Roman" panose="02020603050405020304" pitchFamily="18" charset="0"/>
                          <a:cs typeface="Arial" panose="020B0604020202020204" pitchFamily="34" charset="0"/>
                        </a:rPr>
                        <a:t>Жалпы мазмұнын түсініп оқиды, нақты ақпаратты жартылай табады</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2075" indent="0" algn="just">
                        <a:lnSpc>
                          <a:spcPct val="107000"/>
                        </a:lnSpc>
                        <a:spcAft>
                          <a:spcPts val="0"/>
                        </a:spcAft>
                      </a:pPr>
                      <a:r>
                        <a:rPr lang="kk-KZ" sz="1400" dirty="0">
                          <a:effectLst/>
                          <a:latin typeface="Arial" panose="020B0604020202020204" pitchFamily="34" charset="0"/>
                          <a:ea typeface="Times New Roman" panose="02020603050405020304" pitchFamily="18" charset="0"/>
                          <a:cs typeface="Arial" panose="020B0604020202020204" pitchFamily="34" charset="0"/>
                        </a:rPr>
                        <a:t>Жалпы мазмұнын түсініп оқиды, нақты ақпаратты табады</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3709222881"/>
                  </a:ext>
                </a:extLst>
              </a:tr>
              <a:tr h="1823159">
                <a:tc>
                  <a:txBody>
                    <a:bodyPr/>
                    <a:lstStyle/>
                    <a:p>
                      <a:pPr marL="71755" marR="71755" algn="ctr">
                        <a:lnSpc>
                          <a:spcPct val="107000"/>
                        </a:lnSpc>
                        <a:spcAft>
                          <a:spcPts val="0"/>
                        </a:spcAft>
                      </a:pPr>
                      <a:r>
                        <a:rPr lang="kk-KZ" sz="14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Жазылым</a:t>
                      </a:r>
                      <a:endParaRPr lang="kk-KZ"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indent="0" algn="just">
                        <a:lnSpc>
                          <a:spcPct val="107000"/>
                        </a:lnSpc>
                        <a:spcAft>
                          <a:spcPts val="0"/>
                        </a:spcAft>
                      </a:pPr>
                      <a:r>
                        <a:rPr lang="kk-KZ" sz="1400" dirty="0">
                          <a:effectLst/>
                          <a:latin typeface="Arial" panose="020B0604020202020204" pitchFamily="34" charset="0"/>
                          <a:ea typeface="Times New Roman" panose="02020603050405020304" pitchFamily="18" charset="0"/>
                          <a:cs typeface="Arial" panose="020B0604020202020204" pitchFamily="34" charset="0"/>
                        </a:rPr>
                        <a:t>Эссенің кіріспе, негізгі, қорытынды бөлімдерін сақтап жазуда шатастырады, өзіне таныс </a:t>
                      </a:r>
                      <a:r>
                        <a:rPr lang="kk-KZ" sz="1400" dirty="0">
                          <a:effectLst/>
                          <a:latin typeface="Arial" panose="020B0604020202020204" pitchFamily="34" charset="0"/>
                          <a:ea typeface="Calibri" panose="020F0502020204030204" pitchFamily="34" charset="0"/>
                          <a:cs typeface="Arial" panose="020B0604020202020204" pitchFamily="34" charset="0"/>
                        </a:rPr>
                        <a:t>адамды, белгілі бір мекен мен оқиғаны сипаттап не суреттеп </a:t>
                      </a:r>
                      <a:r>
                        <a:rPr lang="kk-KZ" sz="1400" dirty="0">
                          <a:effectLst/>
                          <a:latin typeface="Arial" panose="020B0604020202020204" pitchFamily="34" charset="0"/>
                          <a:ea typeface="Times New Roman" panose="02020603050405020304" pitchFamily="18" charset="0"/>
                          <a:cs typeface="Arial" panose="020B0604020202020204" pitchFamily="34" charset="0"/>
                        </a:rPr>
                        <a:t>жазуда тақырыптан ауытқиды</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Эссенің кіріспе, негізгі, қорытынды бөлімдерін сақтайды, өзіне таныс адамды, белгілі бір мекен мен оқиғаны сипаттап не суреттеп жазуда тақырыпқа қатысты мәлімет толық емес немесе жартылай қарастырылады</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2075" indent="0" algn="just">
                        <a:lnSpc>
                          <a:spcPct val="107000"/>
                        </a:lnSpc>
                        <a:spcAft>
                          <a:spcPts val="0"/>
                        </a:spcAft>
                      </a:pPr>
                      <a:r>
                        <a:rPr lang="kk-KZ" sz="1400" dirty="0">
                          <a:effectLst/>
                          <a:latin typeface="Arial" panose="020B0604020202020204" pitchFamily="34" charset="0"/>
                          <a:ea typeface="Times New Roman" panose="02020603050405020304" pitchFamily="18" charset="0"/>
                          <a:cs typeface="Arial" panose="020B0604020202020204" pitchFamily="34" charset="0"/>
                        </a:rPr>
                        <a:t>Эссенің кіріспе, негізгі, қорытынды бөлімдерін толық сақтайды, өзіне таныс </a:t>
                      </a:r>
                      <a:r>
                        <a:rPr lang="kk-KZ" sz="1400" dirty="0">
                          <a:effectLst/>
                          <a:latin typeface="Arial" panose="020B0604020202020204" pitchFamily="34" charset="0"/>
                          <a:ea typeface="Calibri" panose="020F0502020204030204" pitchFamily="34" charset="0"/>
                          <a:cs typeface="Arial" panose="020B0604020202020204" pitchFamily="34" charset="0"/>
                        </a:rPr>
                        <a:t>адамды, белгілі бір мекен мен оқиғаны сипаттап не суреттеп </a:t>
                      </a:r>
                      <a:r>
                        <a:rPr lang="kk-KZ" sz="1400" dirty="0">
                          <a:effectLst/>
                          <a:latin typeface="Arial" panose="020B0604020202020204" pitchFamily="34" charset="0"/>
                          <a:ea typeface="Times New Roman" panose="02020603050405020304" pitchFamily="18" charset="0"/>
                          <a:cs typeface="Arial" panose="020B0604020202020204" pitchFamily="34" charset="0"/>
                        </a:rPr>
                        <a:t>жазады</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606322429"/>
                  </a:ext>
                </a:extLst>
              </a:tr>
              <a:tr h="1527962">
                <a:tc>
                  <a:txBody>
                    <a:bodyPr/>
                    <a:lstStyle/>
                    <a:p>
                      <a:pPr marL="71755" marR="71755" algn="ctr">
                        <a:lnSpc>
                          <a:spcPct val="107000"/>
                        </a:lnSpc>
                        <a:spcAft>
                          <a:spcPts val="0"/>
                        </a:spcAft>
                      </a:pPr>
                      <a:r>
                        <a:rPr lang="kk-KZ" sz="14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Әдеби тіл нормалары</a:t>
                      </a:r>
                      <a:endParaRPr lang="kk-KZ"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Сөйлемді дұрыс құрмайды, орфографиялық, </a:t>
                      </a:r>
                      <a:r>
                        <a:rPr lang="kk-KZ" sz="1400" dirty="0" err="1">
                          <a:effectLst/>
                          <a:latin typeface="Arial" panose="020B0604020202020204" pitchFamily="34" charset="0"/>
                          <a:ea typeface="Calibri" panose="020F0502020204030204" pitchFamily="34" charset="0"/>
                          <a:cs typeface="Arial" panose="020B0604020202020204" pitchFamily="34" charset="0"/>
                        </a:rPr>
                        <a:t>пунктуациялық</a:t>
                      </a:r>
                      <a:r>
                        <a:rPr lang="kk-KZ" sz="1400" dirty="0">
                          <a:effectLst/>
                          <a:latin typeface="Arial" panose="020B0604020202020204" pitchFamily="34" charset="0"/>
                          <a:ea typeface="Calibri" panose="020F0502020204030204" pitchFamily="34" charset="0"/>
                          <a:cs typeface="Arial" panose="020B0604020202020204" pitchFamily="34" charset="0"/>
                        </a:rPr>
                        <a:t>, стильдік қателер (8-10) жібереді</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Сөйлем құрылысы дұрыс болғанымен, орфографиялық, </a:t>
                      </a:r>
                      <a:r>
                        <a:rPr lang="kk-KZ" sz="1400" dirty="0" err="1">
                          <a:effectLst/>
                          <a:latin typeface="Arial" panose="020B0604020202020204" pitchFamily="34" charset="0"/>
                          <a:ea typeface="Calibri" panose="020F0502020204030204" pitchFamily="34" charset="0"/>
                          <a:cs typeface="Arial" panose="020B0604020202020204" pitchFamily="34" charset="0"/>
                        </a:rPr>
                        <a:t>пунктуациялық</a:t>
                      </a:r>
                      <a:r>
                        <a:rPr lang="kk-KZ" sz="1400" dirty="0">
                          <a:effectLst/>
                          <a:latin typeface="Arial" panose="020B0604020202020204" pitchFamily="34" charset="0"/>
                          <a:ea typeface="Calibri" panose="020F0502020204030204" pitchFamily="34" charset="0"/>
                          <a:cs typeface="Arial" panose="020B0604020202020204" pitchFamily="34" charset="0"/>
                        </a:rPr>
                        <a:t>, стильдік қателер (5-7) жібереді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Сөйлемдер логика-грамматикалық жағынан дұрыс құрылады, орфографиялық, </a:t>
                      </a:r>
                      <a:r>
                        <a:rPr lang="kk-KZ" sz="1400" dirty="0" err="1">
                          <a:effectLst/>
                          <a:latin typeface="Arial" panose="020B0604020202020204" pitchFamily="34" charset="0"/>
                          <a:ea typeface="Calibri" panose="020F0502020204030204" pitchFamily="34" charset="0"/>
                          <a:cs typeface="Arial" panose="020B0604020202020204" pitchFamily="34" charset="0"/>
                        </a:rPr>
                        <a:t>пунктуациялық</a:t>
                      </a:r>
                      <a:r>
                        <a:rPr lang="kk-KZ" sz="1400" dirty="0">
                          <a:effectLst/>
                          <a:latin typeface="Arial" panose="020B0604020202020204" pitchFamily="34" charset="0"/>
                          <a:ea typeface="Calibri" panose="020F0502020204030204" pitchFamily="34" charset="0"/>
                          <a:cs typeface="Arial" panose="020B0604020202020204" pitchFamily="34" charset="0"/>
                        </a:rPr>
                        <a:t>, стильдік 1 қате жібереді</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335938191"/>
                  </a:ext>
                </a:extLst>
              </a:tr>
            </a:tbl>
          </a:graphicData>
        </a:graphic>
      </p:graphicFrame>
    </p:spTree>
    <p:extLst>
      <p:ext uri="{BB962C8B-B14F-4D97-AF65-F5344CB8AC3E}">
        <p14:creationId xmlns:p14="http://schemas.microsoft.com/office/powerpoint/2010/main" val="42303850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 xmlns:a16="http://schemas.microsoft.com/office/drawing/2014/main" id="{06A046B7-B66F-481D-9B81-F91F62F1B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26897" cy="58523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0" y="32273"/>
            <a:ext cx="12020773" cy="624579"/>
          </a:xfrm>
        </p:spPr>
        <p:txBody>
          <a:bodyPr>
            <a:normAutofit fontScale="90000"/>
          </a:bodyPr>
          <a:lstStyle/>
          <a:p>
            <a:pPr marL="228600" lvl="0" indent="-228600" algn="ctr">
              <a:spcBef>
                <a:spcPts val="1000"/>
              </a:spcBef>
            </a:pPr>
            <a:r>
              <a:rPr lang="kk-KZ" sz="2000" b="1" dirty="0">
                <a:solidFill>
                  <a:schemeClr val="bg1"/>
                </a:solidFill>
                <a:latin typeface="Calibri" panose="020F0502020204030204" pitchFamily="34" charset="0"/>
                <a:ea typeface="+mn-ea"/>
                <a:cs typeface="Times New Roman" panose="02020603050405020304" pitchFamily="18" charset="0"/>
              </a:rPr>
              <a:t>ЕМТИХАН МАЗМҰНЫ</a:t>
            </a:r>
            <a:r>
              <a:rPr lang="kk-KZ" sz="2000" dirty="0">
                <a:solidFill>
                  <a:schemeClr val="bg1"/>
                </a:solidFill>
                <a:latin typeface="Calibri" panose="020F0502020204030204"/>
                <a:ea typeface="+mn-ea"/>
                <a:cs typeface="+mn-cs"/>
              </a:rPr>
              <a:t/>
            </a:r>
            <a:br>
              <a:rPr lang="kk-KZ" sz="2000" dirty="0">
                <a:solidFill>
                  <a:schemeClr val="bg1"/>
                </a:solidFill>
                <a:latin typeface="Calibri" panose="020F0502020204030204"/>
                <a:ea typeface="+mn-ea"/>
                <a:cs typeface="+mn-cs"/>
              </a:rPr>
            </a:br>
            <a:endParaRPr lang="kk-KZ" sz="2000" dirty="0">
              <a:solidFill>
                <a:schemeClr val="bg1"/>
              </a:solidFill>
            </a:endParaRPr>
          </a:p>
        </p:txBody>
      </p:sp>
      <p:sp>
        <p:nvSpPr>
          <p:cNvPr id="8" name="Тікбұрыш 7">
            <a:extLst>
              <a:ext uri="{FF2B5EF4-FFF2-40B4-BE49-F238E27FC236}">
                <a16:creationId xmlns="" xmlns:a16="http://schemas.microsoft.com/office/drawing/2014/main" id="{3A262288-3C33-4E19-91E9-F3A12B7BE38B}"/>
              </a:ext>
            </a:extLst>
          </p:cNvPr>
          <p:cNvSpPr/>
          <p:nvPr/>
        </p:nvSpPr>
        <p:spPr>
          <a:xfrm>
            <a:off x="6372006" y="501349"/>
            <a:ext cx="5063501" cy="375552"/>
          </a:xfrm>
          <a:prstGeom prst="rect">
            <a:avLst/>
          </a:prstGeom>
        </p:spPr>
        <p:txBody>
          <a:bodyPr wrap="square">
            <a:spAutoFit/>
          </a:bodyPr>
          <a:lstStyle/>
          <a:p>
            <a:pPr marL="457200" algn="just">
              <a:lnSpc>
                <a:spcPct val="107000"/>
              </a:lnSpc>
              <a:spcAft>
                <a:spcPts val="800"/>
              </a:spcAft>
            </a:pPr>
            <a:r>
              <a:rPr lang="kk-KZ" b="1" spc="10" dirty="0">
                <a:latin typeface="Calibri" panose="020F0502020204030204" pitchFamily="34" charset="0"/>
                <a:ea typeface="Calibri" panose="020F0502020204030204" pitchFamily="34" charset="0"/>
                <a:cs typeface="Times New Roman" panose="02020603050405020304" pitchFamily="18" charset="0"/>
              </a:rPr>
              <a:t>«Қазақ тілі мен әдебиеті» пәні бойынша:</a:t>
            </a:r>
            <a:endParaRPr lang="kk-KZ" sz="14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0" name="Кесте 9">
            <a:extLst>
              <a:ext uri="{FF2B5EF4-FFF2-40B4-BE49-F238E27FC236}">
                <a16:creationId xmlns="" xmlns:a16="http://schemas.microsoft.com/office/drawing/2014/main" id="{E522A76F-8CCD-41E7-B1B4-13BD71D5FBFF}"/>
              </a:ext>
            </a:extLst>
          </p:cNvPr>
          <p:cNvGraphicFramePr>
            <a:graphicFrameLocks noGrp="1"/>
          </p:cNvGraphicFramePr>
          <p:nvPr>
            <p:extLst>
              <p:ext uri="{D42A27DB-BD31-4B8C-83A1-F6EECF244321}">
                <p14:modId xmlns:p14="http://schemas.microsoft.com/office/powerpoint/2010/main" val="283425389"/>
              </p:ext>
            </p:extLst>
          </p:nvPr>
        </p:nvGraphicFramePr>
        <p:xfrm>
          <a:off x="493923" y="876901"/>
          <a:ext cx="11204153" cy="5973071"/>
        </p:xfrm>
        <a:graphic>
          <a:graphicData uri="http://schemas.openxmlformats.org/drawingml/2006/table">
            <a:tbl>
              <a:tblPr firstRow="1" firstCol="1" bandRow="1">
                <a:tableStyleId>{5C22544A-7EE6-4342-B048-85BDC9FD1C3A}</a:tableStyleId>
              </a:tblPr>
              <a:tblGrid>
                <a:gridCol w="1115518">
                  <a:extLst>
                    <a:ext uri="{9D8B030D-6E8A-4147-A177-3AD203B41FA5}">
                      <a16:colId xmlns="" xmlns:a16="http://schemas.microsoft.com/office/drawing/2014/main" val="2023789961"/>
                    </a:ext>
                  </a:extLst>
                </a:gridCol>
                <a:gridCol w="2145475">
                  <a:extLst>
                    <a:ext uri="{9D8B030D-6E8A-4147-A177-3AD203B41FA5}">
                      <a16:colId xmlns="" xmlns:a16="http://schemas.microsoft.com/office/drawing/2014/main" val="2321351271"/>
                    </a:ext>
                  </a:extLst>
                </a:gridCol>
                <a:gridCol w="2071171">
                  <a:extLst>
                    <a:ext uri="{9D8B030D-6E8A-4147-A177-3AD203B41FA5}">
                      <a16:colId xmlns="" xmlns:a16="http://schemas.microsoft.com/office/drawing/2014/main" val="3641418242"/>
                    </a:ext>
                  </a:extLst>
                </a:gridCol>
                <a:gridCol w="1938969">
                  <a:extLst>
                    <a:ext uri="{9D8B030D-6E8A-4147-A177-3AD203B41FA5}">
                      <a16:colId xmlns="" xmlns:a16="http://schemas.microsoft.com/office/drawing/2014/main" val="3243310799"/>
                    </a:ext>
                  </a:extLst>
                </a:gridCol>
                <a:gridCol w="2071171">
                  <a:extLst>
                    <a:ext uri="{9D8B030D-6E8A-4147-A177-3AD203B41FA5}">
                      <a16:colId xmlns="" xmlns:a16="http://schemas.microsoft.com/office/drawing/2014/main" val="2036251041"/>
                    </a:ext>
                  </a:extLst>
                </a:gridCol>
                <a:gridCol w="1861849">
                  <a:extLst>
                    <a:ext uri="{9D8B030D-6E8A-4147-A177-3AD203B41FA5}">
                      <a16:colId xmlns="" xmlns:a16="http://schemas.microsoft.com/office/drawing/2014/main" val="481639520"/>
                    </a:ext>
                  </a:extLst>
                </a:gridCol>
              </a:tblGrid>
              <a:tr h="543234">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Бөлімше</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5-сынып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6-сынып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7-сынып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8-сынып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10-сынып ҚГБ, ЖМБ</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577643327"/>
                  </a:ext>
                </a:extLst>
              </a:tr>
              <a:tr h="85276">
                <a:tc gridSpan="6">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kumimoji="0" lang="kk-KZ" altLang="kk-KZ" sz="14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1) </a:t>
                      </a:r>
                      <a:r>
                        <a:rPr kumimoji="0" lang="kk-KZ" altLang="kk-KZ" sz="1400" b="1" i="0" u="none" strike="noStrike" cap="none" normalizeH="0" baseline="0" dirty="0" err="1">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тыңдалым</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fontAlgn="base">
                        <a:lnSpc>
                          <a:spcPct val="100000"/>
                        </a:lnSpc>
                        <a:spcAft>
                          <a:spcPts val="0"/>
                        </a:spcAft>
                      </a:pP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fontAlgn="base">
                        <a:lnSpc>
                          <a:spcPct val="100000"/>
                        </a:lnSpc>
                        <a:spcAft>
                          <a:spcPts val="0"/>
                        </a:spcAft>
                      </a:pP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fontAlgn="base">
                        <a:lnSpc>
                          <a:spcPct val="100000"/>
                        </a:lnSpc>
                        <a:spcAft>
                          <a:spcPts val="0"/>
                        </a:spcAft>
                      </a:pPr>
                      <a:endParaRPr lang="kk-KZ"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fontAlgn="base">
                        <a:lnSpc>
                          <a:spcPct val="100000"/>
                        </a:lnSpc>
                        <a:spcAft>
                          <a:spcPts val="0"/>
                        </a:spcAft>
                      </a:pPr>
                      <a:endParaRPr lang="kk-KZ"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fontAlgn="base">
                        <a:lnSpc>
                          <a:spcPct val="100000"/>
                        </a:lnSpc>
                        <a:spcAft>
                          <a:spcPts val="0"/>
                        </a:spcAft>
                      </a:pPr>
                      <a:endParaRPr lang="kk-KZ"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3336407137"/>
                  </a:ext>
                </a:extLst>
              </a:tr>
              <a:tr h="1807151">
                <a:tc>
                  <a:txBody>
                    <a:bodyPr/>
                    <a:lstStyle/>
                    <a:p>
                      <a:pPr algn="just" fontAlgn="base">
                        <a:lnSpc>
                          <a:spcPct val="100000"/>
                        </a:lnSpc>
                        <a:spcAft>
                          <a:spcPts val="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6. </a:t>
                      </a:r>
                      <a:r>
                        <a:rPr lang="kk-KZ" sz="1400" spc="1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Тыңдалым</a:t>
                      </a: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
                      </a:r>
                      <a:b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b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материал</a:t>
                      </a:r>
                    </a:p>
                    <a:p>
                      <a:pPr algn="just" fontAlgn="base">
                        <a:lnSpc>
                          <a:spcPct val="100000"/>
                        </a:lnSpc>
                        <a:spcAft>
                          <a:spcPts val="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дары бойынша жауап беру</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defTabSz="711200" fontAlgn="base">
                        <a:lnSpc>
                          <a:spcPct val="100000"/>
                        </a:lnSpc>
                        <a:spcAft>
                          <a:spcPts val="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5.1.6.1 </a:t>
                      </a:r>
                      <a:r>
                        <a:rPr lang="kk-KZ" sz="1400" spc="1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тыңдалым</a:t>
                      </a: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 материалдарының мазмұны негізінде сұрақтарға жауап беру</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ase">
                        <a:lnSpc>
                          <a:spcPct val="100000"/>
                        </a:lnSpc>
                        <a:spcAft>
                          <a:spcPts val="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6.1.6.1 </a:t>
                      </a:r>
                      <a:r>
                        <a:rPr lang="kk-KZ" sz="1400" spc="1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тыңдалым</a:t>
                      </a: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 материалдарының мазмұны негізінде шынайы өмірмен байланыстырып жауап беру</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ase">
                        <a:lnSpc>
                          <a:spcPct val="100000"/>
                        </a:lnSpc>
                        <a:spcAft>
                          <a:spcPts val="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7.1.6.1 </a:t>
                      </a:r>
                      <a:r>
                        <a:rPr lang="kk-KZ" sz="1400" spc="1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тыңдалым</a:t>
                      </a: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 материалдарының мазмұны негізінде өз пікірін өзгелердің пікірімен салыстыра отырып жауап беру</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ase">
                        <a:lnSpc>
                          <a:spcPct val="100000"/>
                        </a:lnSpc>
                        <a:spcAft>
                          <a:spcPts val="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8.1.6.1 </a:t>
                      </a:r>
                      <a:r>
                        <a:rPr lang="kk-KZ" sz="1400" spc="1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тыңдалым</a:t>
                      </a: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 материалдарының мазмұны негізінде деректерді келтіре отырып, дәлелді жауап беру</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ase">
                        <a:lnSpc>
                          <a:spcPct val="100000"/>
                        </a:lnSpc>
                        <a:spcAft>
                          <a:spcPts val="0"/>
                        </a:spcAft>
                      </a:pPr>
                      <a:r>
                        <a:rPr lang="kk-KZ" sz="1400" dirty="0">
                          <a:effectLst/>
                          <a:latin typeface="Arial" panose="020B0604020202020204" pitchFamily="34" charset="0"/>
                          <a:ea typeface="Calibri" panose="020F0502020204030204" pitchFamily="34" charset="0"/>
                          <a:cs typeface="Arial" panose="020B0604020202020204" pitchFamily="34" charset="0"/>
                        </a:rPr>
                        <a:t>10.1.6.1 көтерілген мәселе бойынша әртүрлі дереккөздерден алынған мәтіндерді тыңдау және салыстыру, өз көзқарасын аргументтер негізінде дәлелдеу</a:t>
                      </a: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3709222881"/>
                  </a:ext>
                </a:extLst>
              </a:tr>
              <a:tr h="317543">
                <a:tc gridSpan="6">
                  <a:txBody>
                    <a:bodyPr/>
                    <a:lstStyle/>
                    <a:p>
                      <a:pPr algn="ctr" fontAlgn="base">
                        <a:lnSpc>
                          <a:spcPct val="100000"/>
                        </a:lnSpc>
                        <a:spcAft>
                          <a:spcPts val="0"/>
                        </a:spcAft>
                      </a:pPr>
                      <a:r>
                        <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2) </a:t>
                      </a:r>
                      <a:r>
                        <a:rPr lang="kk-KZ" sz="14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айтылым</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just" fontAlgn="base">
                        <a:lnSpc>
                          <a:spcPct val="100000"/>
                        </a:lnSpc>
                        <a:spcAft>
                          <a:spcPts val="0"/>
                        </a:spcAft>
                      </a:pP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fontAlgn="base">
                        <a:lnSpc>
                          <a:spcPct val="100000"/>
                        </a:lnSpc>
                        <a:spcAft>
                          <a:spcPts val="0"/>
                        </a:spcAft>
                      </a:pP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fontAlgn="base">
                        <a:lnSpc>
                          <a:spcPct val="100000"/>
                        </a:lnSpc>
                        <a:spcAft>
                          <a:spcPts val="0"/>
                        </a:spcAft>
                      </a:pP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fontAlgn="base">
                        <a:lnSpc>
                          <a:spcPct val="100000"/>
                        </a:lnSpc>
                        <a:spcAft>
                          <a:spcPts val="0"/>
                        </a:spcAft>
                      </a:pP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just" fontAlgn="base">
                        <a:lnSpc>
                          <a:spcPct val="100000"/>
                        </a:lnSpc>
                        <a:spcAft>
                          <a:spcPts val="0"/>
                        </a:spcAft>
                      </a:pP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606322429"/>
                  </a:ext>
                </a:extLst>
              </a:tr>
              <a:tr h="1665971">
                <a:tc>
                  <a:txBody>
                    <a:bodyPr/>
                    <a:lstStyle/>
                    <a:p>
                      <a:pPr algn="just" fontAlgn="base">
                        <a:lnSpc>
                          <a:spcPct val="107000"/>
                        </a:lnSpc>
                        <a:spcAft>
                          <a:spcPts val="800"/>
                        </a:spcAft>
                      </a:pPr>
                      <a:r>
                        <a:rPr lang="kk-KZ"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t>5. Сенімді және еркін жауап беру</a:t>
                      </a:r>
                      <a:endParaRPr lang="kk-KZ" sz="140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defTabSz="182563" fontAlgn="base">
                        <a:lnSpc>
                          <a:spcPct val="107000"/>
                        </a:lnSpc>
                        <a:spcAft>
                          <a:spcPts val="800"/>
                        </a:spcAft>
                        <a:tabLst>
                          <a:tab pos="1257300" algn="l"/>
                        </a:tabLs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5.2.5.1</a:t>
                      </a:r>
                      <a:b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b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берілген сұрақты дұрыс түсініп, лайықты жауап беру, шағын диалогке қатысу</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ase">
                        <a:lnSpc>
                          <a:spcPct val="107000"/>
                        </a:lnSpc>
                        <a:spcAft>
                          <a:spcPts val="800"/>
                        </a:spcAft>
                      </a:pPr>
                      <a:r>
                        <a:rPr lang="kk-KZ"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t>6.2.5.1 коммуникативтік жағдаят бойынша диалогке қатысушылар өзара түсінісіп, ойларын толықтырып отыру</a:t>
                      </a:r>
                      <a:endParaRPr lang="kk-KZ" sz="140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ase">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7.2.5.1</a:t>
                      </a:r>
                      <a:b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b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диалогке қатысушылар коммуникативтік жағдаяттың талаптарына сай «сөйлеуші →тыңдаушы» позицияларын еркін ауыстыру</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ase">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8.2.5.1 </a:t>
                      </a:r>
                    </a:p>
                    <a:p>
                      <a:pPr algn="just" fontAlgn="base">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пікірталасқа қатысушылар берілген тақырып бойынша өз пікірлерін сенімді дәлелдеу және қойылған сұрақтарға еркін жауап беру</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ase">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10.2.1.1 </a:t>
                      </a:r>
                    </a:p>
                    <a:p>
                      <a:pPr algn="just" fontAlgn="base">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ғылыми-көпшілік және публицистикалық стильдегі мәтіндерден күрделі сөздердің жасалу жолын анықтау, ауызша мәтін құрауда орынды қолдану</a:t>
                      </a: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335938191"/>
                  </a:ext>
                </a:extLst>
              </a:tr>
            </a:tbl>
          </a:graphicData>
        </a:graphic>
      </p:graphicFrame>
    </p:spTree>
    <p:extLst>
      <p:ext uri="{BB962C8B-B14F-4D97-AF65-F5344CB8AC3E}">
        <p14:creationId xmlns:p14="http://schemas.microsoft.com/office/powerpoint/2010/main" val="23361729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тақырыбы">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тақырыбы">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1077</TotalTime>
  <Words>2734</Words>
  <Application>Microsoft Office PowerPoint</Application>
  <PresentationFormat>Произвольный</PresentationFormat>
  <Paragraphs>484</Paragraphs>
  <Slides>21</Slides>
  <Notes>1</Notes>
  <HiddenSlides>0</HiddenSlides>
  <MMClips>0</MMClips>
  <ScaleCrop>false</ScaleCrop>
  <HeadingPairs>
    <vt:vector size="4" baseType="variant">
      <vt:variant>
        <vt:lpstr>Тема</vt:lpstr>
      </vt:variant>
      <vt:variant>
        <vt:i4>2</vt:i4>
      </vt:variant>
      <vt:variant>
        <vt:lpstr>Заголовки слайдов</vt:lpstr>
      </vt:variant>
      <vt:variant>
        <vt:i4>21</vt:i4>
      </vt:variant>
    </vt:vector>
  </HeadingPairs>
  <TitlesOfParts>
    <vt:vector size="23" baseType="lpstr">
      <vt:lpstr>Office тақырыбы</vt:lpstr>
      <vt:lpstr>Тема Office</vt:lpstr>
      <vt:lpstr>Презентация PowerPoint</vt:lpstr>
      <vt:lpstr>ЕМТИХАННЫҢ МАҚСАТ, МІНДЕТТЕРІ</vt:lpstr>
      <vt:lpstr>ЕМТИХАН ӨТКІЗУ ТАЛАБЫ  </vt:lpstr>
      <vt:lpstr>ЕМТИХАН ТАПСЫРМАЛАРЫНЫҢ МАЗМҰНЫ </vt:lpstr>
      <vt:lpstr>ЕМТИХАН МАЗМҰНЫ </vt:lpstr>
      <vt:lpstr>ЕМТИХАН МАЗМҰНЫ </vt:lpstr>
      <vt:lpstr>ЕМТИХАН МАЗМҰНЫ </vt:lpstr>
      <vt:lpstr>  «ҚАЗАҚ ТІЛІ» ОҚУ ПӘНІ БОЙЫНША РУБРИКА   </vt:lpstr>
      <vt:lpstr>ЕМТИХАН МАЗМҰНЫ </vt:lpstr>
      <vt:lpstr>ЕМТИХАН МАЗМҰНЫ </vt:lpstr>
      <vt:lpstr>ЕМТИХАН МАЗМҰНЫ </vt:lpstr>
      <vt:lpstr>  «ҚАЗАҚ ТІЛІ МЕН ӘДЕБИЕТІ» ОҚУ ПӘНІ БОЙЫНША РУБРИКА   </vt:lpstr>
      <vt:lpstr>      «ҚАЗАҚ ТІЛІ», «ҚАЗАҚ ТІЛІ МЕН ӘДЕБИЕТІ» ОҚУ ПӘНІ БОЙЫНША ЕМТИХАН   6. Емтихан өткізуді ұйымдастыру мәселелері  «Қазақ тілі», «Қазақ тілі мен әдебиеті» пәндері бойынша білім алушының оқу үлгерімін бақылауға берілген  мәтін саны, эссе тақырыптарының саны – 4.                                                                                                 Сөз саны кесте бойынша көрсетілген  </vt:lpstr>
      <vt:lpstr>  АРАЛЫҚ АТТЕСТАТТАУ ТАПСЫРМАЛАРЫНЫҢ ҮЛГІЛЕРІ   </vt:lpstr>
      <vt:lpstr>БАҒАЛАУ КРИТЕРИЙЛЕРІ </vt:lpstr>
      <vt:lpstr>  АРАЛЫҚ АТТЕСТАТТАУ ТАПСЫРМАЛАРЫНЫҢ ҮЛГІЛЕРІ   </vt:lpstr>
      <vt:lpstr>БАҒАЛАУ КРИТЕРИЙЛЕРІ </vt:lpstr>
      <vt:lpstr>     БІЛІМДІ ТЕКСЕРУ ТАПСЫРМАЛАРЫ БОЙЫНША ОРЫНДАЛҒАН  ЖҰМЫСТЫ БАҒАЛАУ    Бес балдықты 30-балдыққа ауыстыру шкаласы                                                                                                                                          (оқыту қазақ тілінде)  </vt:lpstr>
      <vt:lpstr>     БІЛІМДІ ТЕКСЕРУ ТАПСЫРМАЛАРЫ БОЙЫНША ОРЫНДАЛҒАН ЖҰМЫСТЫ БАҒАЛАУ    Бес балдықты 30-балдыққа ауыстыру шкаласы                                                                                                                                          (оқыту өзге тілде)  </vt:lpstr>
      <vt:lpstr>ЕМТИХАННЫҢ ӨТКІЗІЛУІ БОЙЫНША ЕСКЕРТУЛЕР  </vt:lpstr>
      <vt:lpstr>ЕМТИХАННЫҢ ӨТКІЗІЛУІ БОЙЫНША ЕСКЕРТУЛЕР  </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көрсетілімі</dc:title>
  <dc:creator>Пользователь</dc:creator>
  <cp:lastModifiedBy>admin</cp:lastModifiedBy>
  <cp:revision>87</cp:revision>
  <dcterms:created xsi:type="dcterms:W3CDTF">2022-02-23T14:25:38Z</dcterms:created>
  <dcterms:modified xsi:type="dcterms:W3CDTF">2024-01-31T10:43:15Z</dcterms:modified>
</cp:coreProperties>
</file>